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418" r:id="rId5"/>
    <p:sldId id="256" r:id="rId6"/>
    <p:sldId id="257" r:id="rId7"/>
    <p:sldId id="258" r:id="rId8"/>
    <p:sldId id="419" r:id="rId9"/>
    <p:sldId id="266" r:id="rId10"/>
    <p:sldId id="269" r:id="rId11"/>
    <p:sldId id="270" r:id="rId12"/>
    <p:sldId id="405" r:id="rId13"/>
    <p:sldId id="4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740"/>
    <a:srgbClr val="1992BA"/>
    <a:srgbClr val="197301"/>
    <a:srgbClr val="E8505B"/>
    <a:srgbClr val="263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21" autoAdjust="0"/>
    <p:restoredTop sz="94660"/>
  </p:normalViewPr>
  <p:slideViewPr>
    <p:cSldViewPr snapToGrid="0">
      <p:cViewPr>
        <p:scale>
          <a:sx n="79" d="100"/>
          <a:sy n="79" d="100"/>
        </p:scale>
        <p:origin x="-33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E6A5C8-7B33-E1B3-969B-5DED7C7C9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F778E9-A98B-9D31-3313-D2D8CEE10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8D4107-8CC8-86BE-5709-023A7B52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0B13DC-3622-1CD8-D93B-D4B00097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8A4E2F-ABC2-C79E-13F9-0455D66D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4A8BF-C4B6-80FE-A14C-6C5116D3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D73FD62-FCC0-76DF-5C61-08B8CA4A5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EA47D6-3021-3F72-D23F-AED46569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076907-144A-18E0-1192-F9D1BBB1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563610-FA50-56AC-56E0-7CE2A952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2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A977D8-3435-F94A-4385-142BEC6D0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7C11B9-54E9-9CBC-FBDA-FACD5E66F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706B70-ECFB-21DE-A0CC-9314F354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91D14D-CD5A-6BEA-216A-6016F705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1F7CB8-B721-CE36-107D-EC54F2E7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91FEFA-6FA2-45F7-B15D-53AB7D0B8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238D622-DF07-4CDF-89E2-DF69C5944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B9129F-3F19-4DD9-B095-C218747A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70002A-A0AD-47D2-9669-710133B1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65976D-9B83-4DAE-8EF1-56F2F505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111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E3138B-383D-4F9A-AC73-CA3421E9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EF72B8-8B3E-4629-8577-B62234540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18DFB7-C29B-497F-8E9F-40F0CC46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F02701-8A7D-4C71-B6CF-FDD7CFC6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A95F16-F172-45E8-A6C6-2045A11D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78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E441E7-E04A-45F3-9691-8E93D8F9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52FE0A-1E06-4EE0-B9AA-963EE9022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743596-06F2-42DD-B78A-97458A7F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14F3B-154E-41A4-AAB6-095987A6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6B7FD7-477A-4166-8B6F-6D0C4FFF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745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5B3234-DEDD-46C9-9E1C-8B0CCB5A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763E24-53EE-4F66-AC5C-B316F0C04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CB9730D-57B8-4AD4-9F24-FB9A2BF3E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62D969-6EB8-4952-8658-E095C11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F478B4-2E89-4E34-B2B2-B2E05D6E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65493D-09F5-4EBE-A62D-9F5EF90F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656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CDF70-95EA-402E-9E35-9BB522FF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50FF1C-C0D1-430A-B243-90E72BB6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E3A3E0-879F-4944-893F-C6720C530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259730C-5192-46E5-92AC-6E88D0973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693EDE5-4A84-44B5-9FF2-CEE769C9F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79B21EA-0540-485A-B5AD-E3855166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9834478-B424-488E-BDAE-2706CD71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0FBD2F4-9FE1-48C2-BBD7-CD6B8672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85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AB6988-78A7-41B3-916D-B84BE384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47E18C1-39E1-4EDD-9E92-A4559B4F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9993872-21A7-41D1-9892-1E47F08C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DD5EA07-FB32-4723-8BDC-C9242820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184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6012161-3740-4C05-AB67-13DE4D63F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C753BE0-8389-41FE-BBA6-998B2222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606AD1-7C2F-40F3-A8BF-A3801BF0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4075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CFE9B7-3F84-413F-A0A4-21435CC2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73F503-1030-4E3D-9436-F2ECCB1CD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49CD2A-FF7C-4297-907D-0B743B9BB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443BC8-C4F4-4E93-926A-4A129709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85EEB1-6E91-4612-B386-9C99B654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EC3791-A9BA-4B1B-A7B8-4429ECF5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940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94789C-F02E-1A20-95E1-9CE90D92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8DE4D3-9D1C-D1D2-7E9D-2E113A1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670990-5883-719B-C151-E9695C9D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10CDA6-515E-07C0-9E35-926E534C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2A7F9D-AB37-FDCD-7DD4-9D0D1E90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87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269001-F4A0-4CB6-8C11-02A1B562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79AA15D-A878-460E-97A1-B54DF21A4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8DA86D6-E56D-40EE-A50A-FE682051C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213FC-4A7A-431E-8132-594E6AE28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1739C4-B28E-444F-98BB-109578A9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74148D-A58D-4ED5-BE27-ABB6C58D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3052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02A0BB-1E20-48E4-B3D9-411A3D4D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8AE1FE-C88D-4915-9EEC-EC2376B11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CAB289-535B-4E01-80EA-C01A717A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D58109-C74A-46BB-BD9C-420DE2E2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9DFA1F-B8C5-4A39-870F-93DA778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835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46B3F8-69A6-400D-9701-15FE5781D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11AEB9-1B0B-4F59-B8BB-4600A7EDC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A8E160-BE5D-4480-8EF4-E9ED4837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197FDD-5535-4596-9CBE-56A351AA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A034B4-913A-4AE8-8AD3-D277F0D1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983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67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73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44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08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49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799BF4-8A05-F31C-B622-03EBC1D9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4183CB-8BB1-DC83-1D31-71A044A04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E0515B-B6DC-91D5-56D6-BD8031C7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D243E3-BC42-5449-36CA-38D370C8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0DFBDF-5EF4-B9BE-1CDE-A061107C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46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28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0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89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67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3DD8A11-7A53-FD4F-782E-A65A85DDB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58DEE035-6645-CF99-C5AD-62DF6FFEA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EB435EB4-C485-B76C-B12E-68DA9567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11B4ECF3-D026-82DF-5C65-34A3C5CD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847A3FC6-2712-0E2F-B1F2-13B798E3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8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1686899-38D5-2D30-6743-6C4EF29F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BAB9A339-E3B8-DCA7-799A-4E97E2840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DC3D425-BE45-925D-D832-AA917D3D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207CFDE8-E086-6916-91C8-95C0FF81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ABF3549-D725-DE86-FC08-D047CC20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87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AA53936-E66A-F5B5-40C7-86917769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09B79FCF-2269-BAA8-26F6-768C76FEE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6D892C9-37C4-8B40-F640-E0D87FB2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5A3A15ED-B294-D2B3-3A82-433AFD87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946C91CA-30D3-E30B-5C77-6D0EB4D5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05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5DD4E5D1-3AE2-949E-3DB4-95F991B7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C1EFC717-27F3-5855-6937-D705DF960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98E215F5-AA01-1A2D-26AF-559BE0222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CD131505-2458-B6FD-FE3A-6AEDD82E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7FB53BC-2BA9-6D05-2F3D-1C89DFEE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D1989FC-E0FA-EE0C-16E6-3E6C4729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35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80BEDB3-688F-1A2A-8406-C421038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ECDA98DE-65A4-0D6C-8BE6-FA4BC1829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AE8107A8-B22F-111B-AA00-2B12D22F1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BA4F2A1F-D083-7FAC-6F56-135B9128A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8B4523FE-02AB-ABFE-3B27-93FB65641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65BD14BA-FC1C-FD47-B2C5-AFF3736A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B93BB63D-32CE-13B5-8548-2480D011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2FF351F2-C88B-5735-54E6-915E489B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64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E6C46DC-7B20-A4B0-F0BC-790331EC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FDF2FB10-8BDF-9FFE-1F3E-2DFBA3CC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BC4A4E9A-2AF5-6086-C27E-A06AC8FD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D05FC813-F964-F046-FA60-3D0B1D3C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1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36D18B-25E3-E85C-FA59-2CF3A517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93B275-DC18-33A3-3885-7FF730A03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B6DFDD-2EBD-9C68-17FF-D7BECE9AE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FD9454-DAC5-5892-54A5-437670137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BFDC9F-0130-2879-FF13-1E135E76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DACFDF-C412-3625-48BB-06B32986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257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CCBFBD28-288E-E3CF-44B5-39093A3D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675747E2-D65D-CB0A-0152-8B4D58E5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CD0ADE17-4FD2-66CF-7C18-30BC760F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10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8BBF49C-7B30-A509-682A-AD084DB7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DD1A44A1-F2F8-C2F5-252B-742861C5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CD25A246-8ADC-9AEF-EBAC-1384F7E5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E3DA313E-E50B-2473-0B43-9190B4C9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598B9A3D-DE03-B05A-29E8-F422D1DD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0C04429-6D1A-5CBD-BC99-4E00B2D3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62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7A8DD78-06AF-8C0A-B513-C364D20D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27BF9B71-B6F2-CE63-CB4B-4ABE7358F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ar-EG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D13B6A00-87EB-BF5D-5FB8-96301938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6AE1030B-6559-E57B-2C4F-16937AE9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5B82486-B94C-75F1-FB88-C960CC7D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271F0796-023F-E73E-F27E-775D3FB4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80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DA772F6-B156-B781-1415-CC12F4ED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61325EE5-893B-6A07-568A-3AEBB69EB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ADD708B9-F316-A103-1974-91A60C90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75F64456-1B5A-E34A-E414-BFD361A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35FAB866-1808-0F2C-CCFC-8F3BA4F8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80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B200894A-5664-D70F-30B5-9588F5CF7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33F3E632-78B8-4D7D-F81F-6A90DC4B1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452F037C-4F16-F3AF-A318-2521580A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87366A8-AF0D-165B-E93C-DCEB0E42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F919C1A2-1D92-C5EA-6CF6-C92A3411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7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47DC5B-F1ED-78E9-A40B-F82771C5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69A89-CD20-B0F5-3713-4AD23047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7BEB1C-57C0-4A3D-FAE7-95955E2E7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57F28A-F60E-E6C8-668F-8FA22A717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5AE0A5-9536-D838-EA43-098534AB6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6DD5A33-A741-7E0B-6161-18A5E8FD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AC40003-3F11-F251-9B32-20D111B5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BB38A2-4DBA-139A-947C-04BCC3BD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59388-C960-DCED-2BCB-15D7E77A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0682E1-6847-30D4-03C3-603F752C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444EA2B-945F-34E4-E113-7E967AC1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B8AE066-FB66-19B5-2E9C-C7230614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7F890D4-E986-1D7A-EA57-1B06FB64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003C07E-25C9-9070-BC57-413CD3A6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F603DA9-91DF-1BA0-0A0C-7882E1E4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1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64355B-6084-04AE-C6B7-B0B58EC7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837119-FB14-1D31-FE5E-5C590D4B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5661E55-30EA-98E1-6BA1-4638AAC8E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568F05-4FE5-F9CA-66E2-C9BF66B1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BB167B-7C68-39F1-3FAC-2602A0EF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0A36F8-732B-C5EB-9271-832E115A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7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AF81CB-5D2E-09F9-AF57-E0665FDE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CB65AC1-E069-70EE-8891-BA6B5D0C5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5BDF0F-EBEF-85D3-3C93-CA323EC06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0F9BA1-AA5F-6341-376F-927733A4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14DEBE-D816-457E-F14F-4AAA958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58E0C7-9AE0-7B97-A514-67D088A2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82243FF-D8A9-CE54-2971-0ADBEA78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14EC8E-6D8D-F0A7-5ED3-AE49F4217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55EF-2DBC-3D1B-37C8-0B5B43101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6741B1-C111-ADD8-0DBC-84E107B06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F943A6-9070-33E4-96E5-AA8662A32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2784AB9-5BA9-43EC-830E-90A49DA6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09D75E-1341-4C4B-A134-4663B8DA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4602D5-6A9B-46D3-B2B7-98E43BAF7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AF7AE3-1EB7-4E0A-8962-655022C15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89C96A-CE31-4EF6-BA75-2BE96FE22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748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BC530625-E612-8777-DBB2-F221A3ED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8B7D1E71-BBBA-F19D-FDDB-3B9BE797B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0507C77F-14F8-C2A3-5B79-00E4B66CE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27/05/1445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3742ABFE-A2AE-2FC2-83B8-B4EC7537F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983764A-8C7F-680D-E930-6EC8AC5E9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4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46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r" defTabSz="914446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2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23177" y="-937586"/>
            <a:ext cx="10154851" cy="8733171"/>
          </a:xfrm>
          <a:custGeom>
            <a:avLst/>
            <a:gdLst/>
            <a:ahLst/>
            <a:cxnLst/>
            <a:rect l="l" t="t" r="r" b="b"/>
            <a:pathLst>
              <a:path w="15232276" h="13099757">
                <a:moveTo>
                  <a:pt x="0" y="0"/>
                </a:moveTo>
                <a:lnTo>
                  <a:pt x="15232276" y="0"/>
                </a:lnTo>
                <a:lnTo>
                  <a:pt x="15232276" y="13099757"/>
                </a:lnTo>
                <a:lnTo>
                  <a:pt x="0" y="130997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ar-EG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012719" y="3275991"/>
            <a:ext cx="1855729" cy="3118872"/>
          </a:xfrm>
          <a:custGeom>
            <a:avLst/>
            <a:gdLst/>
            <a:ahLst/>
            <a:cxnLst/>
            <a:rect l="l" t="t" r="r" b="b"/>
            <a:pathLst>
              <a:path w="2783594" h="4678308">
                <a:moveTo>
                  <a:pt x="0" y="0"/>
                </a:moveTo>
                <a:lnTo>
                  <a:pt x="2783594" y="0"/>
                </a:lnTo>
                <a:lnTo>
                  <a:pt x="2783594" y="4678309"/>
                </a:lnTo>
                <a:lnTo>
                  <a:pt x="0" y="46783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pPr defTabSz="609630"/>
            <a:endParaRPr lang="ar-EG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 flipV="1">
            <a:off x="4376390" y="-1819914"/>
            <a:ext cx="3171790" cy="2505714"/>
          </a:xfrm>
          <a:custGeom>
            <a:avLst/>
            <a:gdLst/>
            <a:ahLst/>
            <a:cxnLst/>
            <a:rect l="l" t="t" r="r" b="b"/>
            <a:pathLst>
              <a:path w="4757685" h="3758571">
                <a:moveTo>
                  <a:pt x="0" y="3758571"/>
                </a:moveTo>
                <a:lnTo>
                  <a:pt x="4757685" y="3758571"/>
                </a:lnTo>
                <a:lnTo>
                  <a:pt x="4757685" y="0"/>
                </a:lnTo>
                <a:lnTo>
                  <a:pt x="0" y="0"/>
                </a:lnTo>
                <a:lnTo>
                  <a:pt x="0" y="3758571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pPr defTabSz="609630"/>
            <a:endParaRPr lang="ar-EG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551911" y="488487"/>
            <a:ext cx="1038721" cy="1210375"/>
          </a:xfrm>
          <a:custGeom>
            <a:avLst/>
            <a:gdLst/>
            <a:ahLst/>
            <a:cxnLst/>
            <a:rect l="l" t="t" r="r" b="b"/>
            <a:pathLst>
              <a:path w="1558082" h="1815562">
                <a:moveTo>
                  <a:pt x="0" y="0"/>
                </a:moveTo>
                <a:lnTo>
                  <a:pt x="1558082" y="0"/>
                </a:lnTo>
                <a:lnTo>
                  <a:pt x="1558082" y="1815562"/>
                </a:lnTo>
                <a:lnTo>
                  <a:pt x="0" y="18155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ar-EG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60255" y="1387903"/>
            <a:ext cx="6121879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1">
              <a:lnSpc>
                <a:spcPts val="8372"/>
              </a:lnSpc>
            </a:pPr>
            <a:r>
              <a:rPr lang="ar-EG" sz="7667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الوحدة الحادية عشرة</a:t>
            </a:r>
          </a:p>
          <a:p>
            <a:pPr algn="ctr" defTabSz="609630" rtl="1">
              <a:lnSpc>
                <a:spcPts val="8372"/>
              </a:lnSpc>
            </a:pPr>
            <a:r>
              <a:rPr lang="ar-EG" sz="7667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</a:p>
          <a:p>
            <a:pPr algn="ctr" defTabSz="609630" rtl="1">
              <a:lnSpc>
                <a:spcPts val="8372"/>
              </a:lnSpc>
            </a:pPr>
            <a:r>
              <a:rPr lang="ar-EG" sz="7667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محل الحق</a:t>
            </a:r>
            <a:endParaRPr lang="en-US" sz="8467" b="1" dirty="0">
              <a:solidFill>
                <a:srgbClr val="664840"/>
              </a:solidFill>
              <a:latin typeface="Atm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1456093" y="4085128"/>
            <a:ext cx="3046725" cy="3598495"/>
          </a:xfrm>
          <a:custGeom>
            <a:avLst/>
            <a:gdLst/>
            <a:ahLst/>
            <a:cxnLst/>
            <a:rect l="l" t="t" r="r" b="b"/>
            <a:pathLst>
              <a:path w="4570088" h="5397742">
                <a:moveTo>
                  <a:pt x="0" y="0"/>
                </a:moveTo>
                <a:lnTo>
                  <a:pt x="4570088" y="0"/>
                </a:lnTo>
                <a:lnTo>
                  <a:pt x="4570088" y="5397742"/>
                </a:lnTo>
                <a:lnTo>
                  <a:pt x="0" y="539774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pPr defTabSz="609630"/>
            <a:endParaRPr lang="ar-EG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333939" y="201569"/>
            <a:ext cx="1213290" cy="1413791"/>
          </a:xfrm>
          <a:custGeom>
            <a:avLst/>
            <a:gdLst/>
            <a:ahLst/>
            <a:cxnLst/>
            <a:rect l="l" t="t" r="r" b="b"/>
            <a:pathLst>
              <a:path w="1819935" h="2120687">
                <a:moveTo>
                  <a:pt x="0" y="0"/>
                </a:moveTo>
                <a:lnTo>
                  <a:pt x="1819934" y="0"/>
                </a:lnTo>
                <a:lnTo>
                  <a:pt x="1819934" y="2120687"/>
                </a:lnTo>
                <a:lnTo>
                  <a:pt x="0" y="212068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alphaModFix amt="39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ar-EG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5DD0D921-242F-B6DD-EC1C-7801505AC9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446" y="1387904"/>
            <a:ext cx="2792505" cy="4754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5">
            <a:extLst>
              <a:ext uri="{FF2B5EF4-FFF2-40B4-BE49-F238E27FC236}">
                <a16:creationId xmlns="" xmlns:a16="http://schemas.microsoft.com/office/drawing/2014/main" id="{ACFA5ABB-4F5B-469F-0F70-D1E0A7327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88112"/>
              </p:ext>
            </p:extLst>
          </p:nvPr>
        </p:nvGraphicFramePr>
        <p:xfrm>
          <a:off x="347133" y="300567"/>
          <a:ext cx="11497733" cy="56261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207670">
                  <a:extLst>
                    <a:ext uri="{9D8B030D-6E8A-4147-A177-3AD203B41FA5}">
                      <a16:colId xmlns="" xmlns:a16="http://schemas.microsoft.com/office/drawing/2014/main" val="1331508961"/>
                    </a:ext>
                  </a:extLst>
                </a:gridCol>
                <a:gridCol w="3056512">
                  <a:extLst>
                    <a:ext uri="{9D8B030D-6E8A-4147-A177-3AD203B41FA5}">
                      <a16:colId xmlns="" xmlns:a16="http://schemas.microsoft.com/office/drawing/2014/main" val="2719282847"/>
                    </a:ext>
                  </a:extLst>
                </a:gridCol>
                <a:gridCol w="2084276">
                  <a:extLst>
                    <a:ext uri="{9D8B030D-6E8A-4147-A177-3AD203B41FA5}">
                      <a16:colId xmlns="" xmlns:a16="http://schemas.microsoft.com/office/drawing/2014/main" val="1115670291"/>
                    </a:ext>
                  </a:extLst>
                </a:gridCol>
                <a:gridCol w="3149275">
                  <a:extLst>
                    <a:ext uri="{9D8B030D-6E8A-4147-A177-3AD203B41FA5}">
                      <a16:colId xmlns="" xmlns:a16="http://schemas.microsoft.com/office/drawing/2014/main" val="1788494951"/>
                    </a:ext>
                  </a:extLst>
                </a:gridCol>
              </a:tblGrid>
              <a:tr h="888332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المثال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صاحب الحق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محل الحق 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تصنيف محل الحق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45443664"/>
                  </a:ext>
                </a:extLst>
              </a:tr>
              <a:tr h="1579256">
                <a:tc>
                  <a:txBody>
                    <a:bodyPr/>
                    <a:lstStyle/>
                    <a:p>
                      <a:pPr algn="r" rtl="1"/>
                      <a:r>
                        <a:rPr lang="ar-EG" sz="3200" b="1" dirty="0"/>
                        <a:t>عدم استغلال العلامة التجارية لشركة ما لصالح شركة أخرى.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200" b="1" dirty="0"/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200" b="1" dirty="0"/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200" b="1" dirty="0"/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104920724"/>
                  </a:ext>
                </a:extLst>
              </a:tr>
              <a:tr h="1579256">
                <a:tc>
                  <a:txBody>
                    <a:bodyPr/>
                    <a:lstStyle/>
                    <a:p>
                      <a:pPr algn="r" rtl="1"/>
                      <a:r>
                        <a:rPr lang="ar-EG" sz="3200" b="1" dirty="0"/>
                        <a:t>شراء سيارة جديدة، ونقل ملكيتها لصاحبها.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200"/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200" dirty="0"/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200" dirty="0"/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944676352"/>
                  </a:ext>
                </a:extLst>
              </a:tr>
              <a:tr h="1579256">
                <a:tc>
                  <a:txBody>
                    <a:bodyPr/>
                    <a:lstStyle/>
                    <a:p>
                      <a:pPr algn="r" rtl="1"/>
                      <a:r>
                        <a:rPr lang="ar-EG" sz="3200" b="1" dirty="0"/>
                        <a:t>قبول إيداع طلب براءة اختراع، وتسجيله باسم المخترع.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200"/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200" dirty="0"/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200" dirty="0"/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4607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7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81647DCF-F430-4EDA-042C-BA2202B92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5010" y="49026"/>
            <a:ext cx="6759948" cy="6759948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="" xmlns:a16="http://schemas.microsoft.com/office/drawing/2014/main" id="{2D7F4C2D-14D0-61F5-C907-2D190F839869}"/>
              </a:ext>
            </a:extLst>
          </p:cNvPr>
          <p:cNvSpPr txBox="1"/>
          <p:nvPr/>
        </p:nvSpPr>
        <p:spPr>
          <a:xfrm>
            <a:off x="7426960" y="1852160"/>
            <a:ext cx="474707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EG" sz="5400" b="1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مدونة الوحدة </a:t>
            </a:r>
          </a:p>
        </p:txBody>
      </p:sp>
      <p:pic>
        <p:nvPicPr>
          <p:cNvPr id="4" name="صورة 3" descr="62b1af9ca1b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71500"/>
            <a:ext cx="1973634" cy="11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F006BD21-A76B-74CC-8D06-A1B39FADBBC6}"/>
              </a:ext>
            </a:extLst>
          </p:cNvPr>
          <p:cNvSpPr txBox="1"/>
          <p:nvPr/>
        </p:nvSpPr>
        <p:spPr>
          <a:xfrm>
            <a:off x="6652693" y="3194369"/>
            <a:ext cx="4406225" cy="1569660"/>
          </a:xfrm>
          <a:prstGeom prst="rect">
            <a:avLst/>
          </a:prstGeom>
          <a:noFill/>
          <a:ln w="57150">
            <a:solidFill>
              <a:srgbClr val="B25740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571500" indent="-571500" algn="r" rtl="1">
              <a:buFont typeface="Wingdings" panose="05000000000000000000" pitchFamily="2" charset="2"/>
              <a:buChar char="§"/>
              <a:defRPr sz="4000" b="1"/>
            </a:lvl1pPr>
          </a:lstStyle>
          <a:p>
            <a:r>
              <a:rPr lang="ar-EG" sz="4800" dirty="0"/>
              <a:t>محل الحق. </a:t>
            </a:r>
          </a:p>
          <a:p>
            <a:r>
              <a:rPr lang="ar-EG" sz="4800" dirty="0"/>
              <a:t>أقسام محل الحق.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53BEEFDA-480D-D708-E6D2-10DF576D977D}"/>
              </a:ext>
            </a:extLst>
          </p:cNvPr>
          <p:cNvSpPr txBox="1"/>
          <p:nvPr/>
        </p:nvSpPr>
        <p:spPr>
          <a:xfrm>
            <a:off x="7656846" y="1031516"/>
            <a:ext cx="4535154" cy="923330"/>
          </a:xfrm>
          <a:prstGeom prst="rect">
            <a:avLst/>
          </a:prstGeom>
          <a:solidFill>
            <a:srgbClr val="1992BA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ar-EG" dirty="0"/>
              <a:t>الأفكار الرئيسية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71CD1EA8-AFC0-DCAC-6A01-0E81EA0DA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DDBC3"/>
              </a:clrFrom>
              <a:clrTo>
                <a:srgbClr val="EDDB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0133"/>
            <a:ext cx="6344106" cy="7078133"/>
          </a:xfrm>
          <a:prstGeom prst="rect">
            <a:avLst/>
          </a:prstGeom>
        </p:spPr>
      </p:pic>
      <p:pic>
        <p:nvPicPr>
          <p:cNvPr id="6" name="صورة 5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71500"/>
            <a:ext cx="1973634" cy="11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F006BD21-A76B-74CC-8D06-A1B39FADBBC6}"/>
              </a:ext>
            </a:extLst>
          </p:cNvPr>
          <p:cNvSpPr txBox="1"/>
          <p:nvPr/>
        </p:nvSpPr>
        <p:spPr>
          <a:xfrm>
            <a:off x="231183" y="2918803"/>
            <a:ext cx="6309653" cy="255454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571500" indent="-571500" algn="r" rtl="1">
              <a:buFont typeface="Wingdings" panose="05000000000000000000" pitchFamily="2" charset="2"/>
              <a:buChar char="Ø"/>
              <a:defRPr sz="4000" b="1"/>
            </a:lvl1pPr>
            <a:lvl2pPr marL="1028700" lvl="1" indent="-571500" algn="r" rtl="1">
              <a:buFont typeface="Wingdings" panose="05000000000000000000" pitchFamily="2" charset="2"/>
              <a:buChar char="q"/>
              <a:defRPr sz="4000" b="1"/>
            </a:lvl2pPr>
          </a:lstStyle>
          <a:p>
            <a:pPr lvl="1"/>
            <a:r>
              <a:rPr lang="ar-EG" dirty="0"/>
              <a:t>محل الحق. </a:t>
            </a:r>
          </a:p>
          <a:p>
            <a:pPr lvl="1"/>
            <a:r>
              <a:rPr lang="ar-EG" dirty="0"/>
              <a:t>محل الحق الشخصي. </a:t>
            </a:r>
          </a:p>
          <a:p>
            <a:pPr lvl="1"/>
            <a:r>
              <a:rPr lang="ar-EG" dirty="0"/>
              <a:t>محل الحق العيني. </a:t>
            </a:r>
          </a:p>
          <a:p>
            <a:pPr lvl="1"/>
            <a:r>
              <a:rPr lang="ar-EG" dirty="0"/>
              <a:t>محل الحق الفكري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53BEEFDA-480D-D708-E6D2-10DF576D977D}"/>
              </a:ext>
            </a:extLst>
          </p:cNvPr>
          <p:cNvSpPr txBox="1"/>
          <p:nvPr/>
        </p:nvSpPr>
        <p:spPr>
          <a:xfrm>
            <a:off x="0" y="701477"/>
            <a:ext cx="4535154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ar-EG" dirty="0"/>
              <a:t>مصطلحات الوحدة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4EB77BC0-34EC-E2D9-8E7F-D489E6ADB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DDBC3"/>
              </a:clrFrom>
              <a:clrTo>
                <a:srgbClr val="EDDB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8" y="-220133"/>
            <a:ext cx="5604010" cy="7351675"/>
          </a:xfrm>
          <a:prstGeom prst="rect">
            <a:avLst/>
          </a:prstGeom>
        </p:spPr>
      </p:pic>
      <p:pic>
        <p:nvPicPr>
          <p:cNvPr id="6" name="صورة 5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1571" y="323306"/>
            <a:ext cx="1973634" cy="11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7792639A-B48B-14DE-E38C-13E90C735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1BB80371-1001-23E4-A936-50220B4BFB0C}"/>
              </a:ext>
            </a:extLst>
          </p:cNvPr>
          <p:cNvSpPr txBox="1"/>
          <p:nvPr/>
        </p:nvSpPr>
        <p:spPr>
          <a:xfrm>
            <a:off x="2996784" y="698790"/>
            <a:ext cx="61984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أدون ملحوظاتي</a:t>
            </a:r>
          </a:p>
        </p:txBody>
      </p:sp>
    </p:spTree>
    <p:extLst>
      <p:ext uri="{BB962C8B-B14F-4D97-AF65-F5344CB8AC3E}">
        <p14:creationId xmlns:p14="http://schemas.microsoft.com/office/powerpoint/2010/main" val="40314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3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5130193"/>
            <a:ext cx="2286000" cy="1042007"/>
            <a:chOff x="0" y="0"/>
            <a:chExt cx="5173181" cy="23580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73181" cy="2358041"/>
            </a:xfrm>
            <a:custGeom>
              <a:avLst/>
              <a:gdLst/>
              <a:ahLst/>
              <a:cxnLst/>
              <a:rect l="l" t="t" r="r" b="b"/>
              <a:pathLst>
                <a:path w="505184" h="2358041">
                  <a:moveTo>
                    <a:pt x="0" y="0"/>
                  </a:moveTo>
                  <a:lnTo>
                    <a:pt x="505184" y="0"/>
                  </a:lnTo>
                  <a:lnTo>
                    <a:pt x="505184" y="2358041"/>
                  </a:lnTo>
                  <a:lnTo>
                    <a:pt x="0" y="2358041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/>
            <a:lstStyle/>
            <a:p>
              <a:pPr defTabSz="609630"/>
              <a:endParaRPr lang="ar-EG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pic>
        <p:nvPicPr>
          <p:cNvPr id="28" name="صورة 27">
            <a:extLst>
              <a:ext uri="{FF2B5EF4-FFF2-40B4-BE49-F238E27FC236}">
                <a16:creationId xmlns="" xmlns:a16="http://schemas.microsoft.com/office/drawing/2014/main" id="{5DAB2B07-5C42-78CD-3D30-14C5373C7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1698">
            <a:off x="-25401" y="22619"/>
            <a:ext cx="4622800" cy="46228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8D756973-A472-9194-3282-E07912C96AFE}"/>
              </a:ext>
            </a:extLst>
          </p:cNvPr>
          <p:cNvSpPr txBox="1"/>
          <p:nvPr/>
        </p:nvSpPr>
        <p:spPr>
          <a:xfrm rot="323987">
            <a:off x="5273424" y="2274838"/>
            <a:ext cx="6093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7200" b="1" dirty="0">
                <a:solidFill>
                  <a:schemeClr val="bg1"/>
                </a:solidFill>
              </a:rPr>
              <a:t>وضح المقصود بمحل الحق.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861809" y="1339159"/>
            <a:ext cx="7330191" cy="4179682"/>
            <a:chOff x="0" y="0"/>
            <a:chExt cx="3114278" cy="1937117"/>
          </a:xfrm>
          <a:solidFill>
            <a:srgbClr val="19730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114278" cy="1937117"/>
            </a:xfrm>
            <a:custGeom>
              <a:avLst/>
              <a:gdLst/>
              <a:ahLst/>
              <a:cxnLst/>
              <a:rect l="l" t="t" r="r" b="b"/>
              <a:pathLst>
                <a:path w="3114278" h="1937117">
                  <a:moveTo>
                    <a:pt x="0" y="0"/>
                  </a:moveTo>
                  <a:lnTo>
                    <a:pt x="3114278" y="0"/>
                  </a:lnTo>
                  <a:lnTo>
                    <a:pt x="3114278" y="1937117"/>
                  </a:lnTo>
                  <a:lnTo>
                    <a:pt x="0" y="193711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ar-EG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="" xmlns:a16="http://schemas.microsoft.com/office/drawing/2014/main" id="{07657F7A-DB8C-3DC7-42F9-E60F709D2FD5}"/>
              </a:ext>
            </a:extLst>
          </p:cNvPr>
          <p:cNvSpPr txBox="1"/>
          <p:nvPr/>
        </p:nvSpPr>
        <p:spPr>
          <a:xfrm>
            <a:off x="5681276" y="1557782"/>
            <a:ext cx="56912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ar-EG" sz="4800" b="1" dirty="0">
                <a:solidFill>
                  <a:schemeClr val="bg1"/>
                </a:solidFill>
              </a:rPr>
              <a:t>صمم خارطة مفاهيم توضح من خلالها أقسام محل الحق، محدًدا الأنواع والعناصر المندرجة تحت كل قسم. </a:t>
            </a:r>
            <a:endParaRPr lang="ar-EG" sz="3200" b="1" dirty="0">
              <a:solidFill>
                <a:schemeClr val="bg1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4376A52E-7E56-99AA-34CA-BE4CC7CD8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" y="21608"/>
            <a:ext cx="4453467" cy="6858000"/>
          </a:xfrm>
          <a:prstGeom prst="rect">
            <a:avLst/>
          </a:prstGeom>
        </p:spPr>
      </p:pic>
      <p:pic>
        <p:nvPicPr>
          <p:cNvPr id="6" name="صورة 5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6874" y="271055"/>
            <a:ext cx="1973634" cy="1102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861809" y="1339159"/>
            <a:ext cx="7330191" cy="4179682"/>
            <a:chOff x="0" y="0"/>
            <a:chExt cx="3114278" cy="1937117"/>
          </a:xfrm>
          <a:solidFill>
            <a:schemeClr val="bg1">
              <a:lumMod val="5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114278" cy="1937117"/>
            </a:xfrm>
            <a:custGeom>
              <a:avLst/>
              <a:gdLst/>
              <a:ahLst/>
              <a:cxnLst/>
              <a:rect l="l" t="t" r="r" b="b"/>
              <a:pathLst>
                <a:path w="3114278" h="1937117">
                  <a:moveTo>
                    <a:pt x="0" y="0"/>
                  </a:moveTo>
                  <a:lnTo>
                    <a:pt x="3114278" y="0"/>
                  </a:lnTo>
                  <a:lnTo>
                    <a:pt x="3114278" y="1937117"/>
                  </a:lnTo>
                  <a:lnTo>
                    <a:pt x="0" y="193711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ar-EG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="" xmlns:a16="http://schemas.microsoft.com/office/drawing/2014/main" id="{07657F7A-DB8C-3DC7-42F9-E60F709D2FD5}"/>
              </a:ext>
            </a:extLst>
          </p:cNvPr>
          <p:cNvSpPr txBox="1"/>
          <p:nvPr/>
        </p:nvSpPr>
        <p:spPr>
          <a:xfrm>
            <a:off x="5689327" y="1905506"/>
            <a:ext cx="609627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ar-EG" sz="4800" b="1" dirty="0">
                <a:solidFill>
                  <a:schemeClr val="bg1"/>
                </a:solidFill>
              </a:rPr>
              <a:t>استخرج صاحب الحق ومحله فيما لديك من تطبيقات قانونية، ثم قم بتصنيف محل الحق كما في المثال الأول: </a:t>
            </a:r>
            <a:endParaRPr lang="ar-EG" sz="3200" b="1" dirty="0">
              <a:solidFill>
                <a:schemeClr val="bg1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B3082487-CBA0-515A-29BF-B7E4E0552C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r="14447" b="4820"/>
          <a:stretch/>
        </p:blipFill>
        <p:spPr>
          <a:xfrm>
            <a:off x="0" y="0"/>
            <a:ext cx="3354075" cy="2772460"/>
          </a:xfrm>
          <a:prstGeom prst="rect">
            <a:avLst/>
          </a:prstGeom>
        </p:spPr>
      </p:pic>
      <p:pic>
        <p:nvPicPr>
          <p:cNvPr id="6" name="صورة 5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6874" y="284118"/>
            <a:ext cx="1973634" cy="11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5">
            <a:extLst>
              <a:ext uri="{FF2B5EF4-FFF2-40B4-BE49-F238E27FC236}">
                <a16:creationId xmlns="" xmlns:a16="http://schemas.microsoft.com/office/drawing/2014/main" id="{ACFA5ABB-4F5B-469F-0F70-D1E0A7327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67205"/>
              </p:ext>
            </p:extLst>
          </p:nvPr>
        </p:nvGraphicFramePr>
        <p:xfrm>
          <a:off x="347133" y="825500"/>
          <a:ext cx="11497733" cy="52070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207670">
                  <a:extLst>
                    <a:ext uri="{9D8B030D-6E8A-4147-A177-3AD203B41FA5}">
                      <a16:colId xmlns="" xmlns:a16="http://schemas.microsoft.com/office/drawing/2014/main" val="1331508961"/>
                    </a:ext>
                  </a:extLst>
                </a:gridCol>
                <a:gridCol w="3056512">
                  <a:extLst>
                    <a:ext uri="{9D8B030D-6E8A-4147-A177-3AD203B41FA5}">
                      <a16:colId xmlns="" xmlns:a16="http://schemas.microsoft.com/office/drawing/2014/main" val="2719282847"/>
                    </a:ext>
                  </a:extLst>
                </a:gridCol>
                <a:gridCol w="2084276">
                  <a:extLst>
                    <a:ext uri="{9D8B030D-6E8A-4147-A177-3AD203B41FA5}">
                      <a16:colId xmlns="" xmlns:a16="http://schemas.microsoft.com/office/drawing/2014/main" val="1115670291"/>
                    </a:ext>
                  </a:extLst>
                </a:gridCol>
                <a:gridCol w="3149275">
                  <a:extLst>
                    <a:ext uri="{9D8B030D-6E8A-4147-A177-3AD203B41FA5}">
                      <a16:colId xmlns="" xmlns:a16="http://schemas.microsoft.com/office/drawing/2014/main" val="178849495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المثال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صاحب الحق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محل الحق 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تصنيف محل الحق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45443664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algn="r" rtl="1"/>
                      <a:r>
                        <a:rPr lang="ar-EG" sz="3200" b="1" dirty="0"/>
                        <a:t>التزام مصمم الديكور بإنهاء تصميم محل تجاري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ملك المحل التجاري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التصميم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محل الحق الشخصي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104920724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algn="r" rtl="1"/>
                      <a:r>
                        <a:rPr lang="ar-EG" sz="3200" b="1" dirty="0"/>
                        <a:t>التزام موظفي الشــركة بعدم الإفصاح عن أسرار المنتج الجديد للشركة. </a:t>
                      </a:r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200"/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200" dirty="0"/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200" dirty="0"/>
                    </a:p>
                  </a:txBody>
                  <a:tcPr marL="60960" marR="60960" marT="30480" marB="30480" anchor="ctr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944676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6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3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C1CF"/>
      </a:accent1>
      <a:accent2>
        <a:srgbClr val="EBC149"/>
      </a:accent2>
      <a:accent3>
        <a:srgbClr val="F26122"/>
      </a:accent3>
      <a:accent4>
        <a:srgbClr val="6F1F5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147</Words>
  <Application>Microsoft Office PowerPoint</Application>
  <PresentationFormat>مخصص</PresentationFormat>
  <Paragraphs>32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Office Theme</vt:lpstr>
      <vt:lpstr>1_Office Theme</vt:lpstr>
      <vt:lpstr>2_Office Theme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Deckzi Solutions</dc:creator>
  <cp:lastModifiedBy>hp</cp:lastModifiedBy>
  <cp:revision>10</cp:revision>
  <dcterms:created xsi:type="dcterms:W3CDTF">2022-05-05T11:28:48Z</dcterms:created>
  <dcterms:modified xsi:type="dcterms:W3CDTF">2023-12-09T16:11:52Z</dcterms:modified>
</cp:coreProperties>
</file>