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2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9" r:id="rId14"/>
    <p:sldId id="320" r:id="rId15"/>
    <p:sldId id="318" r:id="rId16"/>
    <p:sldId id="321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19" autoAdjust="0"/>
  </p:normalViewPr>
  <p:slideViewPr>
    <p:cSldViewPr snapToGrid="0">
      <p:cViewPr varScale="1">
        <p:scale>
          <a:sx n="75" d="100"/>
          <a:sy n="75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jameskennell.com/2014/03/03/educating-the-21st-century-events-management-graduates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marinasauce.wordpress.com/2017/08/26/action-heroine-cheer-fruits-your-local-idol-heroes/" TargetMode="External"/><Relationship Id="rId7" Type="http://schemas.openxmlformats.org/officeDocument/2006/relationships/hyperlink" Target="http://www.cookingdivamanjusha.com/2013/10/1-2-3-4-cake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hyperlink" Target="http://morethanturquoise.com/2013/09/25/i-want-to-put-on-my-my-my-my-my-boogie-shoes/" TargetMode="External"/><Relationship Id="rId5" Type="http://schemas.openxmlformats.org/officeDocument/2006/relationships/hyperlink" Target="http://bytheirstrangefruit.blogspot.com/2017/06/looked-with-compassion.html" TargetMode="External"/><Relationship Id="rId10" Type="http://schemas.openxmlformats.org/officeDocument/2006/relationships/image" Target="../media/image13.jpg"/><Relationship Id="rId4" Type="http://schemas.openxmlformats.org/officeDocument/2006/relationships/image" Target="../media/image17.jpg"/><Relationship Id="rId9" Type="http://schemas.openxmlformats.org/officeDocument/2006/relationships/hyperlink" Target="http://commons.wikimedia.org/wiki/File:SMirC-silent.sv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245458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Animals_in_sport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marques.com.br/escrevendo/apenas-escreva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jameskennell.com/2014/03/03/educating-the-21st-century-events-management-graduat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-sport_event" TargetMode="External"/><Relationship Id="rId7" Type="http://schemas.openxmlformats.org/officeDocument/2006/relationships/hyperlink" Target="https://en.wikipedia.org/wiki/Kentucky_Three-Day_Even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hyperlink" Target="http://en.kremlin.ru/events/president/transcripts/57070/photos/52816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jameskennell.com/2014/03/03/educating-the-21st-century-events-management-graduates/" TargetMode="External"/><Relationship Id="rId7" Type="http://schemas.openxmlformats.org/officeDocument/2006/relationships/hyperlink" Target="https://susanaclavero.wordpress.com/2016/02/08/25-trucos-sencillos-para-desbloquear-tu-mente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://eftforpeace.wordpress.com/2012/10/16/working-around-hardwired-cultural-beliefs-with-geo-specific-eft/" TargetMode="External"/><Relationship Id="rId5" Type="http://schemas.openxmlformats.org/officeDocument/2006/relationships/hyperlink" Target="https://cs.wikipedia.org/wiki/Sport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hyperlink" Target="https://commons.wikimedia.org/wiki/File:Science-symbol-2.sv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orethanturquoise.com/2013/09/25/i-want-to-put-on-my-my-my-my-my-boogie-sho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1428401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BA1780-A246-4C7F-9267-727EF2F4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0444" b="1431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BF9FFE17-DE95-4821-ACC1-B90C95449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3CF76AF-FF72-4430-A772-058403290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U 6 </a:t>
            </a:r>
            <a:r>
              <a:rPr lang="en-US" sz="9600" b="1" dirty="0"/>
              <a:t>writing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Tr. Nora Khalid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B1C8180-2FDD-4202-8C45-4057CB1AB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6E86CC6-13EA-4A88-86AD-CF27BF52C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F80B441-4F7D-4B40-8A13-FED03A1F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70C7FD1A-44B1-4E4C-B0C9-A8103DCCDC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E66698-84A6-4D35-9294-D266CF2408CA}"/>
              </a:ext>
            </a:extLst>
          </p:cNvPr>
          <p:cNvSpPr txBox="1"/>
          <p:nvPr/>
        </p:nvSpPr>
        <p:spPr>
          <a:xfrm>
            <a:off x="9477795" y="6657106"/>
            <a:ext cx="271420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ar-SA" sz="700">
                <a:solidFill>
                  <a:srgbClr val="FFFFFF"/>
                </a:solidFill>
                <a:hlinkClick r:id="rId4" tooltip="https://jameskennell.com/2014/03/03/educating-the-21st-century-events-management-graduates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ar-SA" sz="700">
                <a:solidFill>
                  <a:srgbClr val="FFFFFF"/>
                </a:solidFill>
              </a:rPr>
              <a:t> by Unknown Author is licensed under </a:t>
            </a:r>
            <a:r>
              <a:rPr lang="ar-SA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ar-SA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8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D09194F0-7250-4653-AC62-729245FAA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56883" y="643467"/>
            <a:ext cx="3998166" cy="22489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817B4B8-5E01-4B44-BC25-876D56C12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large crowd watching&#10;&#10;Description automatically generated">
            <a:extLst>
              <a:ext uri="{FF2B5EF4-FFF2-40B4-BE49-F238E27FC236}">
                <a16:creationId xmlns:a16="http://schemas.microsoft.com/office/drawing/2014/main" xmlns="" id="{6FC6A2FD-DC54-429E-B2A6-87B234B07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441005" y="624312"/>
            <a:ext cx="3390056" cy="226286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683D1A4-93E5-4A4D-B103-8223A220EB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0E8ABF4-C289-489E-BEFB-3077F9D9C7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989CFA0-35DD-4943-B365-488C66B9B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88AD040-1A2B-4FB4-A345-7B9F3E5ED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23B704A-724B-41D6-8F33-76939E727D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B1E3EFBE-1DE9-453F-9364-11C0D8B55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084207" y="4315866"/>
            <a:ext cx="1752727" cy="194747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1C95CFD-BFF9-454D-9DA3-5F7E4ECDE6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687265" y="3504142"/>
            <a:ext cx="2759199" cy="2759199"/>
          </a:xfrm>
          <a:prstGeom prst="rect">
            <a:avLst/>
          </a:prstGeom>
        </p:spPr>
      </p:pic>
      <p:pic>
        <p:nvPicPr>
          <p:cNvPr id="4" name="Picture 3" descr="A child posing for a picture&#10;&#10;Description automatically generated">
            <a:extLst>
              <a:ext uri="{FF2B5EF4-FFF2-40B4-BE49-F238E27FC236}">
                <a16:creationId xmlns:a16="http://schemas.microsoft.com/office/drawing/2014/main" xmlns="" id="{8ECD8896-3F95-4610-9032-CD81AA546F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 t="15333" r="1182"/>
          <a:stretch/>
        </p:blipFill>
        <p:spPr>
          <a:xfrm>
            <a:off x="8924123" y="4071151"/>
            <a:ext cx="2373527" cy="21406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32F9BB-B975-4117-BCB2-18B1C40CAD0A}"/>
              </a:ext>
            </a:extLst>
          </p:cNvPr>
          <p:cNvSpPr txBox="1"/>
          <p:nvPr/>
        </p:nvSpPr>
        <p:spPr>
          <a:xfrm>
            <a:off x="556591" y="3197412"/>
            <a:ext cx="278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Cheered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C5CAF0D-1A1C-4657-A8C6-EBE21F92E57B}"/>
              </a:ext>
            </a:extLst>
          </p:cNvPr>
          <p:cNvSpPr txBox="1"/>
          <p:nvPr/>
        </p:nvSpPr>
        <p:spPr>
          <a:xfrm>
            <a:off x="556591" y="5922145"/>
            <a:ext cx="278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Nervous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C7144F-175F-4765-8EA5-6584CAED2E1A}"/>
              </a:ext>
            </a:extLst>
          </p:cNvPr>
          <p:cNvSpPr txBox="1"/>
          <p:nvPr/>
        </p:nvSpPr>
        <p:spPr>
          <a:xfrm>
            <a:off x="3769257" y="3240349"/>
            <a:ext cx="278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Silent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0CD0BFE-B690-49A4-AEB1-821442995004}"/>
              </a:ext>
            </a:extLst>
          </p:cNvPr>
          <p:cNvSpPr txBox="1"/>
          <p:nvPr/>
        </p:nvSpPr>
        <p:spPr>
          <a:xfrm>
            <a:off x="8565838" y="3207154"/>
            <a:ext cx="278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Crowed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AA77450-E21E-400A-96D8-B52315FE4A2F}"/>
              </a:ext>
            </a:extLst>
          </p:cNvPr>
          <p:cNvSpPr txBox="1"/>
          <p:nvPr/>
        </p:nvSpPr>
        <p:spPr>
          <a:xfrm>
            <a:off x="8511986" y="6004556"/>
            <a:ext cx="278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Excited 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795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B73B696-5822-48EF-A402-323BFB21F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A7B69C2-7C78-4AC6-A64C-8CF1E6B96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riding on the back of a horse&#10;&#10;Description automatically generated">
            <a:extLst>
              <a:ext uri="{FF2B5EF4-FFF2-40B4-BE49-F238E27FC236}">
                <a16:creationId xmlns:a16="http://schemas.microsoft.com/office/drawing/2014/main" xmlns="" id="{3660C767-93E9-4426-90EA-4BA70EE50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120479" y="1864805"/>
            <a:ext cx="4171187" cy="3128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E89B2A-A4B6-457B-89C9-AC02A0F96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45690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iding a horse&#10;&#10;Description automatically generated">
            <a:extLst>
              <a:ext uri="{FF2B5EF4-FFF2-40B4-BE49-F238E27FC236}">
                <a16:creationId xmlns:a16="http://schemas.microsoft.com/office/drawing/2014/main" xmlns="" id="{7D77AFF1-6997-4ED3-9A1C-EB932EF90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889157" y="2036866"/>
            <a:ext cx="4171187" cy="2784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FBFA11-35C7-4E47-A967-1A2248A51235}"/>
              </a:ext>
            </a:extLst>
          </p:cNvPr>
          <p:cNvSpPr txBox="1"/>
          <p:nvPr/>
        </p:nvSpPr>
        <p:spPr>
          <a:xfrm>
            <a:off x="1120479" y="5180867"/>
            <a:ext cx="278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Paraded</a:t>
            </a:r>
            <a:r>
              <a:rPr lang="en-US" sz="3200" b="1" dirty="0"/>
              <a:t>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6A7D62-5F33-45EF-92E8-D60C5AA5C08F}"/>
              </a:ext>
            </a:extLst>
          </p:cNvPr>
          <p:cNvSpPr txBox="1"/>
          <p:nvPr/>
        </p:nvSpPr>
        <p:spPr>
          <a:xfrm>
            <a:off x="6889157" y="5180867"/>
            <a:ext cx="278566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Thundered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Shook </a:t>
            </a:r>
            <a:r>
              <a:rPr lang="en-US" sz="3200" b="1" dirty="0"/>
              <a:t> 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73016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6E6283-BA2C-477A-89DF-49CC9A884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5" t="50000" r="28692" b="11571"/>
          <a:stretch/>
        </p:blipFill>
        <p:spPr>
          <a:xfrm>
            <a:off x="520505" y="521320"/>
            <a:ext cx="11211950" cy="5847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0F9E68-22DE-4AD7-97A4-5EEBA3358C76}"/>
              </a:ext>
            </a:extLst>
          </p:cNvPr>
          <p:cNvSpPr txBox="1"/>
          <p:nvPr/>
        </p:nvSpPr>
        <p:spPr>
          <a:xfrm>
            <a:off x="1205948" y="2425147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paraded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D7E6B5-F8FC-4A72-971B-A87892570D2F}"/>
              </a:ext>
            </a:extLst>
          </p:cNvPr>
          <p:cNvSpPr txBox="1"/>
          <p:nvPr/>
        </p:nvSpPr>
        <p:spPr>
          <a:xfrm>
            <a:off x="5254487" y="2780794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nervous 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C75F4F-62EF-43C5-9B99-182F0ED00ED2}"/>
              </a:ext>
            </a:extLst>
          </p:cNvPr>
          <p:cNvSpPr txBox="1"/>
          <p:nvPr/>
        </p:nvSpPr>
        <p:spPr>
          <a:xfrm>
            <a:off x="1205948" y="3611217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crowed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4133A5-3995-447F-908A-B4D833712841}"/>
              </a:ext>
            </a:extLst>
          </p:cNvPr>
          <p:cNvSpPr txBox="1"/>
          <p:nvPr/>
        </p:nvSpPr>
        <p:spPr>
          <a:xfrm>
            <a:off x="4048540" y="3969025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silent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DE5C19-0B01-4FF2-8399-B00B2F3D3619}"/>
              </a:ext>
            </a:extLst>
          </p:cNvPr>
          <p:cNvSpPr txBox="1"/>
          <p:nvPr/>
        </p:nvSpPr>
        <p:spPr>
          <a:xfrm>
            <a:off x="1855304" y="4382004"/>
            <a:ext cx="20673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thundered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E0FA09-2C17-4EFD-8C42-250558A937EC}"/>
              </a:ext>
            </a:extLst>
          </p:cNvPr>
          <p:cNvSpPr txBox="1"/>
          <p:nvPr/>
        </p:nvSpPr>
        <p:spPr>
          <a:xfrm>
            <a:off x="1205948" y="4790639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shook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08F098-64B6-4717-AA0E-9ADEC95F3899}"/>
              </a:ext>
            </a:extLst>
          </p:cNvPr>
          <p:cNvSpPr txBox="1"/>
          <p:nvPr/>
        </p:nvSpPr>
        <p:spPr>
          <a:xfrm>
            <a:off x="7600122" y="5215593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excited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0B4E67-F41B-42AA-9766-B73C313809DA}"/>
              </a:ext>
            </a:extLst>
          </p:cNvPr>
          <p:cNvSpPr txBox="1"/>
          <p:nvPr/>
        </p:nvSpPr>
        <p:spPr>
          <a:xfrm>
            <a:off x="4890053" y="5533765"/>
            <a:ext cx="1683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cheered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8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xmlns="" id="{D55734A8-DA7F-4971-9B35-BA73C4F1B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78302" y="464234"/>
            <a:ext cx="11211950" cy="5824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8A97C5-EF8F-4409-AFF7-BF1674B1CC16}"/>
              </a:ext>
            </a:extLst>
          </p:cNvPr>
          <p:cNvSpPr/>
          <p:nvPr/>
        </p:nvSpPr>
        <p:spPr>
          <a:xfrm>
            <a:off x="501748" y="821533"/>
            <a:ext cx="45210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Write about an interesting museum, performance, or sports event that you attended. Use your notes from the chart to describe what you sensed and how you felt.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24996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BA1780-A246-4C7F-9267-727EF2F4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0444" b="1431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BF9FFE17-DE95-4821-ACC1-B90C95449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3CF76AF-FF72-4430-A772-058403290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Thank you</a:t>
            </a:r>
            <a:endParaRPr lang="en-US" sz="9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Tr. Nora Khalid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B1C8180-2FDD-4202-8C45-4057CB1AB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6E86CC6-13EA-4A88-86AD-CF27BF52C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F80B441-4F7D-4B40-8A13-FED03A1F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70C7FD1A-44B1-4E4C-B0C9-A8103DCCDC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E66698-84A6-4D35-9294-D266CF2408CA}"/>
              </a:ext>
            </a:extLst>
          </p:cNvPr>
          <p:cNvSpPr txBox="1"/>
          <p:nvPr/>
        </p:nvSpPr>
        <p:spPr>
          <a:xfrm>
            <a:off x="9477795" y="6657106"/>
            <a:ext cx="271420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ar-SA" sz="700">
                <a:solidFill>
                  <a:srgbClr val="FFFFFF"/>
                </a:solidFill>
                <a:hlinkClick r:id="rId4" tooltip="https://jameskennell.com/2014/03/03/educating-the-21st-century-events-management-graduates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ar-SA" sz="700">
                <a:solidFill>
                  <a:srgbClr val="FFFFFF"/>
                </a:solidFill>
              </a:rPr>
              <a:t> by Unknown Author is licensed under </a:t>
            </a:r>
            <a:r>
              <a:rPr lang="ar-SA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ar-SA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2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building, table, sitting&#10;&#10;Description automatically generated">
            <a:extLst>
              <a:ext uri="{FF2B5EF4-FFF2-40B4-BE49-F238E27FC236}">
                <a16:creationId xmlns:a16="http://schemas.microsoft.com/office/drawing/2014/main" xmlns="" id="{A91A3AA3-5AFD-4D37-A23F-5173816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4786" r="18463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 descr="A picture containing indoor, table, building, large&#10;&#10;Description automatically generated">
            <a:extLst>
              <a:ext uri="{FF2B5EF4-FFF2-40B4-BE49-F238E27FC236}">
                <a16:creationId xmlns:a16="http://schemas.microsoft.com/office/drawing/2014/main" xmlns="" id="{ED4F7759-5B03-4914-ADDF-5353A2D6C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0884" r="24459"/>
          <a:stretch/>
        </p:blipFill>
        <p:spPr>
          <a:xfrm>
            <a:off x="586153" y="1437542"/>
            <a:ext cx="3424907" cy="386938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 descr="A person riding a horse jumping over a fence&#10;&#10;Description automatically generated">
            <a:extLst>
              <a:ext uri="{FF2B5EF4-FFF2-40B4-BE49-F238E27FC236}">
                <a16:creationId xmlns:a16="http://schemas.microsoft.com/office/drawing/2014/main" xmlns="" id="{EF86E854-D942-4751-AE25-E1E897F37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5185" r="26025" b="-3"/>
          <a:stretch/>
        </p:blipFill>
        <p:spPr>
          <a:xfrm>
            <a:off x="8180941" y="1551075"/>
            <a:ext cx="3307852" cy="3755849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51D931-615D-4DD2-A669-34D388CBC26A}"/>
              </a:ext>
            </a:extLst>
          </p:cNvPr>
          <p:cNvSpPr txBox="1"/>
          <p:nvPr/>
        </p:nvSpPr>
        <p:spPr>
          <a:xfrm>
            <a:off x="2544417" y="5532392"/>
            <a:ext cx="71031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FF"/>
                </a:solidFill>
              </a:rPr>
              <a:t>What does “event” mean?</a:t>
            </a:r>
            <a:endParaRPr lang="ar-SA" sz="3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4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lit, dark, sitting&#10;&#10;Description automatically generated">
            <a:extLst>
              <a:ext uri="{FF2B5EF4-FFF2-40B4-BE49-F238E27FC236}">
                <a16:creationId xmlns:a16="http://schemas.microsoft.com/office/drawing/2014/main" xmlns="" id="{53ED6B25-2873-4285-B20E-A7D333B45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20444" b="14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864F2-BEFB-41F6-90DB-02E0F6F971D3}"/>
              </a:ext>
            </a:extLst>
          </p:cNvPr>
          <p:cNvSpPr txBox="1"/>
          <p:nvPr/>
        </p:nvSpPr>
        <p:spPr>
          <a:xfrm>
            <a:off x="238538" y="304800"/>
            <a:ext cx="935603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highlight>
                  <a:srgbClr val="FF00FF"/>
                </a:highlight>
              </a:rPr>
              <a:t>Have you ever attended an event? </a:t>
            </a:r>
          </a:p>
          <a:p>
            <a:endParaRPr lang="en-US" sz="3600" b="1" dirty="0">
              <a:highlight>
                <a:srgbClr val="FF00FF"/>
              </a:highlight>
            </a:endParaRPr>
          </a:p>
          <a:p>
            <a:r>
              <a:rPr lang="en-US" sz="3600" b="1" dirty="0">
                <a:highlight>
                  <a:srgbClr val="FF00FF"/>
                </a:highlight>
              </a:rPr>
              <a:t>What kind of events have you attended? </a:t>
            </a:r>
            <a:endParaRPr lang="ar-SA" sz="3600" b="1" dirty="0">
              <a:highlight>
                <a:srgbClr val="FF00FF"/>
              </a:highlight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E408804-D80F-4893-9BB8-2889750FD463}"/>
              </a:ext>
            </a:extLst>
          </p:cNvPr>
          <p:cNvGrpSpPr/>
          <p:nvPr/>
        </p:nvGrpSpPr>
        <p:grpSpPr>
          <a:xfrm>
            <a:off x="781878" y="3074504"/>
            <a:ext cx="9614453" cy="3046068"/>
            <a:chOff x="781878" y="3074504"/>
            <a:chExt cx="9614453" cy="30460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6592763-A114-4206-8FA2-B747CD4CA451}"/>
                </a:ext>
              </a:extLst>
            </p:cNvPr>
            <p:cNvGrpSpPr/>
            <p:nvPr/>
          </p:nvGrpSpPr>
          <p:grpSpPr>
            <a:xfrm>
              <a:off x="781878" y="3074504"/>
              <a:ext cx="9614453" cy="728870"/>
              <a:chOff x="781878" y="3074504"/>
              <a:chExt cx="9614453" cy="72887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A7745BE7-BABE-4BE2-855D-79F3AFEDE5A9}"/>
                  </a:ext>
                </a:extLst>
              </p:cNvPr>
              <p:cNvSpPr/>
              <p:nvPr/>
            </p:nvSpPr>
            <p:spPr>
              <a:xfrm>
                <a:off x="781878" y="3074504"/>
                <a:ext cx="1921565" cy="728870"/>
              </a:xfrm>
              <a:prstGeom prst="roundRect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</a:rPr>
                  <a:t>Sport</a:t>
                </a:r>
                <a:r>
                  <a:rPr lang="en-US" dirty="0"/>
                  <a:t> </a:t>
                </a:r>
                <a:endParaRPr lang="ar-SA" dirty="0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9BA0B3A-1271-4F9B-8A2B-9E06E22752A7}"/>
                  </a:ext>
                </a:extLst>
              </p:cNvPr>
              <p:cNvSpPr/>
              <p:nvPr/>
            </p:nvSpPr>
            <p:spPr>
              <a:xfrm>
                <a:off x="3346174" y="3074504"/>
                <a:ext cx="1921565" cy="728870"/>
              </a:xfrm>
              <a:prstGeom prst="roundRect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</a:rPr>
                  <a:t>Art </a:t>
                </a:r>
                <a:r>
                  <a:rPr lang="en-US" dirty="0"/>
                  <a:t> </a:t>
                </a:r>
                <a:endParaRPr lang="ar-SA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93A51DE3-3871-4B8B-85A0-D2A56EB32EE0}"/>
                  </a:ext>
                </a:extLst>
              </p:cNvPr>
              <p:cNvSpPr/>
              <p:nvPr/>
            </p:nvSpPr>
            <p:spPr>
              <a:xfrm>
                <a:off x="5910470" y="3074504"/>
                <a:ext cx="1921565" cy="728870"/>
              </a:xfrm>
              <a:prstGeom prst="roundRect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</a:rPr>
                  <a:t>Science </a:t>
                </a:r>
                <a:r>
                  <a:rPr lang="en-US" dirty="0"/>
                  <a:t> </a:t>
                </a:r>
                <a:endParaRPr lang="ar-SA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F35F24F-11C8-4F06-A4E0-02B8C906A02D}"/>
                  </a:ext>
                </a:extLst>
              </p:cNvPr>
              <p:cNvSpPr/>
              <p:nvPr/>
            </p:nvSpPr>
            <p:spPr>
              <a:xfrm>
                <a:off x="8474766" y="3074504"/>
                <a:ext cx="1921565" cy="728870"/>
              </a:xfrm>
              <a:prstGeom prst="roundRect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</a:rPr>
                  <a:t>Culture </a:t>
                </a:r>
                <a:r>
                  <a:rPr lang="en-US" dirty="0"/>
                  <a:t> </a:t>
                </a:r>
                <a:endParaRPr lang="ar-SA" dirty="0"/>
              </a:p>
            </p:txBody>
          </p:sp>
        </p:grpSp>
        <p:pic>
          <p:nvPicPr>
            <p:cNvPr id="12" name="Picture 11" descr="A close up of a football ball&#10;&#10;Description automatically generated">
              <a:extLst>
                <a:ext uri="{FF2B5EF4-FFF2-40B4-BE49-F238E27FC236}">
                  <a16:creationId xmlns:a16="http://schemas.microsoft.com/office/drawing/2014/main" xmlns="" id="{5A4CE845-EF0C-475F-B202-65A2BB0A3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865497" y="3986385"/>
              <a:ext cx="1754326" cy="1754326"/>
            </a:xfrm>
            <a:prstGeom prst="rect">
              <a:avLst/>
            </a:prstGeom>
          </p:spPr>
        </p:pic>
        <p:pic>
          <p:nvPicPr>
            <p:cNvPr id="15" name="Picture 14" descr="A picture containing indoor, table, cup, sitting&#10;&#10;Description automatically generated">
              <a:extLst>
                <a:ext uri="{FF2B5EF4-FFF2-40B4-BE49-F238E27FC236}">
                  <a16:creationId xmlns:a16="http://schemas.microsoft.com/office/drawing/2014/main" xmlns="" id="{273D7FB5-3003-4340-BD80-1C57EB01A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xmlns="" r:id="rId7"/>
                </a:ext>
              </a:extLst>
            </a:blip>
            <a:stretch>
              <a:fillRect/>
            </a:stretch>
          </p:blipFill>
          <p:spPr>
            <a:xfrm>
              <a:off x="3368226" y="3841198"/>
              <a:ext cx="1899513" cy="1899513"/>
            </a:xfrm>
            <a:prstGeom prst="rect">
              <a:avLst/>
            </a:prstGeom>
          </p:spPr>
        </p:pic>
        <p:pic>
          <p:nvPicPr>
            <p:cNvPr id="18" name="Picture 17" descr="A picture containing food&#10;&#10;Description automatically generated">
              <a:extLst>
                <a:ext uri="{FF2B5EF4-FFF2-40B4-BE49-F238E27FC236}">
                  <a16:creationId xmlns:a16="http://schemas.microsoft.com/office/drawing/2014/main" xmlns="" id="{C822C662-C6DF-412C-B67F-FD825F679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xmlns="" r:id="rId9"/>
                </a:ext>
              </a:extLst>
            </a:blip>
            <a:stretch>
              <a:fillRect/>
            </a:stretch>
          </p:blipFill>
          <p:spPr>
            <a:xfrm>
              <a:off x="5731565" y="3841198"/>
              <a:ext cx="2279374" cy="2279374"/>
            </a:xfrm>
            <a:prstGeom prst="rect">
              <a:avLst/>
            </a:prstGeom>
          </p:spPr>
        </p:pic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xmlns="" id="{C07CA7E1-2B63-4329-AF61-7E73BF465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837473B0-CC2E-450A-ABE3-18F120FF3D39}">
                  <a1611:picAttrSrcUrl xmlns:a1611="http://schemas.microsoft.com/office/drawing/2016/11/main" xmlns="" r:id="rId11"/>
                </a:ext>
              </a:extLst>
            </a:blip>
            <a:stretch>
              <a:fillRect/>
            </a:stretch>
          </p:blipFill>
          <p:spPr>
            <a:xfrm>
              <a:off x="8645456" y="3988110"/>
              <a:ext cx="1750875" cy="1750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3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C20FC4-16BD-46DF-9885-59B15BE37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4" t="22550" r="29269" b="54669"/>
          <a:stretch/>
        </p:blipFill>
        <p:spPr>
          <a:xfrm>
            <a:off x="464171" y="1311811"/>
            <a:ext cx="11263658" cy="42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73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4A8F57-7EA5-4198-8237-EBC7B39DC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6" t="34659" r="15654" b="34967"/>
          <a:stretch/>
        </p:blipFill>
        <p:spPr>
          <a:xfrm>
            <a:off x="623190" y="924950"/>
            <a:ext cx="10945619" cy="5008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27B1E23-CF97-438F-ACAA-12B76B089194}"/>
              </a:ext>
            </a:extLst>
          </p:cNvPr>
          <p:cNvSpPr/>
          <p:nvPr/>
        </p:nvSpPr>
        <p:spPr>
          <a:xfrm>
            <a:off x="729208" y="2126974"/>
            <a:ext cx="503583" cy="569843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9CDD04D-3CC1-4033-B2B3-14405F08383B}"/>
              </a:ext>
            </a:extLst>
          </p:cNvPr>
          <p:cNvSpPr/>
          <p:nvPr/>
        </p:nvSpPr>
        <p:spPr>
          <a:xfrm>
            <a:off x="729208" y="3328998"/>
            <a:ext cx="503583" cy="569843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20AB48F-F7B6-4CCB-884B-7BC5E72D7A9E}"/>
              </a:ext>
            </a:extLst>
          </p:cNvPr>
          <p:cNvSpPr/>
          <p:nvPr/>
        </p:nvSpPr>
        <p:spPr>
          <a:xfrm>
            <a:off x="729208" y="4412363"/>
            <a:ext cx="503583" cy="569843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38F7FDE-E038-4F97-BF48-DFC65FB52783}"/>
              </a:ext>
            </a:extLst>
          </p:cNvPr>
          <p:cNvSpPr/>
          <p:nvPr/>
        </p:nvSpPr>
        <p:spPr>
          <a:xfrm>
            <a:off x="729208" y="5078284"/>
            <a:ext cx="503583" cy="569843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819AF7A-D331-4A56-8F17-7EC867BD00D0}"/>
              </a:ext>
            </a:extLst>
          </p:cNvPr>
          <p:cNvCxnSpPr>
            <a:cxnSpLocks/>
          </p:cNvCxnSpPr>
          <p:nvPr/>
        </p:nvCxnSpPr>
        <p:spPr>
          <a:xfrm>
            <a:off x="5115338" y="3792824"/>
            <a:ext cx="3684105" cy="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DF1E755-329D-44A0-80DB-8D860127CE07}"/>
              </a:ext>
            </a:extLst>
          </p:cNvPr>
          <p:cNvSpPr/>
          <p:nvPr/>
        </p:nvSpPr>
        <p:spPr>
          <a:xfrm>
            <a:off x="3617843" y="4412363"/>
            <a:ext cx="278296" cy="665921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0474E20-5ACF-42F2-BC0F-4111E6AC22FA}"/>
              </a:ext>
            </a:extLst>
          </p:cNvPr>
          <p:cNvSpPr/>
          <p:nvPr/>
        </p:nvSpPr>
        <p:spPr>
          <a:xfrm>
            <a:off x="3591338" y="5030244"/>
            <a:ext cx="503583" cy="665921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570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92A50C-AD57-485F-8114-530BB55B5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00" t="31170" r="13923" b="18343"/>
          <a:stretch/>
        </p:blipFill>
        <p:spPr>
          <a:xfrm>
            <a:off x="579578" y="1645920"/>
            <a:ext cx="11032844" cy="4600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38717F-66E0-45B8-91BE-6C41AE6FF13E}"/>
              </a:ext>
            </a:extLst>
          </p:cNvPr>
          <p:cNvSpPr txBox="1"/>
          <p:nvPr/>
        </p:nvSpPr>
        <p:spPr>
          <a:xfrm>
            <a:off x="579578" y="601036"/>
            <a:ext cx="94620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FF"/>
                </a:solidFill>
              </a:rPr>
              <a:t>Find time words in the first two lines.</a:t>
            </a:r>
            <a:endParaRPr lang="ar-SA" sz="3600" b="1" dirty="0">
              <a:solidFill>
                <a:srgbClr val="FF00FF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A03CDCC-4A23-483B-9E5C-124B12EB8D4E}"/>
              </a:ext>
            </a:extLst>
          </p:cNvPr>
          <p:cNvSpPr/>
          <p:nvPr/>
        </p:nvSpPr>
        <p:spPr>
          <a:xfrm>
            <a:off x="5989983" y="2332383"/>
            <a:ext cx="2093843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91E1C3-B170-4843-BA54-FD323A171D04}"/>
              </a:ext>
            </a:extLst>
          </p:cNvPr>
          <p:cNvSpPr/>
          <p:nvPr/>
        </p:nvSpPr>
        <p:spPr>
          <a:xfrm>
            <a:off x="6539947" y="1954203"/>
            <a:ext cx="1795669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96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92A50C-AD57-485F-8114-530BB55B5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00" t="31170" r="13923" b="18343"/>
          <a:stretch/>
        </p:blipFill>
        <p:spPr>
          <a:xfrm>
            <a:off x="579578" y="1645920"/>
            <a:ext cx="11032844" cy="4600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38717F-66E0-45B8-91BE-6C41AE6FF13E}"/>
              </a:ext>
            </a:extLst>
          </p:cNvPr>
          <p:cNvSpPr txBox="1"/>
          <p:nvPr/>
        </p:nvSpPr>
        <p:spPr>
          <a:xfrm>
            <a:off x="579578" y="601036"/>
            <a:ext cx="94620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FF"/>
                </a:solidFill>
              </a:rPr>
              <a:t>Find exclamation points.</a:t>
            </a:r>
            <a:endParaRPr lang="ar-SA" sz="3600" b="1" dirty="0">
              <a:solidFill>
                <a:srgbClr val="FF00FF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A03CDCC-4A23-483B-9E5C-124B12EB8D4E}"/>
              </a:ext>
            </a:extLst>
          </p:cNvPr>
          <p:cNvSpPr/>
          <p:nvPr/>
        </p:nvSpPr>
        <p:spPr>
          <a:xfrm>
            <a:off x="1060174" y="5212080"/>
            <a:ext cx="2517913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91E1C3-B170-4843-BA54-FD323A171D04}"/>
              </a:ext>
            </a:extLst>
          </p:cNvPr>
          <p:cNvSpPr/>
          <p:nvPr/>
        </p:nvSpPr>
        <p:spPr>
          <a:xfrm>
            <a:off x="4373217" y="3396040"/>
            <a:ext cx="1914940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E4CA13B-2DA6-4698-A956-B856A143A188}"/>
              </a:ext>
            </a:extLst>
          </p:cNvPr>
          <p:cNvSpPr/>
          <p:nvPr/>
        </p:nvSpPr>
        <p:spPr>
          <a:xfrm>
            <a:off x="6824870" y="5556636"/>
            <a:ext cx="4187687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7" descr="A child posing for a picture&#10;&#10;Description automatically generated">
            <a:extLst>
              <a:ext uri="{FF2B5EF4-FFF2-40B4-BE49-F238E27FC236}">
                <a16:creationId xmlns:a16="http://schemas.microsoft.com/office/drawing/2014/main" xmlns="" id="{D4C99F5D-3453-48AE-A6CB-FDE97A757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5333" r="1182"/>
          <a:stretch/>
        </p:blipFill>
        <p:spPr>
          <a:xfrm>
            <a:off x="2976150" y="797034"/>
            <a:ext cx="5836546" cy="5263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0700E3-3AAD-4D9A-862F-B754EF8C8883}"/>
              </a:ext>
            </a:extLst>
          </p:cNvPr>
          <p:cNvSpPr txBox="1"/>
          <p:nvPr/>
        </p:nvSpPr>
        <p:spPr>
          <a:xfrm>
            <a:off x="3137970" y="4428028"/>
            <a:ext cx="551290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To show exitance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4938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92A50C-AD57-485F-8114-530BB55B5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00" t="31170" r="13923" b="18343"/>
          <a:stretch/>
        </p:blipFill>
        <p:spPr>
          <a:xfrm>
            <a:off x="579578" y="1645920"/>
            <a:ext cx="11032844" cy="4600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38717F-66E0-45B8-91BE-6C41AE6FF13E}"/>
              </a:ext>
            </a:extLst>
          </p:cNvPr>
          <p:cNvSpPr txBox="1"/>
          <p:nvPr/>
        </p:nvSpPr>
        <p:spPr>
          <a:xfrm>
            <a:off x="579578" y="601036"/>
            <a:ext cx="94620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FF"/>
                </a:solidFill>
              </a:rPr>
              <a:t>Find quotation marks.</a:t>
            </a:r>
            <a:endParaRPr lang="ar-SA" sz="3600" b="1" dirty="0">
              <a:solidFill>
                <a:srgbClr val="FF00FF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A03CDCC-4A23-483B-9E5C-124B12EB8D4E}"/>
              </a:ext>
            </a:extLst>
          </p:cNvPr>
          <p:cNvSpPr/>
          <p:nvPr/>
        </p:nvSpPr>
        <p:spPr>
          <a:xfrm>
            <a:off x="5844209" y="4121427"/>
            <a:ext cx="1524000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91E1C3-B170-4843-BA54-FD323A171D04}"/>
              </a:ext>
            </a:extLst>
          </p:cNvPr>
          <p:cNvSpPr/>
          <p:nvPr/>
        </p:nvSpPr>
        <p:spPr>
          <a:xfrm>
            <a:off x="4194314" y="3429000"/>
            <a:ext cx="2206486" cy="344556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044D971F-7F59-457F-B6F3-ACCB724CF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847300" y="1783072"/>
            <a:ext cx="5993817" cy="3980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069C35-DD06-49DA-B22C-DC1205889767}"/>
              </a:ext>
            </a:extLst>
          </p:cNvPr>
          <p:cNvSpPr txBox="1"/>
          <p:nvPr/>
        </p:nvSpPr>
        <p:spPr>
          <a:xfrm>
            <a:off x="3087755" y="4766335"/>
            <a:ext cx="551290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To hear sounds and speech from the story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8569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899910-726B-4928-BA62-043BA5C4B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26039" r="25807" b="28605"/>
          <a:stretch/>
        </p:blipFill>
        <p:spPr>
          <a:xfrm>
            <a:off x="679938" y="538089"/>
            <a:ext cx="10832123" cy="57818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3D1779D-D57D-4FA3-A905-F1A7FE4D8396}"/>
              </a:ext>
            </a:extLst>
          </p:cNvPr>
          <p:cNvSpPr/>
          <p:nvPr/>
        </p:nvSpPr>
        <p:spPr>
          <a:xfrm>
            <a:off x="828260" y="1331351"/>
            <a:ext cx="10555357" cy="696232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35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F3B215-496E-4790-A364-7C1C46DEC771}">
  <ds:schemaRefs>
    <ds:schemaRef ds:uri="16c05727-aa75-4e4a-9b5f-8a80a1165891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134</Words>
  <Application>Microsoft Office PowerPoint</Application>
  <PresentationFormat>ملء الشاشة</PresentationFormat>
  <Paragraphs>36</Paragraphs>
  <Slides>14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Garamond</vt:lpstr>
      <vt:lpstr>Sagona Book</vt:lpstr>
      <vt:lpstr>Sagona ExtraLight</vt:lpstr>
      <vt:lpstr>Tahoma</vt:lpstr>
      <vt:lpstr>SavonVTI</vt:lpstr>
      <vt:lpstr>U 6 writing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6 writing</dc:title>
  <dc:creator>نورا</dc:creator>
  <cp:lastModifiedBy>hp</cp:lastModifiedBy>
  <cp:revision>2</cp:revision>
  <dcterms:created xsi:type="dcterms:W3CDTF">2020-11-15T11:14:22Z</dcterms:created>
  <dcterms:modified xsi:type="dcterms:W3CDTF">2022-12-09T13:09:50Z</dcterms:modified>
</cp:coreProperties>
</file>