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3" r:id="rId3"/>
    <p:sldId id="281" r:id="rId4"/>
    <p:sldId id="276" r:id="rId5"/>
    <p:sldId id="277" r:id="rId6"/>
    <p:sldId id="270" r:id="rId7"/>
    <p:sldId id="271" r:id="rId8"/>
    <p:sldId id="272" r:id="rId9"/>
    <p:sldId id="273" r:id="rId10"/>
    <p:sldId id="280" r:id="rId11"/>
    <p:sldId id="275" r:id="rId12"/>
    <p:sldId id="278" r:id="rId13"/>
    <p:sldId id="274" r:id="rId14"/>
    <p:sldId id="279" r:id="rId15"/>
    <p:sldId id="282" r:id="rId16"/>
    <p:sldId id="283" r:id="rId17"/>
    <p:sldId id="264" r:id="rId18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To read by using pictures strategy. 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To answer some questions about Arabic calligraphy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8302F07-D6A9-46A5-9807-EBF6C9F5B2DD}" type="pres">
      <dgm:prSet presAssocID="{082E8A29-955A-4C7C-A174-3E9DCD4DC89B}" presName="node" presStyleLbl="node1" presStyleIdx="0" presStyleCnt="2" custLinFactNeighborX="-138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12/9/2022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12/9/2022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E136E-5DB5-4580-9C14-458BA2EFB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FE86F2-364B-4A28-850A-36A1966C5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7ABDAD-6CBB-44CF-9591-3FC71011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13848-10FF-4436-B0CE-4ADAB8E8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3F29F-7E95-4FE2-BD77-B9227F5C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C847C-981C-43F8-A610-8405E81B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83CC0B-8F4D-4F8F-A2F7-6851B0426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DE8B5-01D0-4392-9BC9-3C734E2F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9572A7-C612-419B-B987-0F0CB52F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358665-D720-4EA7-AE2B-EE42C1E5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6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6501CE8-3858-4F08-A3E3-2A87C34A6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025EA7-05F8-4C65-BFE3-BF85C1824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6CA039-A140-401D-B216-55424A67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00239A-97BE-476A-B9B4-E802545D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A8159B-9171-4806-8DE1-3D109117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7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2D1EC-BCF3-4F79-96FD-AFE09547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F47AEF-6562-4831-8D44-671688F7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4D54B0-FB74-4BDF-A6C3-DA594A18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197469-9956-4ABE-BBA5-5CC2E9C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B0CFA6-B2EB-4D41-8E44-F979AA1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31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39C9D-AB7B-4382-AA4E-5CCC285C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7FD19D-6D33-473D-8121-711189D19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D79B19-F92D-48EC-96B7-1B14CF96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414F1B-ABB6-4D8E-B012-5B22A2AF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BF203D-F114-4826-8EF8-8F2E4170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63BB2-D1AB-4A4E-9F6C-6A93D164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DB9E27-3E39-4F29-97A6-80C8A188A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93F841-52FB-4BE8-AF97-E2475E022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EEE8C7-AA97-4FEF-8086-3E2D3042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5D2A31-7F97-4848-82A5-CF592196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7E9F80-42B2-4235-B5BE-D1E7CC04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72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6BD48-1B42-4A6A-9FF4-E83A60D8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5E5AFB-568D-4F5A-B308-9EA502B0D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13497F-99D5-4B25-9697-0BFD3924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67944C-F319-4B24-9AC6-A5B82DF70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793B19-E04D-49CC-8F8D-3296FBD4E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9B41D7-7AB7-480B-BECE-8F3BCB2F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46593B-78B6-40BF-9B0C-98346041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725747-C1BB-47F9-9DC2-AB1802C0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46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CE378-C289-45F5-A1E8-ACC60D49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B020D5-8B9F-48BA-8651-084A16AE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8A68E8-5BE8-4524-825E-B169298D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02392C-8227-412A-882E-E8AAA6D0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68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642EC-8C86-4E82-A03E-4C324ECC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CD479B-39E9-42E5-9DB5-CE001AC1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822854-5059-497D-ABA1-654668E2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26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88D737-721D-490E-84B5-320D8135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82441C-8998-47FC-92DE-51235FD6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81FE5D-9003-4198-B586-6597B21DC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A56337-3B1A-4E71-AD67-F1E9CFC4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D41AB6-D625-4651-80D3-20892CA2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D0BA38-5F25-4AF7-8A25-51D08570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84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28E79-1B08-4A64-9DA5-8053BBF1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41F099-9E3B-4CF1-969F-DC704090D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815FB6-E60D-4AA3-85E2-A462BFEA7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6A8684-589F-48A3-A5D7-DBCAEB35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87C07B-0E67-4273-A305-08A24261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2C74B6-4D78-4DAB-B095-16D9917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B4D53C-141B-47A1-BCA8-78312C2C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22D50A-BBF2-498E-BED5-5DDB9DCC5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E626F-4CEE-4B76-9E7D-4CAE336C9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546E20-7423-4B77-B82B-3BE1D7B3A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F1E44B-55B0-48DC-BA23-F136B6C2E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ite_House_Chief_Calligraphe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ackell24lumberio.blogspot.com/2014/01/happy-29th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orc/what-to-do-while-reading/vocabulary-strategi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di.org/blog/natural-history-museu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adesigneteoria.blogspot.com/2010/02/chapter-4-islamic-calligraphy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tionary.org/wiki/qala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1F68EC5B-C62C-45DA-88DA-DADE75F59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167"/>
          <a:stretch/>
        </p:blipFill>
        <p:spPr>
          <a:xfrm>
            <a:off x="6222228" y="1482850"/>
            <a:ext cx="5516528" cy="442211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5A55B759-31A7-423C-9BC2-A8BC09FE9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F78796AF-79A0-47AC-BEFD-BFFC00F968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448" y="1255744"/>
            <a:ext cx="5685333" cy="2249424"/>
          </a:xfrm>
        </p:spPr>
        <p:txBody>
          <a:bodyPr anchor="b">
            <a:noAutofit/>
          </a:bodyPr>
          <a:lstStyle/>
          <a:p>
            <a:pPr algn="l"/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U 6 </a:t>
            </a: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/>
              <a:t>What was it like?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057" y="4496562"/>
            <a:ext cx="3209544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Reading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B529C4-B856-4AB9-BABA-E4DB5E93D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22209" r="25435" b="8966"/>
          <a:stretch/>
        </p:blipFill>
        <p:spPr>
          <a:xfrm>
            <a:off x="2027583" y="68544"/>
            <a:ext cx="8136834" cy="672091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234A726-43AB-4782-A893-49824097C998}"/>
              </a:ext>
            </a:extLst>
          </p:cNvPr>
          <p:cNvSpPr/>
          <p:nvPr/>
        </p:nvSpPr>
        <p:spPr>
          <a:xfrm>
            <a:off x="1840013" y="55292"/>
            <a:ext cx="8511973" cy="5145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A4BB81-626E-4350-A2E9-267642CD0743}"/>
              </a:ext>
            </a:extLst>
          </p:cNvPr>
          <p:cNvSpPr txBox="1"/>
          <p:nvPr/>
        </p:nvSpPr>
        <p:spPr>
          <a:xfrm>
            <a:off x="8227561" y="1198676"/>
            <a:ext cx="38737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highlight>
                  <a:srgbClr val="FFFF00"/>
                </a:highlight>
              </a:rPr>
              <a:t>What is the title?</a:t>
            </a:r>
            <a:endParaRPr lang="ar-SA" sz="40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9B3A77-E8F0-4FAC-9EE6-6AE29E0D1AA9}"/>
              </a:ext>
            </a:extLst>
          </p:cNvPr>
          <p:cNvSpPr txBox="1"/>
          <p:nvPr/>
        </p:nvSpPr>
        <p:spPr>
          <a:xfrm>
            <a:off x="7010401" y="2805404"/>
            <a:ext cx="5181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highlight>
                  <a:srgbClr val="FFFF00"/>
                </a:highlight>
              </a:rPr>
              <a:t>How many headlines are there?</a:t>
            </a:r>
            <a:endParaRPr lang="ar-SA" sz="40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A0CD727-9E7A-4C03-8420-585F4C0F4DBA}"/>
              </a:ext>
            </a:extLst>
          </p:cNvPr>
          <p:cNvSpPr/>
          <p:nvPr/>
        </p:nvSpPr>
        <p:spPr>
          <a:xfrm>
            <a:off x="3990941" y="3034748"/>
            <a:ext cx="991876" cy="26504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1E62A10-AB77-47DF-A5B4-6361841AC75B}"/>
              </a:ext>
            </a:extLst>
          </p:cNvPr>
          <p:cNvSpPr/>
          <p:nvPr/>
        </p:nvSpPr>
        <p:spPr>
          <a:xfrm>
            <a:off x="5155096" y="731152"/>
            <a:ext cx="2928729" cy="2892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91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797291-DACC-4E8D-9FD2-492DA7700F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42" t="32066" r="32540" b="47061"/>
          <a:stretch/>
        </p:blipFill>
        <p:spPr>
          <a:xfrm>
            <a:off x="397645" y="492369"/>
            <a:ext cx="11396710" cy="3052690"/>
          </a:xfrm>
          <a:prstGeom prst="rect">
            <a:avLst/>
          </a:prstGeom>
        </p:spPr>
      </p:pic>
      <p:pic>
        <p:nvPicPr>
          <p:cNvPr id="3" name="SG Bk 3 F-SA__18_2-13">
            <a:hlinkClick r:id="" action="ppaction://media"/>
            <a:extLst>
              <a:ext uri="{FF2B5EF4-FFF2-40B4-BE49-F238E27FC236}">
                <a16:creationId xmlns:a16="http://schemas.microsoft.com/office/drawing/2014/main" xmlns="" id="{AE036248-3F0D-4BB2-87AB-5A4BBCE540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598" end="6825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645" y="4046259"/>
            <a:ext cx="927652" cy="92765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F3AAAF4-9D6F-476F-A0FD-7E456F85600C}"/>
              </a:ext>
            </a:extLst>
          </p:cNvPr>
          <p:cNvSpPr/>
          <p:nvPr/>
        </p:nvSpPr>
        <p:spPr>
          <a:xfrm>
            <a:off x="6096000" y="3545059"/>
            <a:ext cx="5910470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does calligraphy mean? </a:t>
            </a:r>
            <a:r>
              <a:rPr lang="en-US" sz="1400" dirty="0"/>
              <a:t> </a:t>
            </a:r>
            <a:endParaRPr lang="ar-SA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F5BA646-DD59-4B18-AA2B-BCD979895688}"/>
              </a:ext>
            </a:extLst>
          </p:cNvPr>
          <p:cNvCxnSpPr>
            <a:cxnSpLocks/>
          </p:cNvCxnSpPr>
          <p:nvPr/>
        </p:nvCxnSpPr>
        <p:spPr>
          <a:xfrm>
            <a:off x="2703523" y="1189383"/>
            <a:ext cx="64537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B0122C7-F53E-403E-AB6E-04271C12CED3}"/>
              </a:ext>
            </a:extLst>
          </p:cNvPr>
          <p:cNvSpPr/>
          <p:nvPr/>
        </p:nvSpPr>
        <p:spPr>
          <a:xfrm>
            <a:off x="4638261" y="4506428"/>
            <a:ext cx="7368209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is reason for using calligraphy?</a:t>
            </a:r>
            <a:endParaRPr lang="ar-SA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11D50F7-C4CA-4453-BAD5-7B9F140F99B0}"/>
              </a:ext>
            </a:extLst>
          </p:cNvPr>
          <p:cNvCxnSpPr>
            <a:cxnSpLocks/>
          </p:cNvCxnSpPr>
          <p:nvPr/>
        </p:nvCxnSpPr>
        <p:spPr>
          <a:xfrm>
            <a:off x="3558288" y="1726096"/>
            <a:ext cx="64537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878ED68-76DD-474A-A6BC-C34A5643CAD1}"/>
              </a:ext>
            </a:extLst>
          </p:cNvPr>
          <p:cNvSpPr/>
          <p:nvPr/>
        </p:nvSpPr>
        <p:spPr>
          <a:xfrm>
            <a:off x="2703524" y="5475112"/>
            <a:ext cx="9302946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Was the first Arabic system of writing simple??</a:t>
            </a:r>
            <a:endParaRPr lang="ar-SA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ABED169-92EC-47D1-B48F-DD5F887FA797}"/>
              </a:ext>
            </a:extLst>
          </p:cNvPr>
          <p:cNvCxnSpPr>
            <a:cxnSpLocks/>
          </p:cNvCxnSpPr>
          <p:nvPr/>
        </p:nvCxnSpPr>
        <p:spPr>
          <a:xfrm>
            <a:off x="8295861" y="2355574"/>
            <a:ext cx="2332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87B377-9A1E-472C-85B8-563C7C112B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83" t="42316" r="16956" b="39898"/>
          <a:stretch/>
        </p:blipFill>
        <p:spPr>
          <a:xfrm>
            <a:off x="140159" y="208721"/>
            <a:ext cx="11627771" cy="2879036"/>
          </a:xfrm>
          <a:prstGeom prst="rect">
            <a:avLst/>
          </a:prstGeom>
        </p:spPr>
      </p:pic>
      <p:pic>
        <p:nvPicPr>
          <p:cNvPr id="3" name="SG Bk 3 F-SA__18_2-13">
            <a:hlinkClick r:id="" action="ppaction://media"/>
            <a:extLst>
              <a:ext uri="{FF2B5EF4-FFF2-40B4-BE49-F238E27FC236}">
                <a16:creationId xmlns:a16="http://schemas.microsoft.com/office/drawing/2014/main" xmlns="" id="{519B9FB2-B4B8-4F80-BDF6-5F34F47072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089" end="45810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531" y="3187226"/>
            <a:ext cx="1265504" cy="1265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5561F99-7644-46FF-885B-6125222EABE1}"/>
              </a:ext>
            </a:extLst>
          </p:cNvPr>
          <p:cNvSpPr/>
          <p:nvPr/>
        </p:nvSpPr>
        <p:spPr>
          <a:xfrm>
            <a:off x="4108174" y="3475434"/>
            <a:ext cx="7898296" cy="589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many styles of Arabic calligraphy? </a:t>
            </a:r>
            <a:r>
              <a:rPr lang="en-US" sz="1400" dirty="0"/>
              <a:t> </a:t>
            </a:r>
            <a:endParaRPr lang="ar-SA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BBB668F-CE93-4078-9EEB-7D695FD8DB9B}"/>
              </a:ext>
            </a:extLst>
          </p:cNvPr>
          <p:cNvCxnSpPr>
            <a:cxnSpLocks/>
          </p:cNvCxnSpPr>
          <p:nvPr/>
        </p:nvCxnSpPr>
        <p:spPr>
          <a:xfrm>
            <a:off x="1431314" y="1374914"/>
            <a:ext cx="64537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4559E44-1787-483E-AC1F-69D11560384B}"/>
              </a:ext>
            </a:extLst>
          </p:cNvPr>
          <p:cNvSpPr/>
          <p:nvPr/>
        </p:nvSpPr>
        <p:spPr>
          <a:xfrm>
            <a:off x="2743200" y="4452730"/>
            <a:ext cx="9263270" cy="589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is the oldest style of Arabic calligraphy? </a:t>
            </a:r>
            <a:r>
              <a:rPr lang="en-US" sz="1400" dirty="0"/>
              <a:t> </a:t>
            </a:r>
            <a:endParaRPr lang="ar-SA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121082A-3524-4AD7-ADDB-510C8DC94E98}"/>
              </a:ext>
            </a:extLst>
          </p:cNvPr>
          <p:cNvCxnSpPr>
            <a:cxnSpLocks/>
          </p:cNvCxnSpPr>
          <p:nvPr/>
        </p:nvCxnSpPr>
        <p:spPr>
          <a:xfrm>
            <a:off x="470531" y="1924879"/>
            <a:ext cx="1994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E887EFB-7B5C-4676-BBA9-5D53F3358080}"/>
              </a:ext>
            </a:extLst>
          </p:cNvPr>
          <p:cNvSpPr/>
          <p:nvPr/>
        </p:nvSpPr>
        <p:spPr>
          <a:xfrm>
            <a:off x="2743200" y="5430026"/>
            <a:ext cx="9263270" cy="589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Why is this used? </a:t>
            </a:r>
            <a:r>
              <a:rPr lang="en-US" sz="1400" dirty="0"/>
              <a:t> </a:t>
            </a:r>
            <a:endParaRPr lang="ar-SA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CAD15BC-F0C1-434A-9656-A95783C0903D}"/>
              </a:ext>
            </a:extLst>
          </p:cNvPr>
          <p:cNvCxnSpPr>
            <a:cxnSpLocks/>
          </p:cNvCxnSpPr>
          <p:nvPr/>
        </p:nvCxnSpPr>
        <p:spPr>
          <a:xfrm>
            <a:off x="7580322" y="2368827"/>
            <a:ext cx="409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6933C55-3EB1-4967-BB2B-436FBC8745D1}"/>
              </a:ext>
            </a:extLst>
          </p:cNvPr>
          <p:cNvCxnSpPr>
            <a:cxnSpLocks/>
          </p:cNvCxnSpPr>
          <p:nvPr/>
        </p:nvCxnSpPr>
        <p:spPr>
          <a:xfrm>
            <a:off x="434127" y="2938670"/>
            <a:ext cx="1994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9FACF7-F9C8-4E3A-956A-9601E72285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75" t="45554" r="16847" b="43051"/>
          <a:stretch/>
        </p:blipFill>
        <p:spPr>
          <a:xfrm>
            <a:off x="0" y="142462"/>
            <a:ext cx="11781183" cy="2242929"/>
          </a:xfrm>
          <a:prstGeom prst="rect">
            <a:avLst/>
          </a:prstGeom>
        </p:spPr>
      </p:pic>
      <p:pic>
        <p:nvPicPr>
          <p:cNvPr id="3" name="SG Bk 3 F-SA__18_2-13">
            <a:hlinkClick r:id="" action="ppaction://media"/>
            <a:extLst>
              <a:ext uri="{FF2B5EF4-FFF2-40B4-BE49-F238E27FC236}">
                <a16:creationId xmlns:a16="http://schemas.microsoft.com/office/drawing/2014/main" xmlns="" id="{EE7B1356-F60B-4DB0-9548-F67A93E0AA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295" end="29122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069" y="2744858"/>
            <a:ext cx="1152939" cy="115293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038BDAB-B9F0-40D8-BD79-F8B9E188C82A}"/>
              </a:ext>
            </a:extLst>
          </p:cNvPr>
          <p:cNvSpPr/>
          <p:nvPr/>
        </p:nvSpPr>
        <p:spPr>
          <a:xfrm>
            <a:off x="4108173" y="3134190"/>
            <a:ext cx="7898296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Which style is long and elegant script? </a:t>
            </a:r>
            <a:r>
              <a:rPr lang="en-US" sz="1400" dirty="0"/>
              <a:t> </a:t>
            </a:r>
            <a:endParaRPr lang="ar-SA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77A7924-DA08-4B69-A248-56423763BDCC}"/>
              </a:ext>
            </a:extLst>
          </p:cNvPr>
          <p:cNvCxnSpPr>
            <a:cxnSpLocks/>
          </p:cNvCxnSpPr>
          <p:nvPr/>
        </p:nvCxnSpPr>
        <p:spPr>
          <a:xfrm>
            <a:off x="9197008" y="1003853"/>
            <a:ext cx="15770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514D848-9807-49E6-8542-BCA858E927B9}"/>
              </a:ext>
            </a:extLst>
          </p:cNvPr>
          <p:cNvSpPr/>
          <p:nvPr/>
        </p:nvSpPr>
        <p:spPr>
          <a:xfrm>
            <a:off x="4108173" y="4323527"/>
            <a:ext cx="7898296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It is used to ………..</a:t>
            </a:r>
            <a:endParaRPr lang="ar-SA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976E454-BA08-4C3E-A909-F84D9E6A4FF5}"/>
              </a:ext>
            </a:extLst>
          </p:cNvPr>
          <p:cNvCxnSpPr>
            <a:cxnSpLocks/>
          </p:cNvCxnSpPr>
          <p:nvPr/>
        </p:nvCxnSpPr>
        <p:spPr>
          <a:xfrm>
            <a:off x="5347253" y="1603515"/>
            <a:ext cx="51749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9A39813-B37E-47C9-960B-0B5264E48DA4}"/>
              </a:ext>
            </a:extLst>
          </p:cNvPr>
          <p:cNvSpPr/>
          <p:nvPr/>
        </p:nvSpPr>
        <p:spPr>
          <a:xfrm>
            <a:off x="3644347" y="5512864"/>
            <a:ext cx="8362122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Is </a:t>
            </a:r>
            <a:r>
              <a:rPr lang="en-US" sz="3600" b="1" dirty="0" err="1">
                <a:solidFill>
                  <a:schemeClr val="tx1"/>
                </a:solidFill>
              </a:rPr>
              <a:t>Thuluth</a:t>
            </a:r>
            <a:r>
              <a:rPr lang="en-US" sz="3600" b="1" dirty="0">
                <a:solidFill>
                  <a:schemeClr val="tx1"/>
                </a:solidFill>
              </a:rPr>
              <a:t> the script of Saudi Arabia flag?</a:t>
            </a:r>
            <a:endParaRPr lang="ar-SA" sz="1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D263334-FAAC-4090-A11D-53A95EACBBFB}"/>
              </a:ext>
            </a:extLst>
          </p:cNvPr>
          <p:cNvCxnSpPr>
            <a:cxnSpLocks/>
          </p:cNvCxnSpPr>
          <p:nvPr/>
        </p:nvCxnSpPr>
        <p:spPr>
          <a:xfrm>
            <a:off x="3644348" y="2232994"/>
            <a:ext cx="5923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9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E1A121-5823-470B-B60C-7560BFBDA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38" t="52948" r="16414" b="18052"/>
          <a:stretch/>
        </p:blipFill>
        <p:spPr>
          <a:xfrm>
            <a:off x="1106467" y="371061"/>
            <a:ext cx="9786819" cy="3233531"/>
          </a:xfrm>
          <a:prstGeom prst="rect">
            <a:avLst/>
          </a:prstGeom>
        </p:spPr>
      </p:pic>
      <p:pic>
        <p:nvPicPr>
          <p:cNvPr id="4" name="SG Bk 3 F-SA__18_2-13">
            <a:hlinkClick r:id="" action="ppaction://media"/>
            <a:extLst>
              <a:ext uri="{FF2B5EF4-FFF2-40B4-BE49-F238E27FC236}">
                <a16:creationId xmlns:a16="http://schemas.microsoft.com/office/drawing/2014/main" xmlns="" id="{0C913EB2-EED4-4CB2-A7CD-1D9C990D07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92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006" y="3152361"/>
            <a:ext cx="904461" cy="9044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8B4E2E2-EE54-4982-9F67-9A11286BB572}"/>
              </a:ext>
            </a:extLst>
          </p:cNvPr>
          <p:cNvSpPr/>
          <p:nvPr/>
        </p:nvSpPr>
        <p:spPr>
          <a:xfrm>
            <a:off x="1106467" y="4148086"/>
            <a:ext cx="10793984" cy="589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are the popular scripts that used in printing and handwriting? </a:t>
            </a:r>
            <a:r>
              <a:rPr lang="en-US" sz="1100" dirty="0"/>
              <a:t> </a:t>
            </a:r>
            <a:endParaRPr lang="ar-SA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95DA890-47E4-4EEF-9B50-6DB46DF64E31}"/>
              </a:ext>
            </a:extLst>
          </p:cNvPr>
          <p:cNvCxnSpPr>
            <a:cxnSpLocks/>
          </p:cNvCxnSpPr>
          <p:nvPr/>
        </p:nvCxnSpPr>
        <p:spPr>
          <a:xfrm>
            <a:off x="1414668" y="1073428"/>
            <a:ext cx="36344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005597D-3F12-4095-AE82-9144EFBC7539}"/>
              </a:ext>
            </a:extLst>
          </p:cNvPr>
          <p:cNvCxnSpPr>
            <a:cxnSpLocks/>
          </p:cNvCxnSpPr>
          <p:nvPr/>
        </p:nvCxnSpPr>
        <p:spPr>
          <a:xfrm>
            <a:off x="9276523" y="762003"/>
            <a:ext cx="9806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80A3950-C91A-4801-A8FE-DEF32D868B61}"/>
              </a:ext>
            </a:extLst>
          </p:cNvPr>
          <p:cNvSpPr/>
          <p:nvPr/>
        </p:nvSpPr>
        <p:spPr>
          <a:xfrm>
            <a:off x="1106467" y="5183313"/>
            <a:ext cx="10793984" cy="589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are the other scripts mentioned in the passage? </a:t>
            </a:r>
            <a:endParaRPr lang="ar-SA" sz="11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292D74E-A1B9-4EBF-A44C-D08183A38B1D}"/>
              </a:ext>
            </a:extLst>
          </p:cNvPr>
          <p:cNvCxnSpPr>
            <a:cxnSpLocks/>
          </p:cNvCxnSpPr>
          <p:nvPr/>
        </p:nvCxnSpPr>
        <p:spPr>
          <a:xfrm>
            <a:off x="2622273" y="2100472"/>
            <a:ext cx="1697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D7ED251-D722-40EB-A147-040F215919F8}"/>
              </a:ext>
            </a:extLst>
          </p:cNvPr>
          <p:cNvCxnSpPr>
            <a:cxnSpLocks/>
          </p:cNvCxnSpPr>
          <p:nvPr/>
        </p:nvCxnSpPr>
        <p:spPr>
          <a:xfrm>
            <a:off x="5049078" y="2782959"/>
            <a:ext cx="950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5E7967-DAF4-44E0-8907-344298E4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7" t="40382" r="43370" b="42412"/>
          <a:stretch/>
        </p:blipFill>
        <p:spPr>
          <a:xfrm>
            <a:off x="0" y="0"/>
            <a:ext cx="8163340" cy="2989866"/>
          </a:xfrm>
          <a:prstGeom prst="rect">
            <a:avLst/>
          </a:prstGeom>
        </p:spPr>
      </p:pic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xmlns="" id="{8B7334A9-F12B-4E3A-B63C-CB8493CA6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382" y="3013718"/>
            <a:ext cx="708991" cy="70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CFFB67-BA74-4999-8511-3BF29087CEC2}"/>
              </a:ext>
            </a:extLst>
          </p:cNvPr>
          <p:cNvSpPr/>
          <p:nvPr/>
        </p:nvSpPr>
        <p:spPr>
          <a:xfrm>
            <a:off x="755373" y="3129471"/>
            <a:ext cx="7169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ProximaNova-Light"/>
              </a:rPr>
              <a:t>It is used to write the holy words of the Qur’an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xmlns="" id="{4CF1B741-42D4-4170-A02A-BA190DF75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380" y="3997764"/>
            <a:ext cx="708991" cy="7089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9A31C3-07EF-4778-85A8-75440F8976D9}"/>
              </a:ext>
            </a:extLst>
          </p:cNvPr>
          <p:cNvSpPr/>
          <p:nvPr/>
        </p:nvSpPr>
        <p:spPr>
          <a:xfrm>
            <a:off x="755373" y="4007740"/>
            <a:ext cx="91638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ProximaNova-Light"/>
              </a:rPr>
              <a:t>It was important to have a clear script that all the people of Islam could easily read and understand.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xmlns="" id="{EE885E10-A6C9-4B10-A1A9-094297F91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380" y="4991786"/>
            <a:ext cx="708991" cy="70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EEB777-8399-4D61-B618-796C6F49BC9C}"/>
              </a:ext>
            </a:extLst>
          </p:cNvPr>
          <p:cNvSpPr/>
          <p:nvPr/>
        </p:nvSpPr>
        <p:spPr>
          <a:xfrm>
            <a:off x="755372" y="5080579"/>
            <a:ext cx="9163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ProximaNova-Light"/>
              </a:rPr>
              <a:t>Kufi script has straight, geometric letters that are not connected.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xmlns="" id="{62F810B6-3B6E-4AE5-BC40-F39662BBF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382" y="5891532"/>
            <a:ext cx="708991" cy="708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6D2C5D-C2CB-440B-9340-EC6BE347ED33}"/>
              </a:ext>
            </a:extLst>
          </p:cNvPr>
          <p:cNvSpPr/>
          <p:nvPr/>
        </p:nvSpPr>
        <p:spPr>
          <a:xfrm>
            <a:off x="755372" y="5891532"/>
            <a:ext cx="112113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ProximaNova-Light"/>
              </a:rPr>
              <a:t>Thuluth</a:t>
            </a:r>
            <a:r>
              <a:rPr lang="en-US" sz="2400" b="1" dirty="0">
                <a:latin typeface="ProximaNova-Light"/>
              </a:rPr>
              <a:t> is often used to write the headings of surahs, and it is the script on the Saudi Arabian flag.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37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39D158-FF55-482C-A353-048A58C47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84" t="22207" r="14456" b="13414"/>
          <a:stretch/>
        </p:blipFill>
        <p:spPr>
          <a:xfrm>
            <a:off x="2193234" y="163620"/>
            <a:ext cx="7805531" cy="65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4665D9D6-F81C-4990-A472-5894FB74F7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F9F7"/>
              </a:clrFrom>
              <a:clrTo>
                <a:srgbClr val="ED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4399" y="0"/>
            <a:ext cx="11583202" cy="66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Goals: 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1159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Curved and Tilted Down 5">
            <a:extLst>
              <a:ext uri="{FF2B5EF4-FFF2-40B4-BE49-F238E27FC236}">
                <a16:creationId xmlns:a16="http://schemas.microsoft.com/office/drawing/2014/main" xmlns="" id="{E999263C-D1B4-4860-BD5B-8EBFD6AA8F4A}"/>
              </a:ext>
            </a:extLst>
          </p:cNvPr>
          <p:cNvSpPr/>
          <p:nvPr/>
        </p:nvSpPr>
        <p:spPr>
          <a:xfrm>
            <a:off x="2133599" y="4719206"/>
            <a:ext cx="7924802" cy="1181877"/>
          </a:xfrm>
          <a:prstGeom prst="ellipseRibb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1629B03A-E5D8-4901-AF70-DB04BECAB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56338" y="503582"/>
            <a:ext cx="4879322" cy="463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605780-E9B1-48CD-A158-E6D74BECDF41}"/>
              </a:ext>
            </a:extLst>
          </p:cNvPr>
          <p:cNvSpPr txBox="1"/>
          <p:nvPr/>
        </p:nvSpPr>
        <p:spPr>
          <a:xfrm>
            <a:off x="3656338" y="5070401"/>
            <a:ext cx="4879321" cy="8306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Previous vocab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8075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&#10;&#10;Description automatically generated">
            <a:extLst>
              <a:ext uri="{FF2B5EF4-FFF2-40B4-BE49-F238E27FC236}">
                <a16:creationId xmlns:a16="http://schemas.microsoft.com/office/drawing/2014/main" xmlns="" id="{9D25765D-BD40-4082-A77A-BDDD92A1D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30974" y="1740071"/>
            <a:ext cx="5067765" cy="337785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E116A20-FE7A-466B-AE57-F99693D4E519}"/>
              </a:ext>
            </a:extLst>
          </p:cNvPr>
          <p:cNvSpPr/>
          <p:nvPr/>
        </p:nvSpPr>
        <p:spPr>
          <a:xfrm>
            <a:off x="397565" y="1740071"/>
            <a:ext cx="4399722" cy="104692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School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1C99A58-F034-4641-A70B-CD74C8665180}"/>
              </a:ext>
            </a:extLst>
          </p:cNvPr>
          <p:cNvSpPr/>
          <p:nvPr/>
        </p:nvSpPr>
        <p:spPr>
          <a:xfrm>
            <a:off x="397565" y="3283949"/>
            <a:ext cx="4399722" cy="104692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Museum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49DE087-AFCA-49E2-A785-E949072C50DB}"/>
              </a:ext>
            </a:extLst>
          </p:cNvPr>
          <p:cNvSpPr/>
          <p:nvPr/>
        </p:nvSpPr>
        <p:spPr>
          <a:xfrm>
            <a:off x="397565" y="4827827"/>
            <a:ext cx="4399722" cy="104692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Office 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829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25765D-BD40-4082-A77A-BDDD92A1D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6202018" y="1740071"/>
            <a:ext cx="4890052" cy="413467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E116A20-FE7A-466B-AE57-F99693D4E519}"/>
              </a:ext>
            </a:extLst>
          </p:cNvPr>
          <p:cNvSpPr/>
          <p:nvPr/>
        </p:nvSpPr>
        <p:spPr>
          <a:xfrm>
            <a:off x="397565" y="1740071"/>
            <a:ext cx="4399722" cy="104692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Calligraphy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1C99A58-F034-4641-A70B-CD74C8665180}"/>
              </a:ext>
            </a:extLst>
          </p:cNvPr>
          <p:cNvSpPr/>
          <p:nvPr/>
        </p:nvSpPr>
        <p:spPr>
          <a:xfrm>
            <a:off x="397565" y="3283949"/>
            <a:ext cx="4399722" cy="104692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Exhibit 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49DE087-AFCA-49E2-A785-E949072C50DB}"/>
              </a:ext>
            </a:extLst>
          </p:cNvPr>
          <p:cNvSpPr/>
          <p:nvPr/>
        </p:nvSpPr>
        <p:spPr>
          <a:xfrm>
            <a:off x="397565" y="4827827"/>
            <a:ext cx="4399722" cy="104692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Museum  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28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2683C4-EED7-41C8-BF65-4DC4AA614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2" t="27389" r="22087" b="43470"/>
          <a:stretch/>
        </p:blipFill>
        <p:spPr>
          <a:xfrm>
            <a:off x="464235" y="472922"/>
            <a:ext cx="5992836" cy="4759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61C2BD-B221-4269-B99C-009A84202311}"/>
              </a:ext>
            </a:extLst>
          </p:cNvPr>
          <p:cNvSpPr txBox="1"/>
          <p:nvPr/>
        </p:nvSpPr>
        <p:spPr>
          <a:xfrm>
            <a:off x="6457071" y="692171"/>
            <a:ext cx="55708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What is the man doing? </a:t>
            </a:r>
            <a:endParaRPr lang="ar-SA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D9C04A-642A-4BA9-B8E3-0BB5F7C810BC}"/>
              </a:ext>
            </a:extLst>
          </p:cNvPr>
          <p:cNvSpPr txBox="1"/>
          <p:nvPr/>
        </p:nvSpPr>
        <p:spPr>
          <a:xfrm>
            <a:off x="6457071" y="3717429"/>
            <a:ext cx="55708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What is he using to write with? </a:t>
            </a:r>
            <a:endParaRPr lang="ar-SA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DC89FD-D0C4-4DA6-BD82-8B189160AFDC}"/>
              </a:ext>
            </a:extLst>
          </p:cNvPr>
          <p:cNvSpPr txBox="1"/>
          <p:nvPr/>
        </p:nvSpPr>
        <p:spPr>
          <a:xfrm>
            <a:off x="6732105" y="1722783"/>
            <a:ext cx="55708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He is writing calligraphy. </a:t>
            </a:r>
            <a:endParaRPr lang="ar-S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4AF20F-03EF-44B3-A35B-9E16FE6B07BA}"/>
              </a:ext>
            </a:extLst>
          </p:cNvPr>
          <p:cNvSpPr txBox="1"/>
          <p:nvPr/>
        </p:nvSpPr>
        <p:spPr>
          <a:xfrm>
            <a:off x="6621194" y="5360505"/>
            <a:ext cx="55708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qalam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, or special </a:t>
            </a:r>
            <a:r>
              <a:rPr lang="en-US" sz="4000" b="1" dirty="0"/>
              <a:t>reed pen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and ink.  </a:t>
            </a:r>
            <a:endParaRPr lang="ar-S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A close up of a pencil&#10;&#10;Description automatically generated">
            <a:extLst>
              <a:ext uri="{FF2B5EF4-FFF2-40B4-BE49-F238E27FC236}">
                <a16:creationId xmlns:a16="http://schemas.microsoft.com/office/drawing/2014/main" xmlns="" id="{16B58074-D040-4751-805B-EB5873ED1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9201" y="3717429"/>
            <a:ext cx="4041504" cy="27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1B7FDE-7FB2-43B7-8970-27487A700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0" t="25108" r="31629" b="13219"/>
          <a:stretch/>
        </p:blipFill>
        <p:spPr>
          <a:xfrm>
            <a:off x="384314" y="183913"/>
            <a:ext cx="7792278" cy="6490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9FEE92-3294-438E-99CF-58E9DA4716BB}"/>
              </a:ext>
            </a:extLst>
          </p:cNvPr>
          <p:cNvSpPr txBox="1"/>
          <p:nvPr/>
        </p:nvSpPr>
        <p:spPr>
          <a:xfrm>
            <a:off x="4037836" y="183913"/>
            <a:ext cx="827751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highlight>
                  <a:srgbClr val="FFFF00"/>
                </a:highlight>
              </a:rPr>
              <a:t>What do you see in the other two pictures? </a:t>
            </a:r>
            <a:endParaRPr lang="ar-SA" sz="40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896A626-053A-45DF-8936-A709C9D8D16E}"/>
              </a:ext>
            </a:extLst>
          </p:cNvPr>
          <p:cNvSpPr/>
          <p:nvPr/>
        </p:nvSpPr>
        <p:spPr>
          <a:xfrm>
            <a:off x="62183" y="596348"/>
            <a:ext cx="3657600" cy="25974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A87EF2F-9CF6-4400-835B-70845232FA8A}"/>
              </a:ext>
            </a:extLst>
          </p:cNvPr>
          <p:cNvSpPr/>
          <p:nvPr/>
        </p:nvSpPr>
        <p:spPr>
          <a:xfrm>
            <a:off x="4280453" y="2723322"/>
            <a:ext cx="6312113" cy="9409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Pages of the Holy Qur’an, calligraphy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237CC00-D814-4674-8C07-08048D8C8D5A}"/>
              </a:ext>
            </a:extLst>
          </p:cNvPr>
          <p:cNvSpPr/>
          <p:nvPr/>
        </p:nvSpPr>
        <p:spPr>
          <a:xfrm>
            <a:off x="5618922" y="4691269"/>
            <a:ext cx="2875722" cy="20291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1B7FDE-7FB2-43B7-8970-27487A700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0" t="25108" r="31629" b="13219"/>
          <a:stretch/>
        </p:blipFill>
        <p:spPr>
          <a:xfrm>
            <a:off x="384314" y="183913"/>
            <a:ext cx="7792278" cy="6490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9FEE92-3294-438E-99CF-58E9DA4716BB}"/>
              </a:ext>
            </a:extLst>
          </p:cNvPr>
          <p:cNvSpPr txBox="1"/>
          <p:nvPr/>
        </p:nvSpPr>
        <p:spPr>
          <a:xfrm>
            <a:off x="4037836" y="183913"/>
            <a:ext cx="82775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highlight>
                  <a:srgbClr val="FFFF00"/>
                </a:highlight>
              </a:rPr>
              <a:t>Do they look new or old? </a:t>
            </a:r>
            <a:endParaRPr lang="ar-SA" sz="40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896A626-053A-45DF-8936-A709C9D8D16E}"/>
              </a:ext>
            </a:extLst>
          </p:cNvPr>
          <p:cNvSpPr/>
          <p:nvPr/>
        </p:nvSpPr>
        <p:spPr>
          <a:xfrm>
            <a:off x="62183" y="596348"/>
            <a:ext cx="3657600" cy="25974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A87EF2F-9CF6-4400-835B-70845232FA8A}"/>
              </a:ext>
            </a:extLst>
          </p:cNvPr>
          <p:cNvSpPr/>
          <p:nvPr/>
        </p:nvSpPr>
        <p:spPr>
          <a:xfrm>
            <a:off x="4280453" y="2723322"/>
            <a:ext cx="6312113" cy="9409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They look old.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237CC00-D814-4674-8C07-08048D8C8D5A}"/>
              </a:ext>
            </a:extLst>
          </p:cNvPr>
          <p:cNvSpPr/>
          <p:nvPr/>
        </p:nvSpPr>
        <p:spPr>
          <a:xfrm>
            <a:off x="5618922" y="4691269"/>
            <a:ext cx="2875722" cy="20291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8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1B7FDE-7FB2-43B7-8970-27487A700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0" t="25108" r="31629" b="13219"/>
          <a:stretch/>
        </p:blipFill>
        <p:spPr>
          <a:xfrm>
            <a:off x="384314" y="170661"/>
            <a:ext cx="7792278" cy="6490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9FEE92-3294-438E-99CF-58E9DA4716BB}"/>
              </a:ext>
            </a:extLst>
          </p:cNvPr>
          <p:cNvSpPr txBox="1"/>
          <p:nvPr/>
        </p:nvSpPr>
        <p:spPr>
          <a:xfrm>
            <a:off x="4037836" y="183913"/>
            <a:ext cx="827751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highlight>
                  <a:srgbClr val="FFFF00"/>
                </a:highlight>
              </a:rPr>
              <a:t>Is the writing style the same or different? Why? </a:t>
            </a:r>
            <a:endParaRPr lang="ar-SA" sz="40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896A626-053A-45DF-8936-A709C9D8D16E}"/>
              </a:ext>
            </a:extLst>
          </p:cNvPr>
          <p:cNvSpPr/>
          <p:nvPr/>
        </p:nvSpPr>
        <p:spPr>
          <a:xfrm>
            <a:off x="62183" y="596348"/>
            <a:ext cx="3657600" cy="25974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A87EF2F-9CF6-4400-835B-70845232FA8A}"/>
              </a:ext>
            </a:extLst>
          </p:cNvPr>
          <p:cNvSpPr/>
          <p:nvPr/>
        </p:nvSpPr>
        <p:spPr>
          <a:xfrm>
            <a:off x="4280453" y="2723322"/>
            <a:ext cx="6312113" cy="9409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It’s different.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237CC00-D814-4674-8C07-08048D8C8D5A}"/>
              </a:ext>
            </a:extLst>
          </p:cNvPr>
          <p:cNvSpPr/>
          <p:nvPr/>
        </p:nvSpPr>
        <p:spPr>
          <a:xfrm>
            <a:off x="5618922" y="4691269"/>
            <a:ext cx="2875722" cy="20291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80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260</Words>
  <Application>Microsoft Office PowerPoint</Application>
  <PresentationFormat>ملء الشاشة</PresentationFormat>
  <Paragraphs>39</Paragraphs>
  <Slides>17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ProximaNova-Light</vt:lpstr>
      <vt:lpstr>Times New Roman</vt:lpstr>
      <vt:lpstr>Office Theme</vt:lpstr>
      <vt:lpstr>U 6  What was it like?</vt:lpstr>
      <vt:lpstr>Goals: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6  What was it like?</dc:title>
  <dc:creator>نورا العتيبي</dc:creator>
  <cp:lastModifiedBy>hp</cp:lastModifiedBy>
  <cp:revision>2</cp:revision>
  <dcterms:created xsi:type="dcterms:W3CDTF">2020-11-11T13:38:41Z</dcterms:created>
  <dcterms:modified xsi:type="dcterms:W3CDTF">2022-12-09T12:59:49Z</dcterms:modified>
</cp:coreProperties>
</file>