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436" r:id="rId3"/>
    <p:sldId id="276" r:id="rId4"/>
    <p:sldId id="268" r:id="rId5"/>
    <p:sldId id="435" r:id="rId6"/>
    <p:sldId id="292" r:id="rId7"/>
    <p:sldId id="427" r:id="rId8"/>
    <p:sldId id="428" r:id="rId9"/>
    <p:sldId id="430" r:id="rId10"/>
    <p:sldId id="429" r:id="rId11"/>
    <p:sldId id="311" r:id="rId12"/>
    <p:sldId id="274" r:id="rId13"/>
    <p:sldId id="289" r:id="rId14"/>
    <p:sldId id="434" r:id="rId15"/>
    <p:sldId id="425" r:id="rId16"/>
    <p:sldId id="433" r:id="rId17"/>
    <p:sldId id="426" r:id="rId18"/>
    <p:sldId id="432" r:id="rId19"/>
    <p:sldId id="431" r:id="rId20"/>
    <p:sldId id="287" r:id="rId21"/>
    <p:sldId id="284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428"/>
    <a:srgbClr val="D4E157"/>
    <a:srgbClr val="B15D31"/>
    <a:srgbClr val="FEF200"/>
    <a:srgbClr val="B1DDD9"/>
    <a:srgbClr val="71BF45"/>
    <a:srgbClr val="2E3192"/>
    <a:srgbClr val="F8EFB7"/>
    <a:srgbClr val="CC3433"/>
    <a:srgbClr val="E2B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541448-6C2B-4A7A-9EAD-46F15EC6C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FBFF26-1681-4676-B1C9-52B9E46E4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7756A9-0D5D-468A-844F-261A7090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AC74D4-A8FB-4CF4-9E2F-1A561DED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6BDED9-2215-4546-B372-1833008F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95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791CA6-4DD0-4058-8F93-C9062F28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8889F6F-47B0-43F4-BC2B-DB0541077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7866F-7F67-4CBB-93BD-A79EA933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9DC95B-8A0C-45A1-AB41-193FE8ED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C60535-67F8-4B57-B052-D694FCBF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77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BB001C-0EE7-43DB-807E-F82C0B9C8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02A57A-CC2D-41C9-ADC1-17F4CBE0B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5A20DB-0405-4503-84F2-D29463D7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DBF596-029F-4F41-BB21-E0D23970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3AEAF3-7431-489E-9376-1BADE909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38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04347E-1761-4AFB-B508-4E28AB5D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93BE27-DD47-4BBB-B206-E877B206C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C7813C-79E4-4989-85A8-C548F9D5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6E4513-2262-49D8-9BA7-9F4433AC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FB8ED6-70DD-4E52-95CD-0234FC0B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1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70B2E9-063A-43C6-BFAB-DC0BD173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72F1A8-3B2F-41DC-BD76-475BF3A2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20A182-CFE1-472F-9D87-71AEDD0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4D43DF-2289-48C0-B6FB-9FFC917D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92FDC-EA80-4E90-88DD-92854CEF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1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23F472-3652-48B1-A181-F369DF77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9E4BB6-F3CF-4832-970F-374DC5664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2DFE58-FC7D-4226-B75F-16B73CAA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BCE8247-C6CD-49FB-B1A0-4C636D7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CC3FAF-E26E-4021-8403-EC8CC2C4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2BBD86-4186-4FF4-910F-A86B56A2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08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A961A5-85C0-40CA-9554-72EDB72D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730B66-0EC7-4255-A77E-84AC799E4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D1D6F2-BB3F-49C6-B2D3-C0AC188A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F24F2DA-A691-42DE-BED8-3825A7D45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787EEF-0315-43B1-8227-10AE8ABFA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0361FC-89CF-4E18-BB05-2F99CA08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E567328-59A3-4C9C-9EF8-D0946B06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4FB3201-9AAF-41C2-907A-1D687A98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069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12C5BF-840A-43C0-9C92-D64F6B6D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C3E04C7-3D51-4A89-95CF-737479F8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E6DDA3-4D7E-4F68-827A-141259B0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FB3604-CDDD-454B-B2F7-D6FCC582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5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7AA0134-FF28-4E21-91BB-8CA24B55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152245B-44F5-48DB-B360-6C9A7B44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E0CCB4-3116-4344-8A2A-B963B09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2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406816-7799-439D-8EFA-A997463A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466C86-1138-4384-820A-C9AD1975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C8AD5D5-8839-4DD4-8C9D-BC540ADA9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D7A5D9-3B62-44EF-A1DA-2912BFEA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F4DD77-C530-47EC-ADF7-0EA3A85A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17349A-8BCF-48D7-B933-370B0CC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18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F028AF-AEA6-455D-9DBC-3A825F36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20F2326-183C-444F-BB74-7DC01F2F0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933751-0732-4DD7-AB38-CDB323C35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297C6F-D423-429B-AF2E-B599D8AB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9A676B-6DDF-4C0B-9321-BC2A9A0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29ECAFF-B011-4A4A-A067-76361E5A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077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4652155-0885-4F67-A2D8-F995F46A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FC5790-BF67-45DC-9358-556F8981E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0D56A0-D7E3-4E5D-ACF9-6B4B7F452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262FE-EAD6-4BC5-BEE6-1FF7090C7BE1}" type="datetimeFigureOut">
              <a:rPr lang="ar-SA" smtClean="0"/>
              <a:t>19/05/44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3B9AFD-1CCB-4C01-95FA-DDDBBB8E7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E55F2D-F85B-45DB-9A4E-D055F44D3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88E1-9666-465A-A12B-65DE16DA98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47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606280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757161-4B93-4904-A178-6102DA7F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724F6D-7ECD-4B8B-B6AA-EEF9A2482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EA8F275-28E5-44D3-A2A3-917E67E42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t="23474" r="24141" b="11250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BA0BCB4-BF30-4323-A36C-05C4B8777ECF}"/>
              </a:ext>
            </a:extLst>
          </p:cNvPr>
          <p:cNvSpPr txBox="1"/>
          <p:nvPr/>
        </p:nvSpPr>
        <p:spPr>
          <a:xfrm>
            <a:off x="3706091" y="1149351"/>
            <a:ext cx="545695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Eras Bold ITC" panose="020B0907030504020204" pitchFamily="34" charset="0"/>
              </a:rPr>
              <a:t>What Was It Like?</a:t>
            </a:r>
            <a:endParaRPr lang="ar-SA" sz="66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29EB4B7-FC0C-4EE4-A09A-2F3006F94B46}"/>
              </a:ext>
            </a:extLst>
          </p:cNvPr>
          <p:cNvSpPr txBox="1"/>
          <p:nvPr/>
        </p:nvSpPr>
        <p:spPr>
          <a:xfrm>
            <a:off x="6591300" y="3893988"/>
            <a:ext cx="25717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lgerian" panose="04020705040A02060702" pitchFamily="82" charset="0"/>
              </a:rPr>
              <a:t>Conversation</a:t>
            </a:r>
          </a:p>
          <a:p>
            <a:r>
              <a:rPr lang="en-US" sz="2400" dirty="0">
                <a:latin typeface="Algerian" panose="04020705040A02060702" pitchFamily="82" charset="0"/>
              </a:rPr>
              <a:t>About you </a:t>
            </a:r>
            <a:endParaRPr lang="ar-SA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6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6F3FA-BE49-42E3-D382-9919E7941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8848" b="57842"/>
          <a:stretch/>
        </p:blipFill>
        <p:spPr bwMode="auto">
          <a:xfrm>
            <a:off x="734479" y="574645"/>
            <a:ext cx="7751430" cy="47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30930CA-7456-7FFE-71A0-FA9AC05EB38E}"/>
              </a:ext>
            </a:extLst>
          </p:cNvPr>
          <p:cNvSpPr/>
          <p:nvPr/>
        </p:nvSpPr>
        <p:spPr>
          <a:xfrm>
            <a:off x="2576946" y="1870640"/>
            <a:ext cx="10016836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  He was at home studying.</a:t>
            </a:r>
          </a:p>
          <a:p>
            <a:pPr algn="l" rtl="0"/>
            <a:endParaRPr lang="en-US" sz="9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  His cell phone was turned off.</a:t>
            </a:r>
          </a:p>
          <a:p>
            <a:pPr algn="l" rtl="0"/>
            <a:endParaRPr lang="en-US" sz="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He had invitations for the opening of the new </a:t>
            </a:r>
            <a:r>
              <a:rPr lang="en-US" sz="2800" b="1" dirty="0"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pizzeria.</a:t>
            </a:r>
          </a:p>
          <a:p>
            <a:pPr algn="l" rtl="0"/>
            <a:endParaRPr lang="en-US" sz="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   It was fantastic.</a:t>
            </a:r>
          </a:p>
          <a:p>
            <a:pPr algn="l" rtl="0"/>
            <a:endParaRPr lang="en-US" sz="9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   It was great.</a:t>
            </a:r>
          </a:p>
          <a:p>
            <a:pPr algn="l" rtl="0"/>
            <a:endParaRPr lang="en-US" sz="105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  Yes, he does.</a:t>
            </a:r>
            <a:endParaRPr lang="ar-SA" sz="2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8" y="386465"/>
            <a:ext cx="11019971" cy="627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9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uzzled-guy - White Sands Federal Credit Union">
            <a:extLst>
              <a:ext uri="{FF2B5EF4-FFF2-40B4-BE49-F238E27FC236}">
                <a16:creationId xmlns:a16="http://schemas.microsoft.com/office/drawing/2014/main" id="{2989AF0B-B71A-4589-9423-334E20FF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3" y="748006"/>
            <a:ext cx="27405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hlinkClick r:id="rId3"/>
            <a:extLst>
              <a:ext uri="{FF2B5EF4-FFF2-40B4-BE49-F238E27FC236}">
                <a16:creationId xmlns:a16="http://schemas.microsoft.com/office/drawing/2014/main" id="{3D983287-702D-457E-8460-3CC89F630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21" y="20338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9DE87B-5AE7-45CC-ABCD-9014625D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23CC05-FB2A-43D7-A0CD-1FB28858A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736A98-9CE7-471B-AE6B-D72E7AAEB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4" t="22639" r="23750" b="11250"/>
          <a:stretch/>
        </p:blipFill>
        <p:spPr>
          <a:xfrm>
            <a:off x="-55418" y="47685"/>
            <a:ext cx="12192000" cy="6858000"/>
          </a:xfrm>
          <a:prstGeom prst="rect">
            <a:avLst/>
          </a:prstGeom>
        </p:spPr>
      </p:pic>
      <p:pic>
        <p:nvPicPr>
          <p:cNvPr id="6" name="Picture 6" descr="Download Search Engine Marketing Icon Png - Search Engine Icon Png - Full  Size PNG Image - PNGkit">
            <a:extLst>
              <a:ext uri="{FF2B5EF4-FFF2-40B4-BE49-F238E27FC236}">
                <a16:creationId xmlns:a16="http://schemas.microsoft.com/office/drawing/2014/main" id="{85515A1D-F727-4AC8-A660-5733A15A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337799"/>
            <a:ext cx="1848231" cy="14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6 Engineering Colleges In India - Careerguide Indian Colleges">
            <a:extLst>
              <a:ext uri="{FF2B5EF4-FFF2-40B4-BE49-F238E27FC236}">
                <a16:creationId xmlns:a16="http://schemas.microsoft.com/office/drawing/2014/main" id="{482D8A62-8EF1-4D5D-9561-40C9AD0B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4" y="3088482"/>
            <a:ext cx="42806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76D7DC3-8C41-4E93-9F3F-AD82BD33A1BD}"/>
              </a:ext>
            </a:extLst>
          </p:cNvPr>
          <p:cNvSpPr txBox="1"/>
          <p:nvPr/>
        </p:nvSpPr>
        <p:spPr>
          <a:xfrm>
            <a:off x="1640233" y="826324"/>
            <a:ext cx="553402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600" dirty="0">
                <a:latin typeface="Comic Sans MS" panose="030F0702030302020204" pitchFamily="66" charset="0"/>
              </a:rPr>
              <a:t>Home</a:t>
            </a:r>
            <a:endParaRPr lang="en-US" sz="9600" dirty="0">
              <a:solidFill>
                <a:srgbClr val="B1DDD9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9600" dirty="0">
                <a:solidFill>
                  <a:srgbClr val="B1DDD9"/>
                </a:solidFill>
                <a:latin typeface="Comic Sans MS" panose="030F0702030302020204" pitchFamily="66" charset="0"/>
              </a:rPr>
              <a:t>     W</a:t>
            </a:r>
            <a:r>
              <a:rPr lang="en-US" sz="9600" dirty="0">
                <a:solidFill>
                  <a:srgbClr val="FEF200"/>
                </a:solidFill>
                <a:latin typeface="Comic Sans MS" panose="030F0702030302020204" pitchFamily="66" charset="0"/>
              </a:rPr>
              <a:t>o</a:t>
            </a:r>
            <a:r>
              <a:rPr lang="en-US" sz="9600" dirty="0">
                <a:solidFill>
                  <a:srgbClr val="B15D31"/>
                </a:solidFill>
                <a:latin typeface="Comic Sans MS" panose="030F0702030302020204" pitchFamily="66" charset="0"/>
              </a:rPr>
              <a:t>r</a:t>
            </a:r>
            <a:r>
              <a:rPr lang="en-US" sz="9600" dirty="0">
                <a:solidFill>
                  <a:srgbClr val="F95428"/>
                </a:solidFill>
                <a:latin typeface="Comic Sans MS" panose="030F0702030302020204" pitchFamily="66" charset="0"/>
              </a:rPr>
              <a:t>k</a:t>
            </a:r>
          </a:p>
          <a:p>
            <a:r>
              <a:rPr lang="en-US" sz="9600" dirty="0">
                <a:latin typeface="Comic Sans MS" panose="030F0702030302020204" pitchFamily="66" charset="0"/>
              </a:rPr>
              <a:t>  </a:t>
            </a:r>
            <a:endParaRPr lang="ar-SA" sz="9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8D8B-2C25-9453-8738-9B49B02A7AD9}"/>
              </a:ext>
            </a:extLst>
          </p:cNvPr>
          <p:cNvSpPr/>
          <p:nvPr/>
        </p:nvSpPr>
        <p:spPr>
          <a:xfrm>
            <a:off x="5324330" y="4659971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. 211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B450E-E36C-181A-D8EC-9DE7F5D5D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899" y="2515858"/>
            <a:ext cx="3508104" cy="36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05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E593915-1522-43E0-A2BE-EB77709C0C30}"/>
              </a:ext>
            </a:extLst>
          </p:cNvPr>
          <p:cNvSpPr/>
          <p:nvPr/>
        </p:nvSpPr>
        <p:spPr>
          <a:xfrm>
            <a:off x="9192345" y="260648"/>
            <a:ext cx="918393" cy="369332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52</a:t>
            </a:r>
            <a:endParaRPr lang="ar-S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A8BC52B-4C94-4B64-9A3F-28812D67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08" y="4869160"/>
            <a:ext cx="8888997" cy="18845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AC6230D-DEA7-48F3-ABF5-422C1C9AD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10967"/>
            <a:ext cx="3038475" cy="50482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77474C7-4356-4878-BED9-512D4E2B07DD}"/>
              </a:ext>
            </a:extLst>
          </p:cNvPr>
          <p:cNvSpPr/>
          <p:nvPr/>
        </p:nvSpPr>
        <p:spPr>
          <a:xfrm>
            <a:off x="1631506" y="705090"/>
            <a:ext cx="27363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1.Who says That’s too bad?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0519C94-6F52-422E-AC8E-92D5D41B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851" y="117100"/>
            <a:ext cx="1766237" cy="47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C278007-2D95-444F-AC42-D50471A9760B}"/>
              </a:ext>
            </a:extLst>
          </p:cNvPr>
          <p:cNvSpPr/>
          <p:nvPr/>
        </p:nvSpPr>
        <p:spPr>
          <a:xfrm>
            <a:off x="4424842" y="695779"/>
            <a:ext cx="807063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Majid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D877BD8-1215-49B1-88CE-623D8A0E238B}"/>
              </a:ext>
            </a:extLst>
          </p:cNvPr>
          <p:cNvSpPr/>
          <p:nvPr/>
        </p:nvSpPr>
        <p:spPr>
          <a:xfrm>
            <a:off x="1631505" y="1196752"/>
            <a:ext cx="23762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2.Why does he say it?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653D9B2-115C-4BE9-B313-2C025F9C0220}"/>
              </a:ext>
            </a:extLst>
          </p:cNvPr>
          <p:cNvSpPr/>
          <p:nvPr/>
        </p:nvSpPr>
        <p:spPr>
          <a:xfrm>
            <a:off x="4079777" y="1171136"/>
            <a:ext cx="369072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sorry he couldn’t talk to Walid.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75EA000-032C-46F3-B1DD-39F16F3D8C9C}"/>
              </a:ext>
            </a:extLst>
          </p:cNvPr>
          <p:cNvSpPr/>
          <p:nvPr/>
        </p:nvSpPr>
        <p:spPr>
          <a:xfrm>
            <a:off x="1831914" y="1779687"/>
            <a:ext cx="5980929" cy="369332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 which ones they should respond to with </a:t>
            </a:r>
            <a:r>
              <a:rPr lang="en-US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That’s too bad.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6EF2BA5-2D34-4A05-85AB-F5C572DD4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365347"/>
            <a:ext cx="5174056" cy="217793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5B729758-116A-46FD-A6A1-2CD32DA28420}"/>
              </a:ext>
            </a:extLst>
          </p:cNvPr>
          <p:cNvSpPr/>
          <p:nvPr/>
        </p:nvSpPr>
        <p:spPr>
          <a:xfrm>
            <a:off x="4860971" y="2770425"/>
            <a:ext cx="4824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1.There aren’t any more tickets for the game. (√)</a:t>
            </a:r>
          </a:p>
          <a:p>
            <a:pPr algn="l" rtl="0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restaurant didn’t get a good review. (√)</a:t>
            </a:r>
          </a:p>
          <a:p>
            <a:pPr algn="l" rtl="0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dad bought a new car last week.</a:t>
            </a:r>
          </a:p>
          <a:p>
            <a:pPr algn="l" rtl="0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was sick the entire weekend. (√)</a:t>
            </a:r>
          </a:p>
          <a:p>
            <a:pPr algn="l" rtl="0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was a good football player in school.</a:t>
            </a:r>
          </a:p>
        </p:txBody>
      </p:sp>
    </p:spTree>
    <p:extLst>
      <p:ext uri="{BB962C8B-B14F-4D97-AF65-F5344CB8AC3E}">
        <p14:creationId xmlns:p14="http://schemas.microsoft.com/office/powerpoint/2010/main" val="272125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83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E593915-1522-43E0-A2BE-EB77709C0C30}"/>
              </a:ext>
            </a:extLst>
          </p:cNvPr>
          <p:cNvSpPr/>
          <p:nvPr/>
        </p:nvSpPr>
        <p:spPr>
          <a:xfrm>
            <a:off x="9192345" y="260648"/>
            <a:ext cx="918393" cy="369332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52</a:t>
            </a:r>
            <a:endParaRPr lang="ar-S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17257D-62E8-45B0-9883-2A882760B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-2580"/>
            <a:ext cx="3038475" cy="5048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BF32E19-F69D-43CC-9282-5B6AA4A0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98" y="2420889"/>
            <a:ext cx="3274120" cy="39164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22471C-81FF-4922-A514-43A1E044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1" y="3068960"/>
            <a:ext cx="5268097" cy="277976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617E4A4-BC84-4E00-BB3B-39F7C8DD59FE}"/>
              </a:ext>
            </a:extLst>
          </p:cNvPr>
          <p:cNvSpPr/>
          <p:nvPr/>
        </p:nvSpPr>
        <p:spPr>
          <a:xfrm>
            <a:off x="1835914" y="510199"/>
            <a:ext cx="6791026" cy="369332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with a partner, taking turns asking and answering  the questions.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8D39B3F-CB06-438F-B739-21146F8FC95B}"/>
              </a:ext>
            </a:extLst>
          </p:cNvPr>
          <p:cNvSpPr/>
          <p:nvPr/>
        </p:nvSpPr>
        <p:spPr>
          <a:xfrm>
            <a:off x="4583833" y="3065387"/>
            <a:ext cx="260116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was at home studying.</a:t>
            </a:r>
            <a:endParaRPr lang="ar-SA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10EF23E-839F-45CB-84A7-AC30F663E841}"/>
              </a:ext>
            </a:extLst>
          </p:cNvPr>
          <p:cNvSpPr/>
          <p:nvPr/>
        </p:nvSpPr>
        <p:spPr>
          <a:xfrm>
            <a:off x="6929778" y="3563724"/>
            <a:ext cx="29617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 cell phone was turned off.</a:t>
            </a:r>
            <a:endParaRPr lang="ar-SA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5C8AFE8-D849-49BA-8837-56936E268CBD}"/>
              </a:ext>
            </a:extLst>
          </p:cNvPr>
          <p:cNvSpPr/>
          <p:nvPr/>
        </p:nvSpPr>
        <p:spPr>
          <a:xfrm>
            <a:off x="5273594" y="3995772"/>
            <a:ext cx="5324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 had invitations for the opening of the new pizzeria.</a:t>
            </a:r>
            <a:endParaRPr lang="ar-SA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07AD2DD-CCEF-46CE-BB2F-C3C985F7DB4D}"/>
              </a:ext>
            </a:extLst>
          </p:cNvPr>
          <p:cNvSpPr/>
          <p:nvPr/>
        </p:nvSpPr>
        <p:spPr>
          <a:xfrm>
            <a:off x="6057618" y="4365104"/>
            <a:ext cx="16945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It was fantastic.</a:t>
            </a:r>
            <a:endParaRPr lang="ar-SA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2AA9197-7076-4A98-868F-33F242D4A28A}"/>
              </a:ext>
            </a:extLst>
          </p:cNvPr>
          <p:cNvSpPr/>
          <p:nvPr/>
        </p:nvSpPr>
        <p:spPr>
          <a:xfrm>
            <a:off x="5574460" y="4869160"/>
            <a:ext cx="13856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It was great.</a:t>
            </a:r>
            <a:endParaRPr lang="ar-SA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46F27E1-E690-4C34-928C-B036BA39F444}"/>
              </a:ext>
            </a:extLst>
          </p:cNvPr>
          <p:cNvSpPr/>
          <p:nvPr/>
        </p:nvSpPr>
        <p:spPr>
          <a:xfrm>
            <a:off x="6137690" y="5435932"/>
            <a:ext cx="14457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Yes, he does.</a:t>
            </a:r>
            <a:endParaRPr lang="ar-SA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F31339-224C-44B1-B739-7285017DB594}"/>
              </a:ext>
            </a:extLst>
          </p:cNvPr>
          <p:cNvSpPr/>
          <p:nvPr/>
        </p:nvSpPr>
        <p:spPr>
          <a:xfrm>
            <a:off x="9048329" y="2132856"/>
            <a:ext cx="678391" cy="369332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nmn</a:t>
            </a:r>
            <a:endParaRPr lang="ar-S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D124E097-B8C1-4DE3-B335-2B50EEE0D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-25061"/>
            <a:ext cx="3124200" cy="552450"/>
          </a:xfrm>
          <a:prstGeom prst="rect">
            <a:avLst/>
          </a:prstGeom>
        </p:spPr>
      </p:pic>
      <p:pic>
        <p:nvPicPr>
          <p:cNvPr id="19" name="صورة 18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77FCFAE-C6E1-4EFC-A92F-1265032184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684238"/>
            <a:ext cx="995023" cy="13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36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2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33216-EDB5-9110-4461-F135E701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ADD52C-DF38-4272-A8DD-A4E4F53A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E2ECE1-70DC-48FB-B898-FD1B1466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7907D7-CB65-42E2-A4BF-9E1D8A582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23333" r="23594" b="99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مدرستي - Apps on Google Play">
            <a:extLst>
              <a:ext uri="{FF2B5EF4-FFF2-40B4-BE49-F238E27FC236}">
                <a16:creationId xmlns:a16="http://schemas.microsoft.com/office/drawing/2014/main" id="{E34B5B67-4D39-4747-B7CC-040936CF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663031"/>
            <a:ext cx="4438650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st No Homework Clipart #24451 - Clipartion.com">
            <a:extLst>
              <a:ext uri="{FF2B5EF4-FFF2-40B4-BE49-F238E27FC236}">
                <a16:creationId xmlns:a16="http://schemas.microsoft.com/office/drawing/2014/main" id="{808314AE-C966-4AA9-B027-4F7973C0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25437"/>
            <a:ext cx="664845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ADD52C-DF38-4272-A8DD-A4E4F53A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E2ECE1-70DC-48FB-B898-FD1B1466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7907D7-CB65-42E2-A4BF-9E1D8A582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23333" r="23594" b="99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ave a wonderful day edited by me, image , animated , encre , kawaii , fond  , decoration , glitter , orange , yellow , happy , birthday , ivk , gif ,  text , or , gold , background , animation , deco , decor , transparent -  PicMix">
            <a:extLst>
              <a:ext uri="{FF2B5EF4-FFF2-40B4-BE49-F238E27FC236}">
                <a16:creationId xmlns:a16="http://schemas.microsoft.com/office/drawing/2014/main" id="{3133A0BF-3A7B-48B7-B86D-2D14B79FA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473722"/>
            <a:ext cx="5133975" cy="296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rnière Hand Waving Bye Bye Goodbye Gif - Abdofolio">
            <a:extLst>
              <a:ext uri="{FF2B5EF4-FFF2-40B4-BE49-F238E27FC236}">
                <a16:creationId xmlns:a16="http://schemas.microsoft.com/office/drawing/2014/main" id="{E8B9AF95-9DFA-4A45-BAF9-6EC4DB2D5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754186"/>
            <a:ext cx="2505075" cy="19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Cute brain with question mark and lightbulb Vector Image">
            <a:extLst>
              <a:ext uri="{FF2B5EF4-FFF2-40B4-BE49-F238E27FC236}">
                <a16:creationId xmlns:a16="http://schemas.microsoft.com/office/drawing/2014/main" id="{951AA5CC-B438-4597-8F14-BA5A2A130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b="12068"/>
          <a:stretch/>
        </p:blipFill>
        <p:spPr bwMode="auto">
          <a:xfrm>
            <a:off x="9371411" y="83123"/>
            <a:ext cx="2641704" cy="14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0A55F09-3FFF-4167-ACD6-24550D268E30}"/>
              </a:ext>
            </a:extLst>
          </p:cNvPr>
          <p:cNvSpPr/>
          <p:nvPr/>
        </p:nvSpPr>
        <p:spPr>
          <a:xfrm rot="21309254">
            <a:off x="11386795" y="-55329"/>
            <a:ext cx="45719" cy="6923772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6C46A6B-1F24-4D13-906B-3E61E94E4F09}"/>
              </a:ext>
            </a:extLst>
          </p:cNvPr>
          <p:cNvSpPr/>
          <p:nvPr/>
        </p:nvSpPr>
        <p:spPr>
          <a:xfrm>
            <a:off x="11972080" y="-78912"/>
            <a:ext cx="45719" cy="6923772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D6EA56C-49BE-47CF-BA8E-769040444509}"/>
              </a:ext>
            </a:extLst>
          </p:cNvPr>
          <p:cNvSpPr/>
          <p:nvPr/>
        </p:nvSpPr>
        <p:spPr>
          <a:xfrm rot="363980">
            <a:off x="11361719" y="-48802"/>
            <a:ext cx="45719" cy="6923772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8BD4494-FE89-47AB-903D-34A6A2B63C3C}"/>
              </a:ext>
            </a:extLst>
          </p:cNvPr>
          <p:cNvSpPr/>
          <p:nvPr/>
        </p:nvSpPr>
        <p:spPr>
          <a:xfrm rot="21368113">
            <a:off x="11849762" y="-22444"/>
            <a:ext cx="45719" cy="6923772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8B1D83A-C184-41EB-B78E-FEF4B99B0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9750" b="15000"/>
          <a:stretch/>
        </p:blipFill>
        <p:spPr>
          <a:xfrm>
            <a:off x="10263354" y="6185839"/>
            <a:ext cx="465064" cy="311235"/>
          </a:xfrm>
          <a:prstGeom prst="rect">
            <a:avLst/>
          </a:prstGeom>
        </p:spPr>
      </p:pic>
      <p:pic>
        <p:nvPicPr>
          <p:cNvPr id="8196" name="Picture 4" descr="Warm up → Season 2021-2022 | La Chapelle">
            <a:extLst>
              <a:ext uri="{FF2B5EF4-FFF2-40B4-BE49-F238E27FC236}">
                <a16:creationId xmlns:a16="http://schemas.microsoft.com/office/drawing/2014/main" id="{40CFB9F7-40A5-4E47-8C85-FD299E6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-31832"/>
            <a:ext cx="1921861" cy="19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DD90196B-735F-4564-BF19-1A1358DFCFDB}"/>
              </a:ext>
            </a:extLst>
          </p:cNvPr>
          <p:cNvSpPr/>
          <p:nvPr/>
        </p:nvSpPr>
        <p:spPr>
          <a:xfrm rot="369105">
            <a:off x="11106190" y="-61427"/>
            <a:ext cx="45719" cy="6923772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A9B6290-EEE7-979E-7ACD-A031BA80F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3" y="0"/>
            <a:ext cx="7031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olden Rope Barrier with Red Velvet Rope Fence. Stock Vector - Illustration  of fence, gallery: 171249553">
            <a:extLst>
              <a:ext uri="{FF2B5EF4-FFF2-40B4-BE49-F238E27FC236}">
                <a16:creationId xmlns:a16="http://schemas.microsoft.com/office/drawing/2014/main" id="{24ABB3AB-2F45-4CF0-AA97-526ECA614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57639"/>
          <a:stretch/>
        </p:blipFill>
        <p:spPr bwMode="auto">
          <a:xfrm>
            <a:off x="136525" y="5095875"/>
            <a:ext cx="75215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olden Rope Barrier with Red Velvet Rope Fence. Stock Vector - Illustration  of fence, gallery: 171249553">
            <a:extLst>
              <a:ext uri="{FF2B5EF4-FFF2-40B4-BE49-F238E27FC236}">
                <a16:creationId xmlns:a16="http://schemas.microsoft.com/office/drawing/2014/main" id="{351BAC5E-D2E6-444D-A05C-245766ED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9444" r="34655" b="57639"/>
          <a:stretch/>
        </p:blipFill>
        <p:spPr bwMode="auto">
          <a:xfrm>
            <a:off x="7229475" y="5086350"/>
            <a:ext cx="42481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C437410-9A9E-4D94-B1EA-278AFF31B1F5}"/>
              </a:ext>
            </a:extLst>
          </p:cNvPr>
          <p:cNvSpPr/>
          <p:nvPr/>
        </p:nvSpPr>
        <p:spPr>
          <a:xfrm>
            <a:off x="0" y="247650"/>
            <a:ext cx="12192000" cy="619125"/>
          </a:xfrm>
          <a:prstGeom prst="rect">
            <a:avLst/>
          </a:prstGeom>
          <a:gradFill flip="none" rotWithShape="1">
            <a:gsLst>
              <a:gs pos="0">
                <a:srgbClr val="F95428">
                  <a:tint val="66000"/>
                  <a:satMod val="160000"/>
                </a:srgbClr>
              </a:gs>
              <a:gs pos="50000">
                <a:srgbClr val="F95428">
                  <a:tint val="44500"/>
                  <a:satMod val="160000"/>
                </a:srgbClr>
              </a:gs>
              <a:gs pos="100000">
                <a:srgbClr val="F9542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23AC0BF-F045-4EAC-A798-3D0D00614BA7}"/>
              </a:ext>
            </a:extLst>
          </p:cNvPr>
          <p:cNvSpPr/>
          <p:nvPr/>
        </p:nvSpPr>
        <p:spPr>
          <a:xfrm>
            <a:off x="-52389" y="1269206"/>
            <a:ext cx="12244389" cy="619125"/>
          </a:xfrm>
          <a:prstGeom prst="rect">
            <a:avLst/>
          </a:prstGeom>
          <a:gradFill flip="none" rotWithShape="1">
            <a:gsLst>
              <a:gs pos="0">
                <a:srgbClr val="F95428">
                  <a:tint val="66000"/>
                  <a:satMod val="160000"/>
                </a:srgbClr>
              </a:gs>
              <a:gs pos="50000">
                <a:srgbClr val="F95428">
                  <a:tint val="44500"/>
                  <a:satMod val="160000"/>
                </a:srgbClr>
              </a:gs>
              <a:gs pos="100000">
                <a:srgbClr val="F9542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ED0B0FA-C804-4936-889A-747082B02565}"/>
              </a:ext>
            </a:extLst>
          </p:cNvPr>
          <p:cNvSpPr/>
          <p:nvPr/>
        </p:nvSpPr>
        <p:spPr>
          <a:xfrm>
            <a:off x="0" y="2219325"/>
            <a:ext cx="12192000" cy="619125"/>
          </a:xfrm>
          <a:prstGeom prst="rect">
            <a:avLst/>
          </a:prstGeom>
          <a:gradFill flip="none" rotWithShape="1">
            <a:gsLst>
              <a:gs pos="0">
                <a:srgbClr val="F95428">
                  <a:tint val="66000"/>
                  <a:satMod val="160000"/>
                </a:srgbClr>
              </a:gs>
              <a:gs pos="50000">
                <a:srgbClr val="F95428">
                  <a:tint val="44500"/>
                  <a:satMod val="160000"/>
                </a:srgbClr>
              </a:gs>
              <a:gs pos="100000">
                <a:srgbClr val="F9542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932F646-8197-4A9E-90F8-50C896073BDC}"/>
              </a:ext>
            </a:extLst>
          </p:cNvPr>
          <p:cNvSpPr/>
          <p:nvPr/>
        </p:nvSpPr>
        <p:spPr>
          <a:xfrm>
            <a:off x="0" y="3224213"/>
            <a:ext cx="12192000" cy="619125"/>
          </a:xfrm>
          <a:prstGeom prst="rect">
            <a:avLst/>
          </a:prstGeom>
          <a:gradFill flip="none" rotWithShape="1">
            <a:gsLst>
              <a:gs pos="0">
                <a:srgbClr val="F95428">
                  <a:tint val="66000"/>
                  <a:satMod val="160000"/>
                </a:srgbClr>
              </a:gs>
              <a:gs pos="50000">
                <a:srgbClr val="F95428">
                  <a:tint val="44500"/>
                  <a:satMod val="160000"/>
                </a:srgbClr>
              </a:gs>
              <a:gs pos="100000">
                <a:srgbClr val="F9542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E1D196FD-DE30-44C6-83E9-01D60AE62CEA}"/>
              </a:ext>
            </a:extLst>
          </p:cNvPr>
          <p:cNvSpPr/>
          <p:nvPr/>
        </p:nvSpPr>
        <p:spPr>
          <a:xfrm>
            <a:off x="-1" y="4262438"/>
            <a:ext cx="12192001" cy="619125"/>
          </a:xfrm>
          <a:prstGeom prst="rect">
            <a:avLst/>
          </a:prstGeom>
          <a:gradFill flip="none" rotWithShape="1">
            <a:gsLst>
              <a:gs pos="0">
                <a:srgbClr val="F95428">
                  <a:tint val="66000"/>
                  <a:satMod val="160000"/>
                </a:srgbClr>
              </a:gs>
              <a:gs pos="50000">
                <a:srgbClr val="F95428">
                  <a:tint val="44500"/>
                  <a:satMod val="160000"/>
                </a:srgbClr>
              </a:gs>
              <a:gs pos="100000">
                <a:srgbClr val="F9542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42" name="Picture 18" descr="Tom Oneill - Vintage Gold Frame Transparent Clipart (#3604480) - PinClipart">
            <a:extLst>
              <a:ext uri="{FF2B5EF4-FFF2-40B4-BE49-F238E27FC236}">
                <a16:creationId xmlns:a16="http://schemas.microsoft.com/office/drawing/2014/main" id="{82738B98-F77F-45FC-A4E5-8BB107B1A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5958" r="4407" b="11010"/>
          <a:stretch/>
        </p:blipFill>
        <p:spPr bwMode="auto">
          <a:xfrm>
            <a:off x="2647950" y="590550"/>
            <a:ext cx="6581775" cy="43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2BA8F8D-487D-459A-B5B7-0A0620FC4581}"/>
              </a:ext>
            </a:extLst>
          </p:cNvPr>
          <p:cNvSpPr/>
          <p:nvPr/>
        </p:nvSpPr>
        <p:spPr>
          <a:xfrm>
            <a:off x="3057525" y="983456"/>
            <a:ext cx="5715000" cy="366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0" name="Picture 16" descr="Spot Light PNG Transparent Images | PNG All">
            <a:extLst>
              <a:ext uri="{FF2B5EF4-FFF2-40B4-BE49-F238E27FC236}">
                <a16:creationId xmlns:a16="http://schemas.microsoft.com/office/drawing/2014/main" id="{5AFE6B34-3480-416D-9799-93F0AA6B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8791"/>
            <a:ext cx="12339637" cy="47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int Red PNG, Clipart, Art, Brush, Brush Stroke, Color, Ink Free PNG  Download">
            <a:extLst>
              <a:ext uri="{FF2B5EF4-FFF2-40B4-BE49-F238E27FC236}">
                <a16:creationId xmlns:a16="http://schemas.microsoft.com/office/drawing/2014/main" id="{E750E496-BCC6-445B-8CC5-D011329BD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95" b="89080" l="3709" r="89973">
                        <a14:foregroundMark x1="88049" y1="43678" x2="80082" y2="59770"/>
                        <a14:foregroundMark x1="80082" y1="59770" x2="55220" y2="43103"/>
                        <a14:foregroundMark x1="55220" y1="43103" x2="45879" y2="56322"/>
                        <a14:foregroundMark x1="45879" y1="56322" x2="13462" y2="57471"/>
                        <a14:foregroundMark x1="13462" y1="57471" x2="27473" y2="56322"/>
                        <a14:foregroundMark x1="27473" y1="56322" x2="10852" y2="33333"/>
                        <a14:foregroundMark x1="10852" y1="33333" x2="68407" y2="19540"/>
                        <a14:foregroundMark x1="68407" y1="19540" x2="85302" y2="36782"/>
                        <a14:foregroundMark x1="85302" y1="36782" x2="10027" y2="72989"/>
                        <a14:foregroundMark x1="10027" y1="72989" x2="79533" y2="45977"/>
                        <a14:foregroundMark x1="79533" y1="45977" x2="66346" y2="43678"/>
                        <a14:foregroundMark x1="66346" y1="43678" x2="48214" y2="64368"/>
                        <a14:foregroundMark x1="48214" y1="64368" x2="51099" y2="62644"/>
                        <a14:foregroundMark x1="92308" y1="41954" x2="72665" y2="70690"/>
                        <a14:foregroundMark x1="72665" y1="70690" x2="7555" y2="67241"/>
                        <a14:foregroundMark x1="7555" y1="67241" x2="3984" y2="31034"/>
                        <a14:foregroundMark x1="3984" y1="31034" x2="6731" y2="75287"/>
                        <a14:foregroundMark x1="6731" y1="75287" x2="8929" y2="67816"/>
                        <a14:foregroundMark x1="5082" y1="52299" x2="3709" y2="57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36"/>
          <a:stretch/>
        </p:blipFill>
        <p:spPr bwMode="auto">
          <a:xfrm rot="10800000">
            <a:off x="-2" y="2246353"/>
            <a:ext cx="3057525" cy="12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F0EFD97-DD6C-432F-A0A9-40912F0324D1}"/>
              </a:ext>
            </a:extLst>
          </p:cNvPr>
          <p:cNvSpPr txBox="1"/>
          <p:nvPr/>
        </p:nvSpPr>
        <p:spPr>
          <a:xfrm>
            <a:off x="-4" y="2454772"/>
            <a:ext cx="27813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orte" panose="03060902040502070203" pitchFamily="66" charset="0"/>
              </a:rPr>
              <a:t>Objectives </a:t>
            </a:r>
            <a:endParaRPr lang="ar-SA" sz="44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AE2470F-65D5-44BA-A8DD-1A6621F8A528}"/>
              </a:ext>
            </a:extLst>
          </p:cNvPr>
          <p:cNvSpPr/>
          <p:nvPr/>
        </p:nvSpPr>
        <p:spPr>
          <a:xfrm>
            <a:off x="3338512" y="1912858"/>
            <a:ext cx="5153025" cy="668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954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Answer questions about the conversation .</a:t>
            </a:r>
            <a:endParaRPr lang="ar-SA" dirty="0">
              <a:solidFill>
                <a:srgbClr val="F954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7F79FB5-2D1F-4B31-92EE-328902DB6E23}"/>
              </a:ext>
            </a:extLst>
          </p:cNvPr>
          <p:cNvSpPr/>
          <p:nvPr/>
        </p:nvSpPr>
        <p:spPr>
          <a:xfrm>
            <a:off x="3362324" y="3002451"/>
            <a:ext cx="5153025" cy="668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954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 the “real talk” phrases in a conversation </a:t>
            </a:r>
            <a:r>
              <a:rPr lang="en-US" b="1" i="0" dirty="0">
                <a:solidFill>
                  <a:srgbClr val="F954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ar-SA" dirty="0">
              <a:solidFill>
                <a:srgbClr val="F954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A52D4BB-CD83-0AFA-97C7-EF97157468B7}"/>
              </a:ext>
            </a:extLst>
          </p:cNvPr>
          <p:cNvSpPr/>
          <p:nvPr/>
        </p:nvSpPr>
        <p:spPr>
          <a:xfrm>
            <a:off x="483326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3DBC6-6616-9250-6C94-1BA8D3899C83}"/>
              </a:ext>
            </a:extLst>
          </p:cNvPr>
          <p:cNvSpPr/>
          <p:nvPr/>
        </p:nvSpPr>
        <p:spPr>
          <a:xfrm>
            <a:off x="4517662" y="993604"/>
            <a:ext cx="7126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What is your favorite food ?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What is your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favorite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restaurant ?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29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DFACBE-431A-9837-6E8E-E6AB262E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3" y="187036"/>
            <a:ext cx="11144628" cy="635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6C64BE-0902-6767-227A-4768E795322C}"/>
              </a:ext>
            </a:extLst>
          </p:cNvPr>
          <p:cNvSpPr/>
          <p:nvPr/>
        </p:nvSpPr>
        <p:spPr>
          <a:xfrm>
            <a:off x="5597235" y="4981833"/>
            <a:ext cx="6386946" cy="1477328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are the two boys talking about ?</a:t>
            </a:r>
          </a:p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the kin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 of restaurant ?</a:t>
            </a:r>
          </a:p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does it look like ?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many pizzas are there on the menu ?</a:t>
            </a:r>
          </a:p>
          <a:p>
            <a:pPr algn="ctr"/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SG Bk 3 F-SA_'16_2-12.mp3">
            <a:hlinkClick r:id="" action="ppaction://media"/>
            <a:extLst>
              <a:ext uri="{FF2B5EF4-FFF2-40B4-BE49-F238E27FC236}">
                <a16:creationId xmlns:a16="http://schemas.microsoft.com/office/drawing/2014/main" id="{059518E9-ADD6-F0AA-B919-AEDF93462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87036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D7B2E-2241-A689-AD31-F30515562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5" y="1227958"/>
            <a:ext cx="6589537" cy="4398515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DA54A-AC27-EA29-3910-1F1AD2AB2E82}"/>
              </a:ext>
            </a:extLst>
          </p:cNvPr>
          <p:cNvSpPr/>
          <p:nvPr/>
        </p:nvSpPr>
        <p:spPr>
          <a:xfrm>
            <a:off x="8052497" y="1056640"/>
            <a:ext cx="3197660" cy="31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pizzeria</a:t>
            </a:r>
          </a:p>
        </p:txBody>
      </p:sp>
    </p:spTree>
    <p:extLst>
      <p:ext uri="{BB962C8B-B14F-4D97-AF65-F5344CB8AC3E}">
        <p14:creationId xmlns:p14="http://schemas.microsoft.com/office/powerpoint/2010/main" val="29206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volcano erupting at night&#10;&#10;Description automatically generated">
            <a:extLst>
              <a:ext uri="{FF2B5EF4-FFF2-40B4-BE49-F238E27FC236}">
                <a16:creationId xmlns:a16="http://schemas.microsoft.com/office/drawing/2014/main" id="{A4468A22-9BE6-A78B-5304-73430C45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0" y="846200"/>
            <a:ext cx="7745630" cy="4979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3C9DB3-EB76-DB38-EAD1-FFA518E93226}"/>
              </a:ext>
            </a:extLst>
          </p:cNvPr>
          <p:cNvSpPr/>
          <p:nvPr/>
        </p:nvSpPr>
        <p:spPr>
          <a:xfrm>
            <a:off x="8623810" y="528161"/>
            <a:ext cx="3197660" cy="31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volcano</a:t>
            </a:r>
          </a:p>
        </p:txBody>
      </p:sp>
    </p:spTree>
    <p:extLst>
      <p:ext uri="{BB962C8B-B14F-4D97-AF65-F5344CB8AC3E}">
        <p14:creationId xmlns:p14="http://schemas.microsoft.com/office/powerpoint/2010/main" val="3876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C9DB3-EB76-DB38-EAD1-FFA518E93226}"/>
              </a:ext>
            </a:extLst>
          </p:cNvPr>
          <p:cNvSpPr/>
          <p:nvPr/>
        </p:nvSpPr>
        <p:spPr>
          <a:xfrm>
            <a:off x="8253280" y="719412"/>
            <a:ext cx="3197660" cy="312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lava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BC1EE0-2ED7-3357-2E77-24CA9A1B6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719412"/>
            <a:ext cx="6234546" cy="54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271</Words>
  <Application>Microsoft Office PowerPoint</Application>
  <PresentationFormat>Widescreen</PresentationFormat>
  <Paragraphs>51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Comic Sans MS</vt:lpstr>
      <vt:lpstr>Eras Bold ITC</vt:lpstr>
      <vt:lpstr>Forte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fairlady 99</cp:lastModifiedBy>
  <cp:revision>20</cp:revision>
  <dcterms:created xsi:type="dcterms:W3CDTF">2021-11-27T13:12:22Z</dcterms:created>
  <dcterms:modified xsi:type="dcterms:W3CDTF">2022-12-12T09:36:32Z</dcterms:modified>
</cp:coreProperties>
</file>