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324" r:id="rId3"/>
    <p:sldId id="317" r:id="rId4"/>
    <p:sldId id="321" r:id="rId5"/>
    <p:sldId id="313" r:id="rId6"/>
    <p:sldId id="322" r:id="rId7"/>
    <p:sldId id="320" r:id="rId8"/>
    <p:sldId id="315" r:id="rId9"/>
    <p:sldId id="316" r:id="rId10"/>
    <p:sldId id="323" r:id="rId11"/>
    <p:sldId id="318" r:id="rId12"/>
    <p:sldId id="319" r:id="rId13"/>
  </p:sldIdLst>
  <p:sldSz cx="10801350" cy="9361488"/>
  <p:notesSz cx="6858000" cy="9144000"/>
  <p:defaultTextStyle>
    <a:defPPr>
      <a:defRPr lang="ar-SA"/>
    </a:defPPr>
    <a:lvl1pPr marL="0" algn="r" defTabSz="974148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073" algn="r" defTabSz="974148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4148" algn="r" defTabSz="974148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1221" algn="r" defTabSz="974148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8296" algn="r" defTabSz="974148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5369" algn="r" defTabSz="974148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2444" algn="r" defTabSz="974148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9518" algn="r" defTabSz="974148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96590" algn="r" defTabSz="974148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60093"/>
    <a:srgbClr val="FF3300"/>
    <a:srgbClr val="0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42" d="100"/>
          <a:sy n="42" d="100"/>
        </p:scale>
        <p:origin x="-1896" y="-210"/>
      </p:cViewPr>
      <p:guideLst>
        <p:guide orient="horz" pos="2949"/>
        <p:guide pos="34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6486872"/>
            <a:ext cx="10801350" cy="288429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15214" tIns="57607" rIns="115214" bIns="57607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7212152" y="0"/>
            <a:ext cx="3589199" cy="9361488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15214" tIns="57607" rIns="115214" bIns="57607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06832" y="4555924"/>
            <a:ext cx="7654557" cy="3141299"/>
          </a:xfrm>
        </p:spPr>
        <p:txBody>
          <a:bodyPr rIns="57607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11540" y="2108740"/>
            <a:ext cx="7654557" cy="2392380"/>
          </a:xfrm>
        </p:spPr>
        <p:txBody>
          <a:bodyPr tIns="0" rIns="57607" bIns="0" anchor="b">
            <a:normAutofit/>
          </a:bodyPr>
          <a:lstStyle>
            <a:lvl1pPr marL="0" indent="0" algn="r">
              <a:buNone/>
              <a:defRPr sz="2500">
                <a:solidFill>
                  <a:schemeClr val="tx1"/>
                </a:solidFill>
                <a:effectLst/>
              </a:defRPr>
            </a:lvl1pPr>
            <a:lvl2pPr marL="576072" indent="0" algn="ctr">
              <a:buNone/>
            </a:lvl2pPr>
            <a:lvl3pPr marL="1152144" indent="0" algn="ctr">
              <a:buNone/>
            </a:lvl3pPr>
            <a:lvl4pPr marL="1728216" indent="0" algn="ctr">
              <a:buNone/>
            </a:lvl4pPr>
            <a:lvl5pPr marL="2304288" indent="0" algn="ctr">
              <a:buNone/>
            </a:lvl5pPr>
            <a:lvl6pPr marL="2880360" indent="0" algn="ctr">
              <a:buNone/>
            </a:lvl6pPr>
            <a:lvl7pPr marL="3456432" indent="0" algn="ctr">
              <a:buNone/>
            </a:lvl7pPr>
            <a:lvl8pPr marL="4032504" indent="0" algn="ctr">
              <a:buNone/>
            </a:lvl8pPr>
            <a:lvl9pPr marL="4608576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830979" y="374894"/>
            <a:ext cx="2430304" cy="798760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40067" y="374894"/>
            <a:ext cx="7110889" cy="798760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6486872"/>
            <a:ext cx="10801350" cy="288429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15214" tIns="57607" rIns="115214" bIns="57607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7212152" y="0"/>
            <a:ext cx="3589199" cy="9361488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15214" tIns="57607" rIns="115214" bIns="57607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0101" y="4892104"/>
            <a:ext cx="7830979" cy="2493070"/>
          </a:xfrm>
        </p:spPr>
        <p:txBody>
          <a:bodyPr tIns="0" bIns="0" anchor="t"/>
          <a:lstStyle>
            <a:lvl1pPr algn="l">
              <a:buNone/>
              <a:defRPr sz="53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10101" y="3393232"/>
            <a:ext cx="7830979" cy="1456079"/>
          </a:xfrm>
        </p:spPr>
        <p:txBody>
          <a:bodyPr lIns="57607" tIns="0" rIns="57607" bIns="0" anchor="b"/>
          <a:lstStyle>
            <a:lvl1pPr marL="0" indent="0" algn="l">
              <a:buNone/>
              <a:defRPr sz="2500">
                <a:solidFill>
                  <a:schemeClr val="tx1"/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7" y="374894"/>
            <a:ext cx="8821103" cy="1560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40068" y="2184348"/>
            <a:ext cx="4320540" cy="6178149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040630" y="2184348"/>
            <a:ext cx="4320540" cy="6178149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6"/>
            <a:ext cx="9721215" cy="156024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7489190"/>
            <a:ext cx="4772472" cy="1144182"/>
          </a:xfrm>
        </p:spPr>
        <p:txBody>
          <a:bodyPr anchor="t"/>
          <a:lstStyle>
            <a:lvl1pPr marL="0" indent="0">
              <a:buNone/>
              <a:defRPr sz="3000" b="1">
                <a:solidFill>
                  <a:schemeClr val="accent1"/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5486936" y="7489190"/>
            <a:ext cx="4774347" cy="1144182"/>
          </a:xfrm>
        </p:spPr>
        <p:txBody>
          <a:bodyPr anchor="t"/>
          <a:lstStyle>
            <a:lvl1pPr marL="0" indent="0">
              <a:buNone/>
              <a:defRPr sz="3000" b="1">
                <a:solidFill>
                  <a:schemeClr val="accent1"/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540068" y="2070656"/>
            <a:ext cx="4772472" cy="538068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6" y="2070656"/>
            <a:ext cx="4774347" cy="538068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7" y="374460"/>
            <a:ext cx="8824703" cy="1560248"/>
          </a:xfrm>
        </p:spPr>
        <p:txBody>
          <a:bodyPr anchor="ctr"/>
          <a:lstStyle>
            <a:lvl1pPr algn="l">
              <a:defRPr sz="58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7" y="1618301"/>
            <a:ext cx="3780473" cy="996825"/>
          </a:xfrm>
        </p:spPr>
        <p:txBody>
          <a:bodyPr tIns="0" bIns="0" anchor="t"/>
          <a:lstStyle>
            <a:lvl1pPr algn="l"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40068" y="292699"/>
            <a:ext cx="3240405" cy="1248198"/>
          </a:xfrm>
        </p:spPr>
        <p:txBody>
          <a:bodyPr lIns="57607" tIns="0" rIns="57607" bIns="0" anchor="b"/>
          <a:lstStyle>
            <a:lvl1pPr marL="0" indent="0" algn="l">
              <a:buNone/>
              <a:defRPr sz="1800"/>
            </a:lvl1pPr>
            <a:lvl2pPr>
              <a:buNone/>
              <a:defRPr sz="1500"/>
            </a:lvl2pPr>
            <a:lvl3pPr>
              <a:buNone/>
              <a:defRPr sz="13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540068" y="2704430"/>
            <a:ext cx="8371046" cy="520082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9634804" y="8766416"/>
            <a:ext cx="900113" cy="498413"/>
          </a:xfrm>
        </p:spPr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563889" y="2328372"/>
            <a:ext cx="3607382" cy="1711506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258773" y="1392220"/>
            <a:ext cx="4860608" cy="5616893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40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563892" y="4093453"/>
            <a:ext cx="3607379" cy="3635776"/>
          </a:xfrm>
        </p:spPr>
        <p:txBody>
          <a:bodyPr lIns="57607" rIns="57607"/>
          <a:lstStyle>
            <a:lvl1pPr marL="0" indent="0">
              <a:buFontTx/>
              <a:buNone/>
              <a:defRPr sz="1500"/>
            </a:lvl1pPr>
            <a:lvl2pPr>
              <a:buFontTx/>
              <a:buNone/>
              <a:defRPr sz="1500"/>
            </a:lvl2pPr>
            <a:lvl3pPr>
              <a:buFontTx/>
              <a:buNone/>
              <a:defRPr sz="13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40068" y="8766416"/>
            <a:ext cx="2520315" cy="498413"/>
          </a:xfrm>
        </p:spPr>
        <p:txBody>
          <a:bodyPr/>
          <a:lstStyle/>
          <a:p>
            <a:fld id="{69A869FA-3649-44ED-80B5-73F7C7645F11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6486872"/>
            <a:ext cx="10801350" cy="288429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15214" tIns="57607" rIns="115214" bIns="57607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8641080" y="0"/>
            <a:ext cx="2160270" cy="9361488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15214" tIns="57607" rIns="115214" bIns="57607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540067" y="374894"/>
            <a:ext cx="8821103" cy="1560248"/>
          </a:xfrm>
          <a:prstGeom prst="rect">
            <a:avLst/>
          </a:prstGeom>
        </p:spPr>
        <p:txBody>
          <a:bodyPr vert="horz" lIns="57607" tIns="57607" rIns="57607" bIns="57607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540067" y="2184348"/>
            <a:ext cx="8821103" cy="6178149"/>
          </a:xfrm>
          <a:prstGeom prst="rect">
            <a:avLst/>
          </a:prstGeom>
        </p:spPr>
        <p:txBody>
          <a:bodyPr vert="horz" lIns="115214" tIns="57607" rIns="115214" bIns="57607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540068" y="8766416"/>
            <a:ext cx="2520315" cy="498413"/>
          </a:xfrm>
          <a:prstGeom prst="rect">
            <a:avLst/>
          </a:prstGeom>
        </p:spPr>
        <p:txBody>
          <a:bodyPr vert="horz" lIns="115214" tIns="57607" rIns="115214" bIns="0" anchor="b"/>
          <a:lstStyle>
            <a:lvl1pPr algn="l" eaLnBrk="1" latinLnBrk="0" hangingPunct="1">
              <a:defRPr kumimoji="0" sz="13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A869FA-3649-44ED-80B5-73F7C7645F11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690461" y="8766416"/>
            <a:ext cx="3420428" cy="498413"/>
          </a:xfrm>
          <a:prstGeom prst="rect">
            <a:avLst/>
          </a:prstGeom>
        </p:spPr>
        <p:txBody>
          <a:bodyPr vert="horz" lIns="0" tIns="57607" rIns="0" bIns="0" anchor="b"/>
          <a:lstStyle>
            <a:lvl1pPr algn="ctr" eaLnBrk="1" latinLnBrk="0" hangingPunct="1">
              <a:defRPr kumimoji="0" sz="13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9631204" y="8766416"/>
            <a:ext cx="900113" cy="49841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9986" indent="-48390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0194" indent="-345643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358" indent="-322600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13002" indent="-299557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877995" indent="-230429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88" indent="-230429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19502" indent="-230429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96017" indent="-230429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937967" indent="-230429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citeljskikutak.wordpress.com/2013/02/27/%D0%B1%D0%BE%D1%80%D0%B4%D1%83%D1%80%D0%B5/1068922-clipart-back-to-school-border-royalty-free-vector-illustra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b="1569"/>
          <a:stretch/>
        </p:blipFill>
        <p:spPr>
          <a:xfrm>
            <a:off x="76" y="22627"/>
            <a:ext cx="10759754" cy="9338865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1584251" y="2952552"/>
            <a:ext cx="8857058" cy="5002494"/>
          </a:xfrm>
          <a:prstGeom prst="rect">
            <a:avLst/>
          </a:prstGeom>
          <a:noFill/>
        </p:spPr>
        <p:txBody>
          <a:bodyPr wrap="square" lIns="77315" tIns="38657" rIns="77315" bIns="38657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en-US" sz="80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BRADDON" panose="02000500000000000000" pitchFamily="2" charset="0"/>
              </a:rPr>
              <a:t>Unit </a:t>
            </a:r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BRADDON" panose="02000500000000000000" pitchFamily="2" charset="0"/>
              </a:rPr>
              <a:t>8</a:t>
            </a:r>
          </a:p>
          <a:p>
            <a:pPr algn="ctr" rtl="0"/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BRADDON" panose="02000500000000000000" pitchFamily="2" charset="0"/>
              </a:rPr>
              <a:t>What’s Wrong ?</a:t>
            </a:r>
            <a:endParaRPr lang="en-US" sz="80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BRADDON" panose="02000500000000000000" pitchFamily="2" charset="0"/>
            </a:endParaRPr>
          </a:p>
          <a:p>
            <a:pPr algn="ctr" rtl="0"/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BRADDON" panose="02000500000000000000" pitchFamily="2" charset="0"/>
              </a:rPr>
              <a:t>Grammar </a:t>
            </a:r>
            <a:endParaRPr lang="en-US" sz="80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BRADDON" panose="02000500000000000000" pitchFamily="2" charset="0"/>
            </a:endParaRPr>
          </a:p>
          <a:p>
            <a:pPr algn="ctr" rtl="0"/>
            <a:endParaRPr lang="ar-SA" sz="80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latin typeface="BRADDON" panose="02000500000000000000" pitchFamily="2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32123" y="432272"/>
            <a:ext cx="31683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Date : </a:t>
            </a:r>
            <a:r>
              <a:rPr lang="en-US" sz="2400" dirty="0" smtClean="0"/>
              <a:t>11- 6 </a:t>
            </a:r>
            <a:r>
              <a:rPr lang="en-US" sz="2400" dirty="0" smtClean="0"/>
              <a:t>– </a:t>
            </a:r>
            <a:r>
              <a:rPr lang="en-US" sz="2400" dirty="0" smtClean="0"/>
              <a:t>1444 </a:t>
            </a:r>
            <a:r>
              <a:rPr lang="en-US" sz="2400" dirty="0" smtClean="0"/>
              <a:t>H</a:t>
            </a:r>
            <a:endParaRPr lang="ar-SA" sz="2400" dirty="0"/>
          </a:p>
        </p:txBody>
      </p:sp>
      <p:sp>
        <p:nvSpPr>
          <p:cNvPr id="5" name="مستطيل 4"/>
          <p:cNvSpPr/>
          <p:nvPr/>
        </p:nvSpPr>
        <p:spPr>
          <a:xfrm>
            <a:off x="7301472" y="479920"/>
            <a:ext cx="31683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Page no. 66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7840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240"/>
            <a:ext cx="10801351" cy="874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G Bk 3 F-SA_'16_2-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4451" y="144240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4464571" y="4464720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2 </a:t>
            </a:r>
            <a:r>
              <a:rPr lang="en-US" sz="2400" b="1" dirty="0">
                <a:solidFill>
                  <a:srgbClr val="D60093"/>
                </a:solidFill>
                <a:latin typeface="Comic Sans MS" panose="030F0702030302020204" pitchFamily="66" charset="0"/>
              </a:rPr>
              <a:t>/ </a:t>
            </a:r>
            <a:r>
              <a:rPr lang="en-US" sz="2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stomachache</a:t>
            </a:r>
            <a:endParaRPr lang="en-US" sz="24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704931" y="6811367"/>
            <a:ext cx="2954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3 </a:t>
            </a:r>
            <a:r>
              <a:rPr lang="en-US" sz="2400" b="1" dirty="0">
                <a:solidFill>
                  <a:srgbClr val="D60093"/>
                </a:solidFill>
                <a:latin typeface="Comic Sans MS" panose="030F0702030302020204" pitchFamily="66" charset="0"/>
              </a:rPr>
              <a:t>/ sore throat</a:t>
            </a:r>
            <a:endParaRPr lang="ar-SA" sz="24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776939" y="3672632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4 </a:t>
            </a:r>
            <a:r>
              <a:rPr lang="en-US" sz="2400" b="1" dirty="0">
                <a:solidFill>
                  <a:srgbClr val="D60093"/>
                </a:solidFill>
                <a:latin typeface="Comic Sans MS" panose="030F0702030302020204" pitchFamily="66" charset="0"/>
              </a:rPr>
              <a:t>/ </a:t>
            </a:r>
            <a:r>
              <a:rPr lang="en-US" sz="2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toothache</a:t>
            </a:r>
            <a:endParaRPr lang="en-US" sz="24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55354" y="3658072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5 </a:t>
            </a:r>
            <a:r>
              <a:rPr lang="en-US" sz="2400" b="1" dirty="0">
                <a:solidFill>
                  <a:srgbClr val="D60093"/>
                </a:solidFill>
                <a:latin typeface="Comic Sans MS" panose="030F0702030302020204" pitchFamily="66" charset="0"/>
              </a:rPr>
              <a:t>/ </a:t>
            </a:r>
            <a:r>
              <a:rPr lang="en-US" sz="2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cold</a:t>
            </a:r>
            <a:endParaRPr lang="en-US" sz="24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G Bk 3 F-SA_'16_2-2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0555" y="7561064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45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216248"/>
            <a:ext cx="10533129" cy="849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201255" y="2934073"/>
            <a:ext cx="20485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c</a:t>
            </a:r>
            <a:r>
              <a:rPr lang="en-US" sz="24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old </a:t>
            </a:r>
            <a:endParaRPr lang="ar-SA" sz="2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072339" y="3422296"/>
            <a:ext cx="36325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 have a cold 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613347" y="3874351"/>
            <a:ext cx="76966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When I have cold I take aspirin  </a:t>
            </a:r>
            <a:endParaRPr lang="ar-SA" sz="2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151055" y="5112792"/>
            <a:ext cx="3228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</a:t>
            </a:r>
            <a:r>
              <a:rPr lang="en-US" sz="24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ore throat  </a:t>
            </a:r>
            <a:endParaRPr lang="ar-SA" sz="2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981199" y="5557614"/>
            <a:ext cx="3814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have sore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throat  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717442" y="6019279"/>
            <a:ext cx="528206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When I have a sore throat , I go to the doctor </a:t>
            </a:r>
            <a:endParaRPr lang="ar-SA" sz="2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151055" y="7285806"/>
            <a:ext cx="28484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h</a:t>
            </a:r>
            <a:r>
              <a:rPr lang="en-US" sz="24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eadache </a:t>
            </a:r>
            <a:endParaRPr lang="ar-SA" sz="2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032523" y="7747471"/>
            <a:ext cx="30923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have headache 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846185" y="8209136"/>
            <a:ext cx="58587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When I have a headache , I go to bed </a:t>
            </a:r>
            <a:endParaRPr lang="ar-SA" sz="2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4"/>
          <a:stretch/>
        </p:blipFill>
        <p:spPr bwMode="auto">
          <a:xfrm>
            <a:off x="75" y="533400"/>
            <a:ext cx="10757218" cy="48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160315" y="975679"/>
            <a:ext cx="2317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cough </a:t>
            </a:r>
            <a:endParaRPr lang="ar-SA" sz="2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494693" y="1410767"/>
            <a:ext cx="32741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 you have a cough  </a:t>
            </a:r>
            <a:endParaRPr lang="ar-SA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76139" y="1872432"/>
            <a:ext cx="69210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When I have a cough , my chest hurt </a:t>
            </a:r>
            <a:endParaRPr lang="ar-SA" sz="2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67700" y="3096568"/>
            <a:ext cx="11088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flu </a:t>
            </a:r>
            <a:endParaRPr lang="ar-SA" sz="2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622119" y="3528616"/>
            <a:ext cx="27146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FF3300"/>
                </a:solidFill>
                <a:latin typeface="Comic Sans MS" panose="030F0702030302020204" pitchFamily="66" charset="0"/>
              </a:rPr>
              <a:t>y</a:t>
            </a:r>
            <a:r>
              <a:rPr lang="en-US" sz="24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ou have the flu  </a:t>
            </a:r>
            <a:endParaRPr lang="ar-SA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64171" y="4003055"/>
            <a:ext cx="75375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When I have the flu , I feel fever and tired  </a:t>
            </a:r>
            <a:endParaRPr lang="ar-SA" sz="2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="" xmlns:a16="http://schemas.microsoft.com/office/drawing/2014/main" id="{211CE821-A206-4656-A911-A8E122671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5211"/>
          <a:stretch/>
        </p:blipFill>
        <p:spPr>
          <a:xfrm>
            <a:off x="362857" y="403065"/>
            <a:ext cx="10219091" cy="8672377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BEBFFF1A-B984-4477-B00F-CF3E00FADD1C}"/>
              </a:ext>
            </a:extLst>
          </p:cNvPr>
          <p:cNvSpPr/>
          <p:nvPr/>
        </p:nvSpPr>
        <p:spPr>
          <a:xfrm>
            <a:off x="4080027" y="2121499"/>
            <a:ext cx="2784751" cy="799008"/>
          </a:xfrm>
          <a:prstGeom prst="rect">
            <a:avLst/>
          </a:prstGeom>
          <a:noFill/>
        </p:spPr>
        <p:txBody>
          <a:bodyPr wrap="none" lIns="79128" tIns="39564" rIns="79128" bIns="39564">
            <a:spAutoFit/>
          </a:bodyPr>
          <a:lstStyle/>
          <a:p>
            <a:pPr algn="ctr"/>
            <a:r>
              <a:rPr lang="en-US" sz="4673" dirty="0">
                <a:ln w="0"/>
                <a:solidFill>
                  <a:schemeClr val="bg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Objectives:</a:t>
            </a:r>
            <a:endParaRPr lang="ar-SA" sz="4673" dirty="0">
              <a:ln w="0"/>
              <a:solidFill>
                <a:schemeClr val="bg2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F18DE00-2E57-4A09-910A-36D1FE29F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76" y="4971942"/>
            <a:ext cx="4361194" cy="2264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28" tIns="39564" rIns="79128" bIns="39564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791341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SA" altLang="ar-SA" sz="952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1760BBC7-6B13-4FA7-AB10-8A6AAFC1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390" y="4836103"/>
            <a:ext cx="159866" cy="4527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9128" tIns="39564" rIns="79128" bIns="39564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ar-SA" altLang="ar-SA" sz="2423" dirty="0"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727AAB7B-F662-472F-917B-0C486E413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91" y="3622085"/>
            <a:ext cx="8228062" cy="22343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28" tIns="39564" rIns="79128" bIns="39564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791341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ar-SA" sz="2400" dirty="0" err="1">
                <a:solidFill>
                  <a:srgbClr val="C00000"/>
                </a:solidFill>
                <a:latin typeface="Bodoni MT" panose="02070603080606020203" pitchFamily="18" charset="0"/>
              </a:rPr>
              <a:t>At</a:t>
            </a:r>
            <a:r>
              <a:rPr lang="ar-SA" altLang="ar-SA" sz="2400" dirty="0">
                <a:solidFill>
                  <a:srgbClr val="C00000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2400" dirty="0" err="1">
                <a:solidFill>
                  <a:srgbClr val="C00000"/>
                </a:solidFill>
                <a:latin typeface="Bodoni MT" panose="02070603080606020203" pitchFamily="18" charset="0"/>
              </a:rPr>
              <a:t>the</a:t>
            </a:r>
            <a:r>
              <a:rPr lang="ar-SA" altLang="ar-SA" sz="2400" dirty="0">
                <a:solidFill>
                  <a:srgbClr val="C00000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2400" dirty="0" err="1">
                <a:solidFill>
                  <a:srgbClr val="C00000"/>
                </a:solidFill>
                <a:latin typeface="Bodoni MT" panose="02070603080606020203" pitchFamily="18" charset="0"/>
              </a:rPr>
              <a:t>end</a:t>
            </a:r>
            <a:r>
              <a:rPr lang="ar-SA" altLang="ar-SA" sz="2400" dirty="0">
                <a:solidFill>
                  <a:srgbClr val="C00000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2400" dirty="0" err="1">
                <a:solidFill>
                  <a:srgbClr val="C00000"/>
                </a:solidFill>
                <a:latin typeface="Bodoni MT" panose="02070603080606020203" pitchFamily="18" charset="0"/>
              </a:rPr>
              <a:t>of</a:t>
            </a:r>
            <a:r>
              <a:rPr lang="ar-SA" altLang="ar-SA" sz="2400" dirty="0">
                <a:solidFill>
                  <a:srgbClr val="C00000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2400" dirty="0" err="1">
                <a:solidFill>
                  <a:srgbClr val="C00000"/>
                </a:solidFill>
                <a:latin typeface="Bodoni MT" panose="02070603080606020203" pitchFamily="18" charset="0"/>
              </a:rPr>
              <a:t>this</a:t>
            </a:r>
            <a:r>
              <a:rPr lang="ar-SA" altLang="ar-SA" sz="2400" dirty="0">
                <a:solidFill>
                  <a:srgbClr val="C00000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2400" dirty="0" err="1">
                <a:solidFill>
                  <a:srgbClr val="C00000"/>
                </a:solidFill>
                <a:latin typeface="Bodoni MT" panose="02070603080606020203" pitchFamily="18" charset="0"/>
              </a:rPr>
              <a:t>session</a:t>
            </a:r>
            <a:r>
              <a:rPr lang="ar-SA" altLang="ar-SA" sz="2400" dirty="0">
                <a:solidFill>
                  <a:srgbClr val="C00000"/>
                </a:solidFill>
                <a:latin typeface="Bodoni MT" panose="02070603080606020203" pitchFamily="18" charset="0"/>
              </a:rPr>
              <a:t>, </a:t>
            </a:r>
            <a:r>
              <a:rPr lang="ar-SA" altLang="ar-SA" sz="2400" dirty="0" err="1">
                <a:solidFill>
                  <a:srgbClr val="C00000"/>
                </a:solidFill>
                <a:latin typeface="Bodoni MT" panose="02070603080606020203" pitchFamily="18" charset="0"/>
              </a:rPr>
              <a:t>the</a:t>
            </a:r>
            <a:r>
              <a:rPr lang="ar-SA" altLang="ar-SA" sz="2400" dirty="0">
                <a:solidFill>
                  <a:srgbClr val="C00000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2400" dirty="0" err="1">
                <a:solidFill>
                  <a:srgbClr val="C00000"/>
                </a:solidFill>
                <a:latin typeface="Bodoni MT" panose="02070603080606020203" pitchFamily="18" charset="0"/>
              </a:rPr>
              <a:t>students</a:t>
            </a:r>
            <a:r>
              <a:rPr lang="ar-SA" altLang="ar-SA" sz="2400" dirty="0">
                <a:solidFill>
                  <a:srgbClr val="C00000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2400" dirty="0" err="1">
                <a:solidFill>
                  <a:srgbClr val="C00000"/>
                </a:solidFill>
                <a:latin typeface="Bodoni MT" panose="02070603080606020203" pitchFamily="18" charset="0"/>
              </a:rPr>
              <a:t>will</a:t>
            </a:r>
            <a:r>
              <a:rPr lang="ar-SA" altLang="ar-SA" sz="2400" dirty="0">
                <a:solidFill>
                  <a:srgbClr val="C00000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2400" dirty="0" err="1">
                <a:solidFill>
                  <a:srgbClr val="C00000"/>
                </a:solidFill>
                <a:latin typeface="Bodoni MT" panose="02070603080606020203" pitchFamily="18" charset="0"/>
              </a:rPr>
              <a:t>be</a:t>
            </a:r>
            <a:r>
              <a:rPr lang="ar-SA" altLang="ar-SA" sz="2400" dirty="0">
                <a:solidFill>
                  <a:srgbClr val="C00000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2400" dirty="0" err="1">
                <a:solidFill>
                  <a:srgbClr val="C00000"/>
                </a:solidFill>
                <a:latin typeface="Bodoni MT" panose="02070603080606020203" pitchFamily="18" charset="0"/>
              </a:rPr>
              <a:t>able</a:t>
            </a:r>
            <a:r>
              <a:rPr lang="ar-SA" altLang="ar-SA" sz="2400" dirty="0">
                <a:solidFill>
                  <a:srgbClr val="C00000"/>
                </a:solidFill>
                <a:latin typeface="Bodoni MT" panose="02070603080606020203" pitchFamily="18" charset="0"/>
              </a:rPr>
              <a:t> </a:t>
            </a:r>
            <a:r>
              <a:rPr lang="ar-SA" altLang="ar-SA" sz="2400" dirty="0" err="1">
                <a:solidFill>
                  <a:srgbClr val="C00000"/>
                </a:solidFill>
                <a:latin typeface="Bodoni MT" panose="02070603080606020203" pitchFamily="18" charset="0"/>
              </a:rPr>
              <a:t>to</a:t>
            </a:r>
            <a:r>
              <a:rPr lang="ar-SA" altLang="ar-SA" sz="2400" dirty="0">
                <a:solidFill>
                  <a:srgbClr val="C00000"/>
                </a:solidFill>
                <a:latin typeface="Bodoni MT" panose="02070603080606020203" pitchFamily="18" charset="0"/>
              </a:rPr>
              <a:t>:</a:t>
            </a:r>
          </a:p>
          <a:p>
            <a:pPr algn="l" defTabSz="791341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ar-SA" sz="2000" dirty="0">
              <a:solidFill>
                <a:srgbClr val="4F4F4F"/>
              </a:solidFill>
              <a:latin typeface="Bodoni MT" panose="02070603080606020203" pitchFamily="18" charset="0"/>
            </a:endParaRPr>
          </a:p>
          <a:p>
            <a:pPr algn="l" rtl="0"/>
            <a:r>
              <a:rPr lang="en-US" altLang="ar-SA" sz="3200" dirty="0" smtClean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 1- Use “ should “ to give an advice .</a:t>
            </a:r>
          </a:p>
          <a:p>
            <a:pPr algn="l" rtl="0"/>
            <a:r>
              <a:rPr lang="en-US" altLang="ar-SA" sz="3200" dirty="0" smtClean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2-  Form questions with “ when “ clause .</a:t>
            </a:r>
          </a:p>
          <a:p>
            <a:pPr algn="l" rtl="0"/>
            <a:r>
              <a:rPr lang="en-US" altLang="ar-SA" sz="3200" dirty="0" smtClean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3- Describe someone’s health condition . </a:t>
            </a:r>
            <a:endParaRPr lang="ar-SA" altLang="ar-SA" sz="32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240"/>
            <a:ext cx="10801351" cy="874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G Bk 3 F-SA_'16_2-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4451" y="144240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4464571" y="4464720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2 </a:t>
            </a:r>
            <a:r>
              <a:rPr lang="en-US" sz="2400" b="1" dirty="0">
                <a:solidFill>
                  <a:srgbClr val="D60093"/>
                </a:solidFill>
                <a:latin typeface="Comic Sans MS" panose="030F0702030302020204" pitchFamily="66" charset="0"/>
              </a:rPr>
              <a:t>/ </a:t>
            </a:r>
            <a:r>
              <a:rPr lang="en-US" sz="2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stomachache</a:t>
            </a:r>
            <a:endParaRPr lang="en-US" sz="24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704931" y="6811367"/>
            <a:ext cx="2954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3 </a:t>
            </a:r>
            <a:r>
              <a:rPr lang="en-US" sz="2400" b="1" dirty="0">
                <a:solidFill>
                  <a:srgbClr val="D60093"/>
                </a:solidFill>
                <a:latin typeface="Comic Sans MS" panose="030F0702030302020204" pitchFamily="66" charset="0"/>
              </a:rPr>
              <a:t>/ sore throat</a:t>
            </a:r>
            <a:endParaRPr lang="ar-SA" sz="24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776939" y="3672632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4 </a:t>
            </a:r>
            <a:r>
              <a:rPr lang="en-US" sz="2400" b="1" dirty="0">
                <a:solidFill>
                  <a:srgbClr val="D60093"/>
                </a:solidFill>
                <a:latin typeface="Comic Sans MS" panose="030F0702030302020204" pitchFamily="66" charset="0"/>
              </a:rPr>
              <a:t>/ </a:t>
            </a:r>
            <a:r>
              <a:rPr lang="en-US" sz="2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toothache</a:t>
            </a:r>
            <a:endParaRPr lang="en-US" sz="24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55354" y="3658072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5 </a:t>
            </a:r>
            <a:r>
              <a:rPr lang="en-US" sz="2400" b="1" dirty="0">
                <a:solidFill>
                  <a:srgbClr val="D60093"/>
                </a:solidFill>
                <a:latin typeface="Comic Sans MS" panose="030F0702030302020204" pitchFamily="66" charset="0"/>
              </a:rPr>
              <a:t>/ </a:t>
            </a:r>
            <a:r>
              <a:rPr lang="en-US" sz="2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cold</a:t>
            </a:r>
            <a:endParaRPr lang="en-US" sz="24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G Bk 3 F-SA_'16_2-2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0555" y="7561064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0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مشاهدة صورة المصد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11480" r="10456" b="13645"/>
          <a:stretch/>
        </p:blipFill>
        <p:spPr bwMode="auto">
          <a:xfrm>
            <a:off x="216099" y="195761"/>
            <a:ext cx="10441160" cy="421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مشاهدة صورة المصد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56" y="5744978"/>
            <a:ext cx="4599862" cy="34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مشاهدة صورة المصد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t="10311" r="11339" b="18222"/>
          <a:stretch/>
        </p:blipFill>
        <p:spPr bwMode="auto">
          <a:xfrm>
            <a:off x="216099" y="5758586"/>
            <a:ext cx="3312368" cy="34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56791" y="4613008"/>
            <a:ext cx="4536579" cy="98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I have a toothache </a:t>
            </a:r>
            <a:endParaRPr lang="ar-SA" sz="3200" dirty="0">
              <a:latin typeface="Arial Black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976739" y="4613008"/>
            <a:ext cx="4536579" cy="98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You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shouldn’t </a:t>
            </a:r>
            <a:r>
              <a:rPr lang="en-US" sz="3200" dirty="0" smtClean="0">
                <a:latin typeface="Arial Black" pitchFamily="34" charset="0"/>
              </a:rPr>
              <a:t>eat sweets </a:t>
            </a:r>
            <a:endParaRPr lang="ar-SA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151"/>
          <a:stretch/>
        </p:blipFill>
        <p:spPr bwMode="auto">
          <a:xfrm>
            <a:off x="0" y="1"/>
            <a:ext cx="10801350" cy="208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232323" y="2623842"/>
            <a:ext cx="3996444" cy="7560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Should # shouldn’t 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68127" y="2095680"/>
            <a:ext cx="1548172" cy="2470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0033CC"/>
                </a:solidFill>
              </a:rPr>
              <a:t>She You</a:t>
            </a:r>
          </a:p>
          <a:p>
            <a:pPr algn="ctr"/>
            <a:r>
              <a:rPr lang="en-US" sz="3200" dirty="0" smtClean="0">
                <a:solidFill>
                  <a:srgbClr val="0033CC"/>
                </a:solidFill>
              </a:rPr>
              <a:t>We</a:t>
            </a:r>
          </a:p>
          <a:p>
            <a:pPr algn="ctr"/>
            <a:r>
              <a:rPr lang="en-US" sz="3200" dirty="0" smtClean="0">
                <a:solidFill>
                  <a:srgbClr val="0033CC"/>
                </a:solidFill>
              </a:rPr>
              <a:t> He</a:t>
            </a:r>
          </a:p>
          <a:p>
            <a:pPr algn="ctr"/>
            <a:r>
              <a:rPr lang="en-US" sz="3200" dirty="0">
                <a:solidFill>
                  <a:srgbClr val="0033CC"/>
                </a:solidFill>
              </a:rPr>
              <a:t>I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endParaRPr lang="ar-SA" sz="3200" dirty="0">
              <a:solidFill>
                <a:srgbClr val="0033CC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480795" y="2623842"/>
            <a:ext cx="1944216" cy="7560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V – inf.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1034" name="Picture 10" descr="مشاهدة صورة المصد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r="23673"/>
          <a:stretch/>
        </p:blipFill>
        <p:spPr bwMode="auto">
          <a:xfrm>
            <a:off x="8668723" y="5040785"/>
            <a:ext cx="191854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انفجار 2 4"/>
          <p:cNvSpPr/>
          <p:nvPr/>
        </p:nvSpPr>
        <p:spPr>
          <a:xfrm>
            <a:off x="7920955" y="3331154"/>
            <a:ext cx="2638626" cy="170963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Pray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096419" y="5467256"/>
            <a:ext cx="5040560" cy="7560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0033CC"/>
                </a:solidFill>
              </a:rPr>
              <a:t>You</a:t>
            </a:r>
            <a:r>
              <a:rPr lang="en-US" sz="3200" dirty="0" smtClean="0">
                <a:solidFill>
                  <a:srgbClr val="FF0000"/>
                </a:solidFill>
              </a:rPr>
              <a:t> should </a:t>
            </a:r>
            <a:r>
              <a:rPr lang="en-US" sz="3200" dirty="0" smtClean="0">
                <a:solidFill>
                  <a:srgbClr val="0033CC"/>
                </a:solidFill>
              </a:rPr>
              <a:t>pray . </a:t>
            </a:r>
            <a:endParaRPr lang="ar-SA" sz="3200" dirty="0">
              <a:solidFill>
                <a:srgbClr val="0033CC"/>
              </a:solidFill>
            </a:endParaRPr>
          </a:p>
        </p:txBody>
      </p:sp>
      <p:pic>
        <p:nvPicPr>
          <p:cNvPr id="1036" name="Picture 12" descr="مشاهدة صورة المصدر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r="13303" b="12040"/>
          <a:stretch/>
        </p:blipFill>
        <p:spPr bwMode="auto">
          <a:xfrm>
            <a:off x="8668723" y="7729503"/>
            <a:ext cx="1656184" cy="147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انفجار 2 16"/>
          <p:cNvSpPr/>
          <p:nvPr/>
        </p:nvSpPr>
        <p:spPr>
          <a:xfrm>
            <a:off x="5616699" y="6868864"/>
            <a:ext cx="3135651" cy="170963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Smoke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94430" y="8200452"/>
            <a:ext cx="5040560" cy="7560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0033CC"/>
                </a:solidFill>
              </a:rPr>
              <a:t>You</a:t>
            </a:r>
            <a:r>
              <a:rPr lang="en-US" sz="3200" dirty="0" smtClean="0">
                <a:solidFill>
                  <a:srgbClr val="FF0000"/>
                </a:solidFill>
              </a:rPr>
              <a:t> shouldn’t  </a:t>
            </a:r>
            <a:r>
              <a:rPr lang="en-US" sz="3200" dirty="0" smtClean="0">
                <a:solidFill>
                  <a:srgbClr val="0033CC"/>
                </a:solidFill>
              </a:rPr>
              <a:t>smoke . </a:t>
            </a:r>
            <a:endParaRPr lang="ar-SA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5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3" y="216248"/>
            <a:ext cx="10282468" cy="87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36179" y="4104680"/>
            <a:ext cx="12242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 </a:t>
            </a:r>
          </a:p>
          <a:p>
            <a:pPr algn="l" rtl="0">
              <a:lnSpc>
                <a:spcPct val="90000"/>
              </a:lnSpc>
            </a:pPr>
            <a:endParaRPr lang="en-US" sz="28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endParaRPr lang="ar-SA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75703" y="6408936"/>
            <a:ext cx="1684884" cy="169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</a:t>
            </a:r>
            <a:endParaRPr 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70000"/>
              </a:lnSpc>
            </a:pPr>
            <a:endParaRPr lang="en-US" sz="28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7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</a:t>
            </a:r>
            <a:endParaRPr 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70000"/>
              </a:lnSpc>
            </a:pPr>
            <a:endParaRPr lang="en-US" sz="28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7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endParaRPr lang="ar-SA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208" b="9486"/>
          <a:stretch/>
        </p:blipFill>
        <p:spPr bwMode="auto">
          <a:xfrm>
            <a:off x="188623" y="34504"/>
            <a:ext cx="10397955" cy="149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مشاهدة صورة المصد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2592513"/>
            <a:ext cx="4050499" cy="2025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مشاهدة صورة المصدر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t="16189" r="17184" b="14515"/>
          <a:stretch/>
        </p:blipFill>
        <p:spPr bwMode="auto">
          <a:xfrm>
            <a:off x="6768827" y="2624684"/>
            <a:ext cx="3979897" cy="1992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98048" y="1532756"/>
            <a:ext cx="4698571" cy="1059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What do you do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when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you wake up ?</a:t>
            </a: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079934" y="1532756"/>
            <a:ext cx="4698571" cy="1059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I always wash my face</a:t>
            </a:r>
            <a:endParaRPr lang="ar-SA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078" name="Picture 6" descr="مشاهدة صورة المصد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5976888"/>
            <a:ext cx="3114395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0" y="4665059"/>
            <a:ext cx="4698571" cy="1059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What do you do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when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you have a cold ?</a:t>
            </a: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80" name="Picture 8" descr="مشاهدة صورة المصد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03" y="6264921"/>
            <a:ext cx="403377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5888007" y="4890056"/>
            <a:ext cx="4698571" cy="1059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I usually take aspirin  </a:t>
            </a:r>
            <a:endParaRPr lang="ar-SA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8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9"/>
          <a:stretch/>
        </p:blipFill>
        <p:spPr bwMode="auto">
          <a:xfrm>
            <a:off x="213300" y="288256"/>
            <a:ext cx="1047720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3" b="58333"/>
          <a:stretch/>
        </p:blipFill>
        <p:spPr bwMode="auto">
          <a:xfrm>
            <a:off x="127468" y="3168576"/>
            <a:ext cx="1064886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6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16099" y="216248"/>
            <a:ext cx="10369152" cy="8856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36702" y="216248"/>
            <a:ext cx="59330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50800"/>
                <a:solidFill>
                  <a:srgbClr val="D60093"/>
                </a:solidFill>
                <a:effectLst/>
              </a:rPr>
              <a:t>How do you feel when you  ……? </a:t>
            </a:r>
            <a:endParaRPr lang="ar-SA" sz="2800" b="1" cap="none" spc="0" dirty="0">
              <a:ln w="50800"/>
              <a:solidFill>
                <a:srgbClr val="D60093"/>
              </a:solidFill>
              <a:effectLst/>
            </a:endParaRPr>
          </a:p>
        </p:txBody>
      </p:sp>
      <p:pic>
        <p:nvPicPr>
          <p:cNvPr id="8" name="Picture 2" descr="مشاهدة صورة المصد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3036" r="29337" b="4777"/>
          <a:stretch/>
        </p:blipFill>
        <p:spPr bwMode="auto">
          <a:xfrm>
            <a:off x="573181" y="1296494"/>
            <a:ext cx="1227094" cy="148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مشاهدة صورة المصد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83" y="1042692"/>
            <a:ext cx="6887571" cy="77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04917" y="781082"/>
            <a:ext cx="17636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50800"/>
                <a:solidFill>
                  <a:srgbClr val="0033CC"/>
                </a:solidFill>
                <a:effectLst/>
              </a:rPr>
              <a:t>Exercise </a:t>
            </a:r>
            <a:endParaRPr lang="ar-SA" sz="2800" b="1" cap="none" spc="0" dirty="0">
              <a:ln w="50800"/>
              <a:solidFill>
                <a:srgbClr val="0033CC"/>
              </a:solidFill>
              <a:effectLst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809603" y="324374"/>
            <a:ext cx="2379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50800"/>
                <a:solidFill>
                  <a:srgbClr val="0033CC"/>
                </a:solidFill>
                <a:effectLst/>
              </a:rPr>
              <a:t>I feel  ……….</a:t>
            </a:r>
            <a:endParaRPr lang="ar-SA" sz="2800" b="1" cap="none" spc="0" dirty="0">
              <a:ln w="50800"/>
              <a:solidFill>
                <a:srgbClr val="0033CC"/>
              </a:solidFill>
              <a:effectLst/>
            </a:endParaRPr>
          </a:p>
        </p:txBody>
      </p:sp>
      <p:pic>
        <p:nvPicPr>
          <p:cNvPr id="4102" name="Picture 6" descr="مشاهدة صورة المصد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2" y="3440026"/>
            <a:ext cx="1916251" cy="15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446031" y="2944188"/>
            <a:ext cx="16818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50800"/>
                <a:solidFill>
                  <a:srgbClr val="0033CC"/>
                </a:solidFill>
                <a:effectLst/>
              </a:rPr>
              <a:t>Eat a lot </a:t>
            </a:r>
            <a:endParaRPr lang="ar-SA" sz="2800" b="1" cap="none" spc="0" dirty="0">
              <a:ln w="50800"/>
              <a:solidFill>
                <a:srgbClr val="0033CC"/>
              </a:solidFill>
              <a:effectLst/>
            </a:endParaRPr>
          </a:p>
        </p:txBody>
      </p:sp>
      <p:pic>
        <p:nvPicPr>
          <p:cNvPr id="4104" name="Picture 8" descr="مشاهدة صورة المصد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8" y="5875288"/>
            <a:ext cx="1975815" cy="156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426634" y="5073883"/>
            <a:ext cx="32556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rgbClr val="0033CC"/>
                </a:solidFill>
                <a:effectLst/>
              </a:rPr>
              <a:t>You are not prepared</a:t>
            </a:r>
          </a:p>
          <a:p>
            <a:pPr algn="ctr"/>
            <a:r>
              <a:rPr lang="en-US" sz="2400" b="1" cap="none" spc="0" dirty="0" smtClean="0">
                <a:ln w="50800"/>
                <a:solidFill>
                  <a:srgbClr val="0033CC"/>
                </a:solidFill>
                <a:effectLst/>
              </a:rPr>
              <a:t> for test</a:t>
            </a:r>
            <a:endParaRPr lang="ar-SA" sz="2400" b="1" cap="none" spc="0" dirty="0">
              <a:ln w="50800"/>
              <a:solidFill>
                <a:srgbClr val="0033CC"/>
              </a:solidFill>
              <a:effectLst/>
            </a:endParaRPr>
          </a:p>
        </p:txBody>
      </p:sp>
      <p:pic>
        <p:nvPicPr>
          <p:cNvPr id="4106" name="Picture 10" descr="مشاهدة صورة المصدر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2" t="8600" r="18649" b="8600"/>
          <a:stretch/>
        </p:blipFill>
        <p:spPr bwMode="auto">
          <a:xfrm>
            <a:off x="304917" y="7545184"/>
            <a:ext cx="1975814" cy="144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  <p:bldP spid="18" grpId="0"/>
    </p:bldLst>
  </p:timing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298</TotalTime>
  <Words>247</Words>
  <Application>Microsoft Office PowerPoint</Application>
  <PresentationFormat>مخصص</PresentationFormat>
  <Paragraphs>66</Paragraphs>
  <Slides>12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تقنية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20</cp:revision>
  <dcterms:created xsi:type="dcterms:W3CDTF">2020-12-01T16:34:40Z</dcterms:created>
  <dcterms:modified xsi:type="dcterms:W3CDTF">2023-01-03T10:29:27Z</dcterms:modified>
</cp:coreProperties>
</file>