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407" r:id="rId2"/>
    <p:sldId id="408" r:id="rId3"/>
    <p:sldId id="469" r:id="rId4"/>
    <p:sldId id="474" r:id="rId5"/>
    <p:sldId id="489" r:id="rId6"/>
    <p:sldId id="501" r:id="rId7"/>
    <p:sldId id="504" r:id="rId8"/>
    <p:sldId id="278" r:id="rId9"/>
    <p:sldId id="493" r:id="rId10"/>
    <p:sldId id="494" r:id="rId11"/>
    <p:sldId id="490" r:id="rId12"/>
    <p:sldId id="477" r:id="rId13"/>
    <p:sldId id="491" r:id="rId14"/>
    <p:sldId id="492" r:id="rId15"/>
    <p:sldId id="482" r:id="rId16"/>
    <p:sldId id="484" r:id="rId17"/>
    <p:sldId id="485" r:id="rId18"/>
    <p:sldId id="487" r:id="rId19"/>
    <p:sldId id="486" r:id="rId20"/>
    <p:sldId id="419" r:id="rId21"/>
    <p:sldId id="488" r:id="rId22"/>
    <p:sldId id="499" r:id="rId23"/>
    <p:sldId id="472" r:id="rId24"/>
    <p:sldId id="49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7C80"/>
    <a:srgbClr val="99FF33"/>
    <a:srgbClr val="CCFF99"/>
    <a:srgbClr val="0000CC"/>
    <a:srgbClr val="CCFFFF"/>
    <a:srgbClr val="FFCCFF"/>
    <a:srgbClr val="B482DA"/>
    <a:srgbClr val="8F45C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93" d="100"/>
          <a:sy n="93" d="100"/>
        </p:scale>
        <p:origin x="73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8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00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74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02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33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4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162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063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15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581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336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102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926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981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23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56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18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4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6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4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6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3.png"/><Relationship Id="rId7" Type="http://schemas.openxmlformats.org/officeDocument/2006/relationships/image" Target="../media/image36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0.png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4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59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61.png"/><Relationship Id="rId30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KSHI GUPT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9" y="147169"/>
            <a:ext cx="2808262" cy="18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5992572" cy="20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61E68C7-3B7D-4E4D-A3C5-6986D6F7E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" y="2358744"/>
            <a:ext cx="5522703" cy="13978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8C6738F-442F-41C6-95B8-032D7B670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01" y="3937374"/>
            <a:ext cx="38290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6630817-BEB7-4930-935D-5C18BCD6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41166"/>
            <a:ext cx="87820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9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E3B2997-18CA-4D29-9442-CA1A6602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940"/>
            <a:ext cx="2204400" cy="646403"/>
          </a:xfrm>
          <a:prstGeom prst="rect">
            <a:avLst/>
          </a:prstGeom>
        </p:spPr>
      </p:pic>
      <p:pic>
        <p:nvPicPr>
          <p:cNvPr id="1026" name="Picture 2" descr="Warm Up Activities - Downs Junior School Music">
            <a:extLst>
              <a:ext uri="{FF2B5EF4-FFF2-40B4-BE49-F238E27FC236}">
                <a16:creationId xmlns:a16="http://schemas.microsoft.com/office/drawing/2014/main" id="{1970E2A4-B2C6-4DBD-883A-031B1A02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56271"/>
            <a:ext cx="2987824" cy="9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in Exercise Clipart - Brain Warm Up Clipart | Transparent PNG Download  #4647035 - Vippng">
            <a:extLst>
              <a:ext uri="{FF2B5EF4-FFF2-40B4-BE49-F238E27FC236}">
                <a16:creationId xmlns:a16="http://schemas.microsoft.com/office/drawing/2014/main" id="{D660CCFA-6899-4A1A-9E64-07BA26C4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58" y="939326"/>
            <a:ext cx="2221260" cy="17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4212183-5B79-4600-AA07-07B4BCDA6147}"/>
              </a:ext>
            </a:extLst>
          </p:cNvPr>
          <p:cNvSpPr/>
          <p:nvPr/>
        </p:nvSpPr>
        <p:spPr>
          <a:xfrm>
            <a:off x="4792844" y="5127615"/>
            <a:ext cx="2987825" cy="1015663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SemiboldIt"/>
              </a:rPr>
              <a:t>OK. That’s a good idea. </a:t>
            </a:r>
          </a:p>
          <a:p>
            <a:pPr algn="l" rtl="0"/>
            <a:r>
              <a:rPr lang="en-US" sz="2000" b="1" dirty="0">
                <a:latin typeface="MyriadPro-SemiboldIt"/>
              </a:rPr>
              <a:t>No, I’m sorry, I can’t.</a:t>
            </a:r>
          </a:p>
          <a:p>
            <a:pPr algn="l" rtl="0"/>
            <a:r>
              <a:rPr lang="en-US" sz="2000" b="1" dirty="0">
                <a:latin typeface="MyriadPro-SemiboldIt"/>
              </a:rPr>
              <a:t>I don’t think so.</a:t>
            </a:r>
            <a:endParaRPr lang="ar-SA" sz="2000" b="1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5D846CD-EB8F-4375-BE1A-24D88E515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282" y="4151096"/>
            <a:ext cx="1375513" cy="125225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476EFF4A-966E-4BA2-9350-0277BBBE0BDA}"/>
              </a:ext>
            </a:extLst>
          </p:cNvPr>
          <p:cNvSpPr/>
          <p:nvPr/>
        </p:nvSpPr>
        <p:spPr>
          <a:xfrm>
            <a:off x="-23349" y="4151096"/>
            <a:ext cx="3428631" cy="461665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MyriadPro-Light"/>
              </a:rPr>
              <a:t>Responses to suggestions</a:t>
            </a:r>
            <a:endParaRPr lang="ar-SA" sz="240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D0F7D71-BC8B-4048-9058-00814AD3F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067" y="1010573"/>
            <a:ext cx="3282981" cy="413709"/>
          </a:xfrm>
          <a:prstGeom prst="rect">
            <a:avLst/>
          </a:prstGeom>
          <a:ln w="57150">
            <a:solidFill>
              <a:srgbClr val="B482DA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A80698D-9350-49D1-856A-91B48258C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766" y="1623938"/>
            <a:ext cx="2907466" cy="4001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4E5AA484-7BCA-4C2A-9EFD-65A95242D560}"/>
              </a:ext>
            </a:extLst>
          </p:cNvPr>
          <p:cNvSpPr/>
          <p:nvPr/>
        </p:nvSpPr>
        <p:spPr>
          <a:xfrm>
            <a:off x="946658" y="2750545"/>
            <a:ext cx="5598368" cy="101566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SemiboldIt"/>
              </a:rPr>
              <a:t>Let’s</a:t>
            </a:r>
            <a:r>
              <a:rPr lang="en-US" sz="2000" b="1" dirty="0">
                <a:latin typeface="MyriadPro-SemiboldIt"/>
              </a:rPr>
              <a:t> </a:t>
            </a:r>
            <a:r>
              <a:rPr lang="en-US" sz="2000" b="1" u="sng" dirty="0">
                <a:solidFill>
                  <a:srgbClr val="0000CC"/>
                </a:solidFill>
                <a:latin typeface="Comic Sans MS" panose="030F0702030302020204" pitchFamily="66" charset="0"/>
              </a:rPr>
              <a:t>g</a:t>
            </a:r>
            <a:r>
              <a:rPr lang="en-US" sz="2000" b="1" u="sng" dirty="0">
                <a:solidFill>
                  <a:srgbClr val="0000CC"/>
                </a:solidFill>
                <a:latin typeface="MyriadPro-SemiboldIt"/>
              </a:rPr>
              <a:t>o</a:t>
            </a:r>
            <a:r>
              <a:rPr lang="en-US" sz="2000" b="1" dirty="0">
                <a:latin typeface="MyriadPro-SemiboldIt"/>
              </a:rPr>
              <a:t> to the mall tonight. 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SemiboldIt"/>
              </a:rPr>
              <a:t>Let’s</a:t>
            </a:r>
            <a:r>
              <a:rPr lang="en-US" sz="2000" b="1" dirty="0">
                <a:latin typeface="MyriadPro-SemiboldIt"/>
              </a:rPr>
              <a:t> </a:t>
            </a:r>
            <a:r>
              <a:rPr lang="en-US" sz="2000" b="1" u="sng" dirty="0">
                <a:solidFill>
                  <a:srgbClr val="0000CC"/>
                </a:solidFill>
                <a:latin typeface="MyriadPro-SemiboldIt"/>
              </a:rPr>
              <a:t>do</a:t>
            </a:r>
            <a:r>
              <a:rPr lang="en-US" sz="2000" b="1" dirty="0">
                <a:latin typeface="MyriadPro-SemiboldIt"/>
              </a:rPr>
              <a:t> extra homework tonight. 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SemiboldIt"/>
              </a:rPr>
              <a:t>Why don’t we </a:t>
            </a:r>
            <a:r>
              <a:rPr lang="en-US" sz="2000" b="1" u="sng" dirty="0">
                <a:solidFill>
                  <a:srgbClr val="0000CC"/>
                </a:solidFill>
                <a:latin typeface="MyriadPro-SemiboldIt"/>
              </a:rPr>
              <a:t>study</a:t>
            </a:r>
            <a:r>
              <a:rPr lang="en-US" sz="2000" b="1" dirty="0">
                <a:latin typeface="MyriadPro-SemiboldIt"/>
              </a:rPr>
              <a:t> at the library tonight?</a:t>
            </a:r>
            <a:endParaRPr lang="ar-SA" sz="2000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CB43ABD-AE66-4FA7-A41B-3F7615F3A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249" y="2063443"/>
            <a:ext cx="4267406" cy="3793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5D1B667-16BD-473C-8EFB-8AF2F1800F34}"/>
              </a:ext>
            </a:extLst>
          </p:cNvPr>
          <p:cNvSpPr/>
          <p:nvPr/>
        </p:nvSpPr>
        <p:spPr>
          <a:xfrm>
            <a:off x="4780795" y="2710431"/>
            <a:ext cx="1954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latin typeface="MyriadPro-SemiboldIt"/>
              </a:rPr>
              <a:t>Let’s play tennis</a:t>
            </a:r>
            <a:r>
              <a:rPr lang="en-US" sz="2000" b="1" dirty="0">
                <a:latin typeface="MyriadPro-Light"/>
              </a:rPr>
              <a:t>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6451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DD5B6EE-AF7B-443C-86AF-DFEF8F25057C}"/>
              </a:ext>
            </a:extLst>
          </p:cNvPr>
          <p:cNvSpPr/>
          <p:nvPr/>
        </p:nvSpPr>
        <p:spPr>
          <a:xfrm>
            <a:off x="7616422" y="422647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B4CF188-3EB1-4305-82BD-2820F707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12"/>
            <a:ext cx="3829050" cy="5524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70B5D57-C095-4C92-A477-3E392D2E8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49" y="656058"/>
            <a:ext cx="1414643" cy="140285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6166EBB-0516-4D3F-8783-DA1108F3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232374"/>
            <a:ext cx="5688632" cy="1111483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1252B879-CD70-4574-840B-2BFA2C1094E2}"/>
              </a:ext>
            </a:extLst>
          </p:cNvPr>
          <p:cNvSpPr/>
          <p:nvPr/>
        </p:nvSpPr>
        <p:spPr>
          <a:xfrm>
            <a:off x="120434" y="4282924"/>
            <a:ext cx="8388424" cy="22467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SemiboldIt"/>
              </a:rPr>
              <a:t>Where are the people in the first picture? </a:t>
            </a:r>
          </a:p>
          <a:p>
            <a:pPr algn="l" rtl="0"/>
            <a:r>
              <a:rPr lang="en-US" sz="2000" b="1" dirty="0">
                <a:latin typeface="MyriadPro-Light"/>
              </a:rPr>
              <a:t> </a:t>
            </a:r>
          </a:p>
          <a:p>
            <a:pPr algn="l" rtl="0"/>
            <a:r>
              <a:rPr lang="en-US" sz="2000" b="1" dirty="0">
                <a:latin typeface="MyriadPro-SemiboldIt"/>
              </a:rPr>
              <a:t>What about the people in the second picture? </a:t>
            </a:r>
          </a:p>
          <a:p>
            <a:pPr algn="l" rtl="0"/>
            <a:endParaRPr lang="en-US" sz="2000" b="1" dirty="0">
              <a:latin typeface="MyriadPro-Light"/>
              <a:cs typeface="Arial" panose="020B0604020202020204" pitchFamily="34" charset="0"/>
            </a:endParaRPr>
          </a:p>
          <a:p>
            <a:pPr algn="l" rtl="0"/>
            <a:r>
              <a:rPr lang="en-US" sz="2000" b="1" dirty="0">
                <a:latin typeface="MyriadPro-Light"/>
                <a:cs typeface="Arial" panose="020B0604020202020204" pitchFamily="34" charset="0"/>
              </a:rPr>
              <a:t>☺</a:t>
            </a:r>
            <a:r>
              <a:rPr lang="en-US" sz="2000" b="1" dirty="0">
                <a:latin typeface="MyriadPro-SemiboldIt"/>
              </a:rPr>
              <a:t>The boy in each picture is suggesting something to his friend. What do you</a:t>
            </a:r>
          </a:p>
          <a:p>
            <a:pPr algn="l" rtl="0"/>
            <a:r>
              <a:rPr lang="en-US" sz="2000" b="1" dirty="0">
                <a:latin typeface="MyriadPro-SemiboldIt"/>
              </a:rPr>
              <a:t>think the boy with the bike wants to do? How about</a:t>
            </a:r>
          </a:p>
          <a:p>
            <a:pPr algn="l" rtl="0"/>
            <a:r>
              <a:rPr lang="en-US" sz="2000" b="1" dirty="0">
                <a:latin typeface="MyriadPro-SemiboldIt"/>
              </a:rPr>
              <a:t>the boy in the park?</a:t>
            </a:r>
            <a:endParaRPr lang="ar-SA" sz="2000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4639B1C-665F-4C24-A40D-E5BEC1F68E2C}"/>
              </a:ext>
            </a:extLst>
          </p:cNvPr>
          <p:cNvSpPr/>
          <p:nvPr/>
        </p:nvSpPr>
        <p:spPr>
          <a:xfrm>
            <a:off x="120434" y="2672120"/>
            <a:ext cx="3299438" cy="400110"/>
          </a:xfrm>
          <a:prstGeom prst="rect">
            <a:avLst/>
          </a:prstGeom>
          <a:solidFill>
            <a:srgbClr val="CCFF99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000" b="1" cap="none" spc="0" dirty="0">
                <a:ln w="0"/>
                <a:solidFill>
                  <a:schemeClr val="tx1"/>
                </a:solidFill>
              </a:rPr>
              <a:t>1.Wash the dishes . Iron</a:t>
            </a:r>
            <a:endParaRPr lang="ar-SA" sz="2000" b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86F3C78-349B-47E2-9CAE-41E70201AC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2182661"/>
            <a:ext cx="2114550" cy="210026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E5C2459D-CE52-4CC7-8633-D516A8A35CA5}"/>
              </a:ext>
            </a:extLst>
          </p:cNvPr>
          <p:cNvSpPr/>
          <p:nvPr/>
        </p:nvSpPr>
        <p:spPr>
          <a:xfrm>
            <a:off x="0" y="3239499"/>
            <a:ext cx="6174849" cy="400110"/>
          </a:xfrm>
          <a:prstGeom prst="rect">
            <a:avLst/>
          </a:prstGeom>
          <a:solidFill>
            <a:srgbClr val="CCFFFF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000" b="1" dirty="0">
                <a:ln w="0"/>
              </a:rPr>
              <a:t>2</a:t>
            </a:r>
            <a:r>
              <a:rPr lang="en-US" sz="2000" b="1" cap="none" spc="0" dirty="0">
                <a:ln w="0"/>
                <a:solidFill>
                  <a:schemeClr val="tx1"/>
                </a:solidFill>
              </a:rPr>
              <a:t>.Feed my cat and water my garden and plants</a:t>
            </a:r>
            <a:endParaRPr lang="ar-SA" sz="20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36B9814-9B87-455C-9A89-602455FDD640}"/>
              </a:ext>
            </a:extLst>
          </p:cNvPr>
          <p:cNvSpPr/>
          <p:nvPr/>
        </p:nvSpPr>
        <p:spPr>
          <a:xfrm>
            <a:off x="7616422" y="36637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A32532-50CF-4767-B12E-9A80492D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51627"/>
            <a:ext cx="2810721" cy="2906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4DD4AF-3668-4E72-845F-DC116E55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1"/>
            <a:ext cx="3829050" cy="5524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94DD2B-B2B3-42E5-94EA-2B1D8DF10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62" y="1171511"/>
            <a:ext cx="2754074" cy="3667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4C0116-8DD7-4586-87FE-DFE501A95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770" y="-6071"/>
            <a:ext cx="983083" cy="9748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5074D4-2303-4870-B9F8-389B83EF6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915" y="855840"/>
            <a:ext cx="1180127" cy="1724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BA7E62C-F985-44AE-A0C7-C5D3418E3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796" y="1491032"/>
            <a:ext cx="823070" cy="7983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B1BE9F8-E4C0-4E18-90C8-4AA2DE117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796" y="1246251"/>
            <a:ext cx="1138834" cy="2609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48B66BF-8196-4D33-88E8-92BEE66AF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9031" y="1617321"/>
            <a:ext cx="592365" cy="6024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3DD7647-D45D-4831-B388-D97219480F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9042" y="1273429"/>
            <a:ext cx="955632" cy="24661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D0CCCF0-8E20-4CF0-90A3-5F7A5FC471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1682" y="1417800"/>
            <a:ext cx="1036347" cy="63162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ABBA3D1-17B8-4464-BC4A-E93C6FB0D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6422" y="1246251"/>
            <a:ext cx="1184515" cy="2172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6C18325-180F-4A3D-8842-E913FCE73A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5014" y="4537853"/>
            <a:ext cx="755234" cy="109852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391F159-00C5-483B-9EA2-EC997A90B8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3675" y="5661253"/>
            <a:ext cx="755233" cy="52468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7A7F454-02D5-456D-B30C-001363A8E1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2187" y="4088724"/>
            <a:ext cx="1405189" cy="121891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64D152E-0FA1-4E84-A252-1AC869476D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15465" y="4676564"/>
            <a:ext cx="546705" cy="2119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CB9DD98-6C14-4263-B527-C4502972C6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0163" y="5092201"/>
            <a:ext cx="1018868" cy="83139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5983A2A-D152-43D4-8C57-E7C38BC62D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4461" y="4753957"/>
            <a:ext cx="1405189" cy="24970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4F0FE17-9E09-4284-9D0C-A5952257B4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01859" y="5923167"/>
            <a:ext cx="1062464" cy="75819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326583D-CEAF-4F40-B469-7FBFC3066A6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42038" y="5527763"/>
            <a:ext cx="1629996" cy="31745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1CC6815-35D2-474D-B768-4430DE393F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1576" y="4909669"/>
            <a:ext cx="502057" cy="91473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69E345E-003D-443C-953D-A93DD41A46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7586" y="5824401"/>
            <a:ext cx="1007518" cy="19839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2E2DA6C-4BBE-4BC7-AA9B-49DE908C19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266" y="5507899"/>
            <a:ext cx="700006" cy="87397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3DCB0D5-A1AB-4526-A826-852F0F43D2C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55404" y="5118610"/>
            <a:ext cx="911402" cy="337394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5838844-2884-499D-A4BD-727C065DD4B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41" y="4105714"/>
            <a:ext cx="723857" cy="16407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778AF92-C41D-4FF8-AA97-7A322432894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8737" y="4320590"/>
            <a:ext cx="3289457" cy="198392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FDA2A9B0-528F-4FDF-A037-ADA72B07B841}"/>
              </a:ext>
            </a:extLst>
          </p:cNvPr>
          <p:cNvSpPr/>
          <p:nvPr/>
        </p:nvSpPr>
        <p:spPr>
          <a:xfrm>
            <a:off x="99567" y="2327051"/>
            <a:ext cx="7352753" cy="163121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SemiboldIt"/>
              </a:rPr>
              <a:t>What is the difference between the two groups of pictures? </a:t>
            </a:r>
            <a:endParaRPr lang="en-US" sz="2000" b="1" dirty="0">
              <a:latin typeface="MyriadPro-Light"/>
            </a:endParaRPr>
          </a:p>
          <a:p>
            <a:pPr algn="l" rtl="0"/>
            <a:r>
              <a:rPr lang="en-US" sz="2000" b="1" dirty="0">
                <a:latin typeface="MyriadPro-LightIt"/>
              </a:rPr>
              <a:t> </a:t>
            </a:r>
            <a:endParaRPr lang="en-US" sz="2000" b="1" dirty="0">
              <a:latin typeface="MyriadPro-Light"/>
            </a:endParaRPr>
          </a:p>
          <a:p>
            <a:pPr algn="l" rtl="0"/>
            <a:r>
              <a:rPr lang="en-US" sz="2000" b="1" dirty="0">
                <a:latin typeface="MyriadPro-Light"/>
                <a:cs typeface="Arial" panose="020B0604020202020204" pitchFamily="34" charset="0"/>
              </a:rPr>
              <a:t>☺</a:t>
            </a:r>
            <a:r>
              <a:rPr lang="en-US" sz="2000" b="1" dirty="0">
                <a:latin typeface="MyriadPro-SemiboldIt"/>
              </a:rPr>
              <a:t>What are chores? </a:t>
            </a:r>
            <a:r>
              <a:rPr lang="en-US" sz="2000" b="1" dirty="0">
                <a:latin typeface="MyriadPro-Light"/>
              </a:rPr>
              <a:t> </a:t>
            </a:r>
          </a:p>
          <a:p>
            <a:pPr algn="l" rtl="0"/>
            <a:r>
              <a:rPr lang="en-US" sz="2000" b="1" dirty="0">
                <a:latin typeface="MyriadPro-Light"/>
                <a:cs typeface="Arial" panose="020B0604020202020204" pitchFamily="34" charset="0"/>
              </a:rPr>
              <a:t>☺</a:t>
            </a:r>
            <a:r>
              <a:rPr lang="en-US" sz="2000" b="1" dirty="0">
                <a:latin typeface="MyriadPro-SemiboldIt"/>
              </a:rPr>
              <a:t>How many of the pictures show people having a good time? </a:t>
            </a:r>
            <a:r>
              <a:rPr lang="en-US" sz="2000" b="1" dirty="0">
                <a:latin typeface="MyriadPro-Light"/>
              </a:rPr>
              <a:t> </a:t>
            </a:r>
          </a:p>
          <a:p>
            <a:pPr algn="l" rt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en-US" sz="2000" b="1" dirty="0">
                <a:latin typeface="MyriadPro-SemiboldIt"/>
              </a:rPr>
              <a:t>How many show people doing chores? </a:t>
            </a:r>
            <a:r>
              <a:rPr lang="en-US" sz="2000" b="1" dirty="0">
                <a:latin typeface="MyriadPro-Light"/>
              </a:rPr>
              <a:t> </a:t>
            </a:r>
            <a:endParaRPr lang="ar-SA" sz="2000" b="1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18A26361-9106-45B5-BEE3-BB128A75BFEF}"/>
              </a:ext>
            </a:extLst>
          </p:cNvPr>
          <p:cNvSpPr/>
          <p:nvPr/>
        </p:nvSpPr>
        <p:spPr>
          <a:xfrm>
            <a:off x="190941" y="2328472"/>
            <a:ext cx="76739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SemiboldIt"/>
              </a:rPr>
              <a:t>   </a:t>
            </a:r>
            <a:endParaRPr lang="en-US" sz="2000" b="1" dirty="0">
              <a:solidFill>
                <a:srgbClr val="FF0000"/>
              </a:solidFill>
              <a:latin typeface="MyriadPro-Light"/>
            </a:endParaRP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MyriadPro-LightIt"/>
              </a:rPr>
              <a:t>free-time activities </a:t>
            </a:r>
            <a:r>
              <a:rPr lang="en-US" sz="2000" b="1" dirty="0">
                <a:solidFill>
                  <a:srgbClr val="FF0000"/>
                </a:solidFill>
                <a:latin typeface="MyriadPro-Light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MyriadPro-LightIt"/>
              </a:rPr>
              <a:t>chores</a:t>
            </a:r>
            <a:r>
              <a:rPr lang="en-US" sz="2000" b="1" dirty="0">
                <a:solidFill>
                  <a:srgbClr val="FF0000"/>
                </a:solidFill>
                <a:latin typeface="MyriadPro-Light"/>
              </a:rPr>
              <a:t>. </a:t>
            </a: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MyriadPro-Light"/>
                <a:cs typeface="Arial" panose="020B0604020202020204" pitchFamily="34" charset="0"/>
              </a:rPr>
              <a:t>                                       </a:t>
            </a:r>
            <a:r>
              <a:rPr lang="en-US" sz="2000" b="1" dirty="0">
                <a:solidFill>
                  <a:srgbClr val="FF0000"/>
                </a:solidFill>
                <a:latin typeface="MyriadPro-Light"/>
              </a:rPr>
              <a:t>(Things you have to do around the house.) </a:t>
            </a:r>
          </a:p>
        </p:txBody>
      </p:sp>
    </p:spTree>
    <p:extLst>
      <p:ext uri="{BB962C8B-B14F-4D97-AF65-F5344CB8AC3E}">
        <p14:creationId xmlns:p14="http://schemas.microsoft.com/office/powerpoint/2010/main" val="14968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36B9814-9B87-455C-9A89-602455FDD640}"/>
              </a:ext>
            </a:extLst>
          </p:cNvPr>
          <p:cNvSpPr/>
          <p:nvPr/>
        </p:nvSpPr>
        <p:spPr>
          <a:xfrm>
            <a:off x="7616422" y="36637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A32532-50CF-4767-B12E-9A80492D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51627"/>
            <a:ext cx="2810721" cy="2906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4DD4AF-3668-4E72-845F-DC116E55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" y="146306"/>
            <a:ext cx="3829050" cy="5524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94DD2B-B2B3-42E5-94EA-2B1D8DF10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62" y="1171511"/>
            <a:ext cx="2754074" cy="3667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4C0116-8DD7-4586-87FE-DFE501A95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770" y="-6071"/>
            <a:ext cx="983083" cy="9748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5074D4-2303-4870-B9F8-389B83EF6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915" y="855840"/>
            <a:ext cx="1180127" cy="1724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BA7E62C-F985-44AE-A0C7-C5D3418E3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796" y="1491032"/>
            <a:ext cx="823070" cy="7983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B1BE9F8-E4C0-4E18-90C8-4AA2DE117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796" y="1246251"/>
            <a:ext cx="1138834" cy="2609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48B66BF-8196-4D33-88E8-92BEE66AF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9031" y="1617321"/>
            <a:ext cx="592365" cy="6024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3DD7647-D45D-4831-B388-D97219480F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9042" y="1273429"/>
            <a:ext cx="955632" cy="24661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D0CCCF0-8E20-4CF0-90A3-5F7A5FC471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1682" y="1417800"/>
            <a:ext cx="1036347" cy="63162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ABBA3D1-17B8-4464-BC4A-E93C6FB0D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6422" y="1246251"/>
            <a:ext cx="1184515" cy="2172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6C18325-180F-4A3D-8842-E913FCE73A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5014" y="4537853"/>
            <a:ext cx="755234" cy="109852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391F159-00C5-483B-9EA2-EC997A90B8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3675" y="5661253"/>
            <a:ext cx="755233" cy="52468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7A7F454-02D5-456D-B30C-001363A8E1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2187" y="4088724"/>
            <a:ext cx="1405189" cy="121891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64D152E-0FA1-4E84-A252-1AC869476D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15465" y="4676564"/>
            <a:ext cx="546705" cy="2119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CB9DD98-6C14-4263-B527-C4502972C6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0163" y="5092201"/>
            <a:ext cx="1018868" cy="83139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5983A2A-D152-43D4-8C57-E7C38BC62D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4461" y="4753957"/>
            <a:ext cx="1405189" cy="24970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4F0FE17-9E09-4284-9D0C-A5952257B4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01859" y="5923167"/>
            <a:ext cx="1062464" cy="75819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326583D-CEAF-4F40-B469-7FBFC3066A6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42038" y="5527763"/>
            <a:ext cx="1629996" cy="31745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1CC6815-35D2-474D-B768-4430DE393F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33639" y="4909669"/>
            <a:ext cx="502057" cy="91473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69E345E-003D-443C-953D-A93DD41A46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8218" y="5877272"/>
            <a:ext cx="1007518" cy="19839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2E2DA6C-4BBE-4BC7-AA9B-49DE908C19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586" y="5507899"/>
            <a:ext cx="700006" cy="87397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3DCB0D5-A1AB-4526-A826-852F0F43D2C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6222" y="5118610"/>
            <a:ext cx="911402" cy="337394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5838844-2884-499D-A4BD-727C065DD4B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41" y="4105714"/>
            <a:ext cx="723857" cy="16407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778AF92-C41D-4FF8-AA97-7A322432894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8737" y="4320590"/>
            <a:ext cx="3289457" cy="198392"/>
          </a:xfrm>
          <a:prstGeom prst="rect">
            <a:avLst/>
          </a:prstGeom>
        </p:spPr>
      </p:pic>
      <p:sp>
        <p:nvSpPr>
          <p:cNvPr id="29" name="مستطيل 28">
            <a:extLst>
              <a:ext uri="{FF2B5EF4-FFF2-40B4-BE49-F238E27FC236}">
                <a16:creationId xmlns:a16="http://schemas.microsoft.com/office/drawing/2014/main" id="{48120897-48B9-4290-89BD-1FCB23FD4F35}"/>
              </a:ext>
            </a:extLst>
          </p:cNvPr>
          <p:cNvSpPr/>
          <p:nvPr/>
        </p:nvSpPr>
        <p:spPr>
          <a:xfrm>
            <a:off x="-36512" y="2348880"/>
            <a:ext cx="9217024" cy="1631216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SemiboldIt"/>
              </a:rPr>
              <a:t>What does the young man in the car like to do? </a:t>
            </a:r>
            <a:r>
              <a:rPr lang="en-US" sz="2000" b="1" dirty="0">
                <a:latin typeface="MyriadPro-Light"/>
              </a:rPr>
              <a:t> </a:t>
            </a:r>
          </a:p>
          <a:p>
            <a:pPr algn="l" rtl="0"/>
            <a:r>
              <a:rPr lang="en-US" sz="2000" b="1" dirty="0">
                <a:latin typeface="MyriadPro-SemiboldIt"/>
              </a:rPr>
              <a:t>What does the boy in the pool like to do? </a:t>
            </a:r>
            <a:r>
              <a:rPr lang="en-US" sz="2000" b="1" dirty="0">
                <a:latin typeface="MyriadPro-Light"/>
              </a:rPr>
              <a:t> </a:t>
            </a:r>
          </a:p>
          <a:p>
            <a:pPr algn="l" rtl="0"/>
            <a:r>
              <a:rPr lang="en-US" sz="2000" b="1" dirty="0">
                <a:latin typeface="MyriadPro-SemiboldIt"/>
              </a:rPr>
              <a:t>Do the teens in the second group of pictures look as happy as the teens in the first group? Why not?</a:t>
            </a:r>
          </a:p>
          <a:p>
            <a:pPr algn="l" rtl="0"/>
            <a:r>
              <a:rPr lang="en-US" sz="2000" b="1" dirty="0">
                <a:latin typeface="MyriadPro-SemiboldIt"/>
              </a:rPr>
              <a:t>What chores are they doing?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0442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36B9814-9B87-455C-9A89-602455FDD640}"/>
              </a:ext>
            </a:extLst>
          </p:cNvPr>
          <p:cNvSpPr/>
          <p:nvPr/>
        </p:nvSpPr>
        <p:spPr>
          <a:xfrm>
            <a:off x="7616422" y="36637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A32532-50CF-4767-B12E-9A80492D2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751627"/>
            <a:ext cx="4608512" cy="47648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4DD4AF-3668-4E72-845F-DC116E556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" y="94823"/>
            <a:ext cx="3829050" cy="5524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94DD2B-B2B3-42E5-94EA-2B1D8DF10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62" y="1170871"/>
            <a:ext cx="3505200" cy="4667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4C0116-8DD7-4586-87FE-DFE501A95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7770" y="50200"/>
            <a:ext cx="1414643" cy="14028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5074D4-2303-4870-B9F8-389B83EF6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1499" y="1502543"/>
            <a:ext cx="1560914" cy="28720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BA7E62C-F985-44AE-A0C7-C5D3418E38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449" y="1946551"/>
            <a:ext cx="1182340" cy="11467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B1BE9F8-E4C0-4E18-90C8-4AA2DE117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04" y="1655025"/>
            <a:ext cx="1615413" cy="3701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48B66BF-8196-4D33-88E8-92BEE66AF1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1484" y="1916832"/>
            <a:ext cx="1296739" cy="131871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3DD7647-D45D-4831-B388-D97219480F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1485" y="1628800"/>
            <a:ext cx="1229169" cy="3172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D0CCCF0-8E20-4CF0-90A3-5F7A5FC471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5896" y="1916832"/>
            <a:ext cx="1802617" cy="13203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ABBA3D1-17B8-4464-BC4A-E93C6FB0D3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7904" y="1628800"/>
            <a:ext cx="1366898" cy="28720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6C18325-180F-4A3D-8842-E913FCE73A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98157" y="2388391"/>
            <a:ext cx="1296739" cy="188616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391F159-00C5-483B-9EA2-EC997A90B8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8174" y="4274557"/>
            <a:ext cx="1196707" cy="83139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7A7F454-02D5-456D-B30C-001363A8E1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85413" y="4056158"/>
            <a:ext cx="1802617" cy="156365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64D152E-0FA1-4E84-A252-1AC869476D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58588" y="4236747"/>
            <a:ext cx="849262" cy="32917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CB9DD98-6C14-4263-B527-C4502972C6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86137" y="5496525"/>
            <a:ext cx="1641922" cy="133980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5983A2A-D152-43D4-8C57-E7C38BC62D5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05789" y="5195294"/>
            <a:ext cx="1802618" cy="32032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4F0FE17-9E09-4284-9D0C-A5952257B47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62242" y="4961311"/>
            <a:ext cx="1615413" cy="115278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326583D-CEAF-4F40-B469-7FBFC3066A6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62375" y="4808814"/>
            <a:ext cx="1559621" cy="30374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1CC6815-35D2-474D-B768-4430DE393FC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86262" y="4191221"/>
            <a:ext cx="858221" cy="156365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69E345E-003D-443C-953D-A93DD41A460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5120" y="5613328"/>
            <a:ext cx="1615413" cy="31809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2E2DA6C-4BBE-4BC7-AA9B-49DE908C199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4449" y="5422755"/>
            <a:ext cx="1028128" cy="128363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3DCB0D5-A1AB-4526-A826-852F0F43D2C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500" y="5029800"/>
            <a:ext cx="1260764" cy="46672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68ECC83-9B00-4554-9843-ABF22A45269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72638" y="6153535"/>
            <a:ext cx="3771900" cy="61912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5838844-2884-499D-A4BD-727C065DD4B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3662" y="3429000"/>
            <a:ext cx="1428750" cy="32385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778AF92-C41D-4FF8-AA97-7A322432894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071" y="3829406"/>
            <a:ext cx="4895850" cy="2952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8FC1717-962E-41C2-BB4F-5F7C4AA13AB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56235" y="3196498"/>
            <a:ext cx="3771900" cy="619125"/>
          </a:xfrm>
          <a:prstGeom prst="rect">
            <a:avLst/>
          </a:prstGeom>
        </p:spPr>
      </p:pic>
      <p:pic>
        <p:nvPicPr>
          <p:cNvPr id="31" name="SG Bk 4 F-SA_'15_1-02">
            <a:hlinkClick r:id="" action="ppaction://media"/>
            <a:extLst>
              <a:ext uri="{FF2B5EF4-FFF2-40B4-BE49-F238E27FC236}">
                <a16:creationId xmlns:a16="http://schemas.microsoft.com/office/drawing/2014/main" id="{6C51F116-49E5-41B4-98D3-B02B18234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963921" y="704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CB78F40-27E5-428D-B3C0-5F9CE7BBE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19469"/>
            <a:ext cx="1830025" cy="303488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34D53EF2-7DA6-4C54-BFC4-A6899687B852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DD55F55-08CF-4C92-ADA1-AA153871A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116417"/>
            <a:ext cx="2252662" cy="19097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8D53135-5A3D-4B32-91EC-1D2D5DD12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9" y="4221088"/>
            <a:ext cx="3680591" cy="93610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85B355D-E688-4E36-8161-628CE0D4C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988"/>
            <a:ext cx="3829050" cy="5524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A420CD1-8FE1-4760-83FF-2E2513530B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8858" y="3219980"/>
            <a:ext cx="3643014" cy="934375"/>
          </a:xfrm>
          <a:prstGeom prst="rect">
            <a:avLst/>
          </a:prstGeom>
        </p:spPr>
      </p:pic>
      <p:pic>
        <p:nvPicPr>
          <p:cNvPr id="9" name="SG Bk 4 F-SA_'15_1-02">
            <a:hlinkClick r:id="" action="ppaction://media"/>
            <a:extLst>
              <a:ext uri="{FF2B5EF4-FFF2-40B4-BE49-F238E27FC236}">
                <a16:creationId xmlns:a16="http://schemas.microsoft.com/office/drawing/2014/main" id="{2D36AE56-6116-468F-A8AA-17B43B80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63921" y="704420"/>
            <a:ext cx="609600" cy="60960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81F523FE-0A49-46C0-B0F0-0A3241E4B619}"/>
              </a:ext>
            </a:extLst>
          </p:cNvPr>
          <p:cNvSpPr/>
          <p:nvPr/>
        </p:nvSpPr>
        <p:spPr>
          <a:xfrm>
            <a:off x="4114353" y="4320616"/>
            <a:ext cx="4896148" cy="2246769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SemiboldIt"/>
              </a:rPr>
              <a:t>1.What does </a:t>
            </a:r>
            <a:r>
              <a:rPr lang="en-US" sz="2000" b="1" dirty="0" err="1">
                <a:latin typeface="MyriadPro-SemiboldIt"/>
              </a:rPr>
              <a:t>Badr</a:t>
            </a:r>
            <a:r>
              <a:rPr lang="en-US" sz="2000" b="1" dirty="0">
                <a:latin typeface="MyriadPro-SemiboldIt"/>
              </a:rPr>
              <a:t> suggest to Ali? </a:t>
            </a:r>
          </a:p>
          <a:p>
            <a:pPr algn="l" rtl="0"/>
            <a:r>
              <a:rPr lang="en-US" sz="2000" b="1" dirty="0">
                <a:latin typeface="MyriadPro-Light"/>
              </a:rPr>
              <a:t>  </a:t>
            </a:r>
          </a:p>
          <a:p>
            <a:pPr algn="l" rtl="0"/>
            <a:r>
              <a:rPr lang="en-US" sz="2000" b="1" dirty="0">
                <a:latin typeface="MyriadPro-Light"/>
              </a:rPr>
              <a:t>2.</a:t>
            </a:r>
            <a:r>
              <a:rPr lang="en-US" sz="2000" b="1" dirty="0">
                <a:latin typeface="MyriadPro-SemiboldIt"/>
              </a:rPr>
              <a:t>Does Ali agree? </a:t>
            </a:r>
            <a:r>
              <a:rPr lang="en-US" sz="2000" b="1" dirty="0">
                <a:latin typeface="MyriadPro-Light"/>
              </a:rPr>
              <a:t> </a:t>
            </a:r>
          </a:p>
          <a:p>
            <a:pPr algn="l" rtl="0"/>
            <a:endParaRPr lang="en-US" sz="2000" b="1" dirty="0">
              <a:latin typeface="MyriadPro-Light"/>
            </a:endParaRPr>
          </a:p>
          <a:p>
            <a:pPr algn="l" rtl="0"/>
            <a:r>
              <a:rPr lang="en-US" sz="2000" b="1" dirty="0">
                <a:latin typeface="MyriadPro-SemiboldIt"/>
              </a:rPr>
              <a:t>3.What does Mike suggest to Josh? </a:t>
            </a:r>
          </a:p>
          <a:p>
            <a:pPr algn="l" rtl="0"/>
            <a:r>
              <a:rPr lang="en-US" sz="2000" b="1" dirty="0">
                <a:latin typeface="MyriadPro-Light"/>
              </a:rPr>
              <a:t> </a:t>
            </a:r>
          </a:p>
          <a:p>
            <a:pPr algn="l" rtl="0"/>
            <a:r>
              <a:rPr lang="en-US" sz="2000" b="1" dirty="0">
                <a:latin typeface="MyriadPro-SemiboldIt"/>
              </a:rPr>
              <a:t>4.Does Josh agree? </a:t>
            </a:r>
            <a:r>
              <a:rPr lang="en-US" sz="2000" b="1" dirty="0">
                <a:latin typeface="MyriadPro-Light"/>
              </a:rPr>
              <a:t>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2759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D7FB810-EDAD-4B10-9396-1E90C84FF7F1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66203BB-BCA4-492E-999D-B103957DB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4" y="260338"/>
            <a:ext cx="2343150" cy="4191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37E9F69-987B-4357-8D99-29EAD008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52846"/>
            <a:ext cx="4900190" cy="864096"/>
          </a:xfrm>
          <a:prstGeom prst="rect">
            <a:avLst/>
          </a:prstGeom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1A0B9777-D5E1-427D-AC36-4250F9A1D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72018"/>
              </p:ext>
            </p:extLst>
          </p:nvPr>
        </p:nvGraphicFramePr>
        <p:xfrm>
          <a:off x="1308484" y="3501008"/>
          <a:ext cx="6096000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8681501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97232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chores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Free-time activities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42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clean your room</a:t>
                      </a:r>
                    </a:p>
                    <a:p>
                      <a:pPr algn="l" rtl="0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the laundry</a:t>
                      </a:r>
                    </a:p>
                    <a:p>
                      <a:pPr algn="l" rtl="0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take out the garbage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shopping</a:t>
                      </a:r>
                    </a:p>
                    <a:p>
                      <a:pPr algn="l" rtl="0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for a drive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swimming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518511"/>
                  </a:ext>
                </a:extLst>
              </a:tr>
            </a:tbl>
          </a:graphicData>
        </a:graphic>
      </p:graphicFrame>
      <p:sp>
        <p:nvSpPr>
          <p:cNvPr id="6" name="مستطيل 5">
            <a:extLst>
              <a:ext uri="{FF2B5EF4-FFF2-40B4-BE49-F238E27FC236}">
                <a16:creationId xmlns:a16="http://schemas.microsoft.com/office/drawing/2014/main" id="{6E1CC6BB-E8B3-4C45-9C1C-C39B46C2E0D3}"/>
              </a:ext>
            </a:extLst>
          </p:cNvPr>
          <p:cNvSpPr/>
          <p:nvPr/>
        </p:nvSpPr>
        <p:spPr>
          <a:xfrm>
            <a:off x="5048" y="2708920"/>
            <a:ext cx="8712968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Check (</a:t>
            </a:r>
            <a:r>
              <a:rPr lang="en-US" sz="2000" b="1" dirty="0">
                <a:latin typeface="MHEbats"/>
              </a:rPr>
              <a:t>√</a:t>
            </a:r>
            <a:r>
              <a:rPr lang="en-US" sz="2000" b="1" dirty="0">
                <a:latin typeface="MyriadPro-Light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the free-time activities </a:t>
            </a:r>
            <a:r>
              <a:rPr lang="en-US" sz="2000" b="1" dirty="0">
                <a:latin typeface="MyriadPro-Light"/>
              </a:rPr>
              <a:t>and </a:t>
            </a:r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chores </a:t>
            </a:r>
            <a:r>
              <a:rPr lang="en-US" sz="2000" b="1" dirty="0">
                <a:latin typeface="MyriadPro-Light"/>
              </a:rPr>
              <a:t>in the pictures that you do.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9057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D7FB810-EDAD-4B10-9396-1E90C84FF7F1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66203BB-BCA4-492E-999D-B103957DB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5222"/>
            <a:ext cx="2343150" cy="4191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3BDB95-A211-4070-BC71-D88D9302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03" y="877574"/>
            <a:ext cx="4943475" cy="3619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58CCFC-DC9E-4398-A53A-9C6093680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40" y="1475068"/>
            <a:ext cx="5791200" cy="29718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2D86C54-96ED-49A7-A651-AFFA617E525A}"/>
              </a:ext>
            </a:extLst>
          </p:cNvPr>
          <p:cNvSpPr/>
          <p:nvPr/>
        </p:nvSpPr>
        <p:spPr>
          <a:xfrm>
            <a:off x="467544" y="1412776"/>
            <a:ext cx="56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no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F376663-3120-436D-BCD5-604DFBDC3CA5}"/>
              </a:ext>
            </a:extLst>
          </p:cNvPr>
          <p:cNvSpPr/>
          <p:nvPr/>
        </p:nvSpPr>
        <p:spPr>
          <a:xfrm>
            <a:off x="467544" y="1897668"/>
            <a:ext cx="67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yes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44B5D99-9BA8-4095-BAE5-CEAF631CCF7B}"/>
              </a:ext>
            </a:extLst>
          </p:cNvPr>
          <p:cNvSpPr/>
          <p:nvPr/>
        </p:nvSpPr>
        <p:spPr>
          <a:xfrm>
            <a:off x="467544" y="2905780"/>
            <a:ext cx="67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yes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47556DD-CACD-4FD2-8EDF-7C46AF8FE50B}"/>
              </a:ext>
            </a:extLst>
          </p:cNvPr>
          <p:cNvSpPr/>
          <p:nvPr/>
        </p:nvSpPr>
        <p:spPr>
          <a:xfrm>
            <a:off x="467544" y="3481844"/>
            <a:ext cx="56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no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8DCD78C-8971-485B-B891-0D203400936E}"/>
              </a:ext>
            </a:extLst>
          </p:cNvPr>
          <p:cNvSpPr/>
          <p:nvPr/>
        </p:nvSpPr>
        <p:spPr>
          <a:xfrm>
            <a:off x="539552" y="3985900"/>
            <a:ext cx="56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no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FD7B612-51D5-40A9-8B97-2919733B7DBB}"/>
              </a:ext>
            </a:extLst>
          </p:cNvPr>
          <p:cNvSpPr/>
          <p:nvPr/>
        </p:nvSpPr>
        <p:spPr>
          <a:xfrm>
            <a:off x="7616422" y="253835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D4875F-974D-4F2C-93FC-59A682D1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7037"/>
            <a:ext cx="2600325" cy="5238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3F5DA3D-2E2A-4B88-9ECE-20DBA06F6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42" y="1132422"/>
            <a:ext cx="5055390" cy="5238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7516221-2A55-446E-B994-7A80F92B8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30766"/>
            <a:ext cx="3892847" cy="244827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E07F7A1-3B24-4D02-B9B5-C14C89B31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4057254"/>
            <a:ext cx="5366169" cy="5238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1FF943A-0514-4CC7-8062-53FE8F82C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4581128"/>
            <a:ext cx="4215755" cy="2217005"/>
          </a:xfrm>
          <a:prstGeom prst="rect">
            <a:avLst/>
          </a:prstGeom>
        </p:spPr>
      </p:pic>
      <p:pic>
        <p:nvPicPr>
          <p:cNvPr id="1026" name="Picture 2" descr="Free People Talking Cliparts, Download Free Clip Art, Free Clip Art on  Clipart Library">
            <a:extLst>
              <a:ext uri="{FF2B5EF4-FFF2-40B4-BE49-F238E27FC236}">
                <a16:creationId xmlns:a16="http://schemas.microsoft.com/office/drawing/2014/main" id="{6A065398-9A06-46C2-BB52-20C1FC64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46" y="1323975"/>
            <a:ext cx="1667254" cy="14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5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58" y="3615033"/>
            <a:ext cx="2186955" cy="20426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657"/>
            <a:ext cx="2800350" cy="304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21" y="40013"/>
            <a:ext cx="2853762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770"/>
            <a:ext cx="2556044" cy="29878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9179" y="3135429"/>
            <a:ext cx="3384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660767"/>
            <a:ext cx="4777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</a:t>
            </a:r>
          </a:p>
          <a:p>
            <a:pPr algn="l" rtl="0"/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choice, it is a must!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ar-SA" sz="2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77058" y="2917322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5702615"/>
            <a:ext cx="536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</a:t>
            </a:r>
          </a:p>
          <a:p>
            <a:pPr algn="l" rtl="0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 avoid accountability</a:t>
            </a:r>
            <a:endParaRPr lang="ar-SA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0375" y="3684834"/>
            <a:ext cx="552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must wear a mask before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going out.</a:t>
            </a:r>
            <a:endParaRPr lang="ar-SA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00389" y="6355382"/>
            <a:ext cx="435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53BCCF6-BE80-4AEC-A6B4-38E95AFA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039" y="5661621"/>
            <a:ext cx="2681436" cy="8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61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al Notebook Stock Photos And Images - 123RF">
            <a:extLst>
              <a:ext uri="{FF2B5EF4-FFF2-40B4-BE49-F238E27FC236}">
                <a16:creationId xmlns:a16="http://schemas.microsoft.com/office/drawing/2014/main" id="{082EA74C-9358-4105-9EF6-A2B43DD9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289549-9198-42A5-A4F8-D5349461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8152">
            <a:off x="5334754" y="1705111"/>
            <a:ext cx="1769950" cy="6473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1D693F5-7D81-4DE8-8B44-BDA4345CF096}"/>
              </a:ext>
            </a:extLst>
          </p:cNvPr>
          <p:cNvSpPr/>
          <p:nvPr/>
        </p:nvSpPr>
        <p:spPr>
          <a:xfrm>
            <a:off x="2095232" y="1916030"/>
            <a:ext cx="226074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/>
              <a:t>Assign page </a:t>
            </a:r>
            <a:r>
              <a:rPr lang="en-US" sz="2800" dirty="0">
                <a:solidFill>
                  <a:srgbClr val="C00000"/>
                </a:solidFill>
              </a:rPr>
              <a:t>89</a:t>
            </a:r>
            <a:r>
              <a:rPr lang="en-US" sz="2800" dirty="0"/>
              <a:t> for practice with the vocabulary 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DE56B3B3-E0C8-441B-AF52-2B7C6F22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88" y="242925"/>
            <a:ext cx="4876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Do's and Don'ts of Good Homework Policy">
            <a:extLst>
              <a:ext uri="{FF2B5EF4-FFF2-40B4-BE49-F238E27FC236}">
                <a16:creationId xmlns:a16="http://schemas.microsoft.com/office/drawing/2014/main" id="{DD5D38E9-561A-42AD-A6FE-90011681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55" y="0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ffective Note Taking | Stephanie's Portfolio">
            <a:extLst>
              <a:ext uri="{FF2B5EF4-FFF2-40B4-BE49-F238E27FC236}">
                <a16:creationId xmlns:a16="http://schemas.microsoft.com/office/drawing/2014/main" id="{14D84B9F-FF83-478C-A36F-BBE1CC4B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966667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58C6FCF-EF66-497F-A747-A3A078E90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537" y="5822365"/>
            <a:ext cx="34004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55072215-F31D-448C-B54E-61A1DE54D214}"/>
              </a:ext>
            </a:extLst>
          </p:cNvPr>
          <p:cNvSpPr/>
          <p:nvPr/>
        </p:nvSpPr>
        <p:spPr>
          <a:xfrm>
            <a:off x="7616422" y="253835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89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411D20F-B952-452C-A423-9C877C0C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3657"/>
            <a:ext cx="5029200" cy="5334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DDB69FF-4606-47C7-B360-75BBF9BB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75" y="623168"/>
            <a:ext cx="5029201" cy="24656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695EC9D-F48D-40D0-A1E4-03AA9A1A8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6951"/>
            <a:ext cx="8908284" cy="3782351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451F458-D92B-462B-8A68-E65E8A03B9A4}"/>
              </a:ext>
            </a:extLst>
          </p:cNvPr>
          <p:cNvSpPr/>
          <p:nvPr/>
        </p:nvSpPr>
        <p:spPr>
          <a:xfrm>
            <a:off x="1568884" y="3538322"/>
            <a:ext cx="1849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rides his bike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CA15EE5-BC8B-435E-BFA0-74FDCB52299D}"/>
              </a:ext>
            </a:extLst>
          </p:cNvPr>
          <p:cNvSpPr/>
          <p:nvPr/>
        </p:nvSpPr>
        <p:spPr>
          <a:xfrm>
            <a:off x="1331640" y="3975447"/>
            <a:ext cx="213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mows the lawn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319A18C-7487-4748-AFEA-35AF27A96A1F}"/>
              </a:ext>
            </a:extLst>
          </p:cNvPr>
          <p:cNvSpPr/>
          <p:nvPr/>
        </p:nvSpPr>
        <p:spPr>
          <a:xfrm>
            <a:off x="1126975" y="4437112"/>
            <a:ext cx="2504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washes the dishes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82F541E-FE64-4954-BDC2-C1BB37630BCB}"/>
              </a:ext>
            </a:extLst>
          </p:cNvPr>
          <p:cNvSpPr/>
          <p:nvPr/>
        </p:nvSpPr>
        <p:spPr>
          <a:xfrm>
            <a:off x="974851" y="4839543"/>
            <a:ext cx="2949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takes out the garbage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B88377A-D457-4DF5-BA8C-084E093DBB8C}"/>
              </a:ext>
            </a:extLst>
          </p:cNvPr>
          <p:cNvSpPr/>
          <p:nvPr/>
        </p:nvSpPr>
        <p:spPr>
          <a:xfrm>
            <a:off x="2404610" y="5301208"/>
            <a:ext cx="209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play basketball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4E06F65-D0ED-4A07-805C-7216BEA8A303}"/>
              </a:ext>
            </a:extLst>
          </p:cNvPr>
          <p:cNvSpPr/>
          <p:nvPr/>
        </p:nvSpPr>
        <p:spPr>
          <a:xfrm>
            <a:off x="1126975" y="5785378"/>
            <a:ext cx="2153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goes swimming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D394322-A196-4616-81D0-53A512386F18}"/>
              </a:ext>
            </a:extLst>
          </p:cNvPr>
          <p:cNvSpPr/>
          <p:nvPr/>
        </p:nvSpPr>
        <p:spPr>
          <a:xfrm>
            <a:off x="1311112" y="6269548"/>
            <a:ext cx="2338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does the laundry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F53B738-7C6D-4BFA-8CCD-2BC12482B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1480"/>
            <a:ext cx="5286375" cy="4572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745621F-9C2B-46D1-8127-6CBC44CB8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2219325" cy="3714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DBAC21C-47B6-45FC-9300-172C3F594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829" y="1041499"/>
            <a:ext cx="895350" cy="3333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536F65F-33AB-4665-AB34-AF097FCB1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96219"/>
            <a:ext cx="4076700" cy="18288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0659B52-229C-4DFA-B510-B370797E5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402" y="1648619"/>
            <a:ext cx="4248150" cy="152400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D7108D68-5A18-4DCC-BF89-1012EA3FBF42}"/>
              </a:ext>
            </a:extLst>
          </p:cNvPr>
          <p:cNvSpPr/>
          <p:nvPr/>
        </p:nvSpPr>
        <p:spPr>
          <a:xfrm>
            <a:off x="4815782" y="1496219"/>
            <a:ext cx="3500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  mow the lawn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take out the garbage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wash the dishes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do the laundry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6BD1979-2B7C-4961-BECC-42BA783D2C33}"/>
              </a:ext>
            </a:extLst>
          </p:cNvPr>
          <p:cNvSpPr/>
          <p:nvPr/>
        </p:nvSpPr>
        <p:spPr>
          <a:xfrm>
            <a:off x="467544" y="1982129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go shopping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ride a bike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play basketball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go swimming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1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611012" y="0"/>
            <a:ext cx="7499518" cy="18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أتمنى الاهتمام بمتابعة الدروس في قنوات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عين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الرسمية من وزارة التعليم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90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A1D62B1-29C9-4CC5-A0C0-EDD6337C96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67" y="1556792"/>
            <a:ext cx="9029333" cy="32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9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620688"/>
            <a:ext cx="7080269" cy="536092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96273" y="3884460"/>
            <a:ext cx="40940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ar-SA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6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57" y="1105633"/>
            <a:ext cx="2279561" cy="209347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60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" y="857251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0880" y="2176729"/>
            <a:ext cx="129323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61933" y="2979816"/>
            <a:ext cx="176234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-    -1442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736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08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12614E-152F-4B4B-82E3-FCEB17921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86" y="12292"/>
            <a:ext cx="6123173" cy="68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6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arranging Jumbled Words to Make Sentences Activity 1 | Grammar">
            <a:extLst>
              <a:ext uri="{FF2B5EF4-FFF2-40B4-BE49-F238E27FC236}">
                <a16:creationId xmlns:a16="http://schemas.microsoft.com/office/drawing/2014/main" id="{F1B5CCD0-C467-46E5-A025-C51E0BB6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722578" cy="67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6982343-5303-4FAE-B363-53BEC3D9F8BC}"/>
              </a:ext>
            </a:extLst>
          </p:cNvPr>
          <p:cNvSpPr/>
          <p:nvPr/>
        </p:nvSpPr>
        <p:spPr>
          <a:xfrm>
            <a:off x="1907704" y="3212976"/>
            <a:ext cx="5184576" cy="864096"/>
          </a:xfrm>
          <a:prstGeom prst="roundRect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9268BE3-9F77-41A5-9751-250AAE33207E}"/>
              </a:ext>
            </a:extLst>
          </p:cNvPr>
          <p:cNvSpPr/>
          <p:nvPr/>
        </p:nvSpPr>
        <p:spPr>
          <a:xfrm>
            <a:off x="1691680" y="5661248"/>
            <a:ext cx="5184576" cy="864096"/>
          </a:xfrm>
          <a:prstGeom prst="roundRect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39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rrange the process">
            <a:extLst>
              <a:ext uri="{FF2B5EF4-FFF2-40B4-BE49-F238E27FC236}">
                <a16:creationId xmlns:a16="http://schemas.microsoft.com/office/drawing/2014/main" id="{F3C36CBD-4CF2-4928-A240-863836A5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50" y="572776"/>
            <a:ext cx="2694849" cy="17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0353369-6FC1-4891-A0C7-DA4FFC00956F}"/>
              </a:ext>
            </a:extLst>
          </p:cNvPr>
          <p:cNvSpPr/>
          <p:nvPr/>
        </p:nvSpPr>
        <p:spPr>
          <a:xfrm>
            <a:off x="1176" y="2399647"/>
            <a:ext cx="5439310" cy="4037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1. bus/ the/ waiting/ kids/ for/ are/ The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5490512-8B11-4662-835F-87A0AD4BCC62}"/>
              </a:ext>
            </a:extLst>
          </p:cNvPr>
          <p:cNvSpPr/>
          <p:nvPr/>
        </p:nvSpPr>
        <p:spPr>
          <a:xfrm>
            <a:off x="3330700" y="3060308"/>
            <a:ext cx="2060179" cy="404983"/>
          </a:xfrm>
          <a:prstGeom prst="rect">
            <a:avLst/>
          </a:prstGeom>
          <a:solidFill>
            <a:srgbClr val="FF7C80"/>
          </a:soli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☺…………………….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D064A0C-7999-4165-BA36-51590F5F422A}"/>
              </a:ext>
            </a:extLst>
          </p:cNvPr>
          <p:cNvSpPr/>
          <p:nvPr/>
        </p:nvSpPr>
        <p:spPr>
          <a:xfrm>
            <a:off x="0" y="3727417"/>
            <a:ext cx="4851008" cy="403700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2.large/An/very/elephant/a/animal/is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8021308-1F26-41C3-A1D1-2C70A1C47C4A}"/>
              </a:ext>
            </a:extLst>
          </p:cNvPr>
          <p:cNvSpPr/>
          <p:nvPr/>
        </p:nvSpPr>
        <p:spPr>
          <a:xfrm>
            <a:off x="3316089" y="4388078"/>
            <a:ext cx="2060179" cy="404983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☺…………………….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F5405EC-CCE6-471A-BB17-2E917CCD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59" y="808303"/>
            <a:ext cx="3115448" cy="7200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9595AD-31B0-434B-BE9B-342582F71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896" y="328038"/>
            <a:ext cx="2152650" cy="214312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21637DB-AB93-4332-BA60-FCC209306764}"/>
              </a:ext>
            </a:extLst>
          </p:cNvPr>
          <p:cNvSpPr/>
          <p:nvPr/>
        </p:nvSpPr>
        <p:spPr>
          <a:xfrm>
            <a:off x="0" y="5267075"/>
            <a:ext cx="4572000" cy="400110"/>
          </a:xfrm>
          <a:prstGeom prst="rect">
            <a:avLst/>
          </a:prstGeom>
          <a:solidFill>
            <a:srgbClr val="FF66CC"/>
          </a:solidFill>
        </p:spPr>
        <p:txBody>
          <a:bodyPr>
            <a:spAutoFit/>
          </a:bodyPr>
          <a:lstStyle/>
          <a:p>
            <a:pPr algn="l" rtl="0"/>
            <a:r>
              <a:rPr lang="en-US" sz="2000" b="1" dirty="0">
                <a:solidFill>
                  <a:srgbClr val="222222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3. very / is / hot / it?</a:t>
            </a:r>
            <a:endParaRPr lang="ar-SA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6552E83-700D-434D-83B2-806CAF264A8F}"/>
              </a:ext>
            </a:extLst>
          </p:cNvPr>
          <p:cNvSpPr/>
          <p:nvPr/>
        </p:nvSpPr>
        <p:spPr>
          <a:xfrm>
            <a:off x="3330699" y="5940458"/>
            <a:ext cx="2060179" cy="404983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☺…………………….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846BF10-9075-4DC6-BF5C-6E3F99001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388" y="2459176"/>
            <a:ext cx="1751665" cy="18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3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4" y="2232716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9" y="3141674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1681172" y="2315996"/>
            <a:ext cx="3034844" cy="461665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Apply suggestions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1650596" y="3244334"/>
            <a:ext cx="4145540" cy="523220"/>
          </a:xfrm>
          <a:prstGeom prst="rect">
            <a:avLst/>
          </a:prstGeom>
          <a:solidFill>
            <a:srgbClr val="99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b="1" dirty="0"/>
              <a:t>list a number of chores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1637900" y="4234227"/>
            <a:ext cx="5310364" cy="461665"/>
          </a:xfrm>
          <a:prstGeom prst="rect">
            <a:avLst/>
          </a:prstGeom>
          <a:solidFill>
            <a:srgbClr val="FF66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list a number of free time activities</a:t>
            </a:r>
          </a:p>
        </p:txBody>
      </p:sp>
      <p:pic>
        <p:nvPicPr>
          <p:cNvPr id="12" name="Picture 4" descr="Target Png - Transparent Background Goals Png , Transparent ...">
            <a:extLst>
              <a:ext uri="{FF2B5EF4-FFF2-40B4-BE49-F238E27FC236}">
                <a16:creationId xmlns:a16="http://schemas.microsoft.com/office/drawing/2014/main" id="{52EA97E0-D43A-49B9-BBF3-ADEA9FB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9" y="4194587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A4F8B5D-1DCB-4C23-A39E-65B5A8FDC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0909"/>
            <a:ext cx="3384376" cy="856626"/>
          </a:xfrm>
          <a:prstGeom prst="rect">
            <a:avLst/>
          </a:prstGeom>
        </p:spPr>
      </p:pic>
      <p:pic>
        <p:nvPicPr>
          <p:cNvPr id="13" name="Picture 2" descr="https://www.englishexercises.org/makeagame/my_documents/my_pictures/2010/nov/D68_994472v9j970mrxj.gif">
            <a:extLst>
              <a:ext uri="{FF2B5EF4-FFF2-40B4-BE49-F238E27FC236}">
                <a16:creationId xmlns:a16="http://schemas.microsoft.com/office/drawing/2014/main" id="{DD1DE5DF-4440-4B02-9D8D-AEE01344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50" y="989515"/>
            <a:ext cx="6491112" cy="5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D99B8EA4-1177-4B2F-9FAA-347EE72F17D7}"/>
              </a:ext>
            </a:extLst>
          </p:cNvPr>
          <p:cNvSpPr/>
          <p:nvPr/>
        </p:nvSpPr>
        <p:spPr>
          <a:xfrm>
            <a:off x="3851920" y="360807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/>
              <a:t>Listen &amp; Discuss – Pair work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B38E312-7EAB-416C-B0F4-C1BAB0C95B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61699"/>
            <a:ext cx="4229100" cy="420052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126F6F1-047B-4AE3-BB91-AC6DEE0CA445}"/>
              </a:ext>
            </a:extLst>
          </p:cNvPr>
          <p:cNvSpPr/>
          <p:nvPr/>
        </p:nvSpPr>
        <p:spPr>
          <a:xfrm>
            <a:off x="827584" y="2996952"/>
            <a:ext cx="15177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hoover</a:t>
            </a:r>
          </a:p>
          <a:p>
            <a:pPr algn="ctr" rtl="0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vacuum</a:t>
            </a:r>
            <a:endParaRPr lang="ar-SA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4EF9A60-567C-49A0-8187-83AA7F3F09F7}"/>
              </a:ext>
            </a:extLst>
          </p:cNvPr>
          <p:cNvSpPr/>
          <p:nvPr/>
        </p:nvSpPr>
        <p:spPr>
          <a:xfrm>
            <a:off x="994884" y="692696"/>
            <a:ext cx="8481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iron</a:t>
            </a:r>
            <a:endParaRPr lang="ar-SA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B2BFB4D-14A9-4F95-A0E9-A134977EE576}"/>
              </a:ext>
            </a:extLst>
          </p:cNvPr>
          <p:cNvSpPr/>
          <p:nvPr/>
        </p:nvSpPr>
        <p:spPr>
          <a:xfrm>
            <a:off x="6117016" y="665341"/>
            <a:ext cx="1834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 floor</a:t>
            </a:r>
            <a:endParaRPr lang="ar-SA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74BD8AB-D361-4785-9D58-6C5181C80F81}"/>
              </a:ext>
            </a:extLst>
          </p:cNvPr>
          <p:cNvSpPr/>
          <p:nvPr/>
        </p:nvSpPr>
        <p:spPr>
          <a:xfrm>
            <a:off x="6146603" y="3136612"/>
            <a:ext cx="2697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laundry folding</a:t>
            </a:r>
            <a:endParaRPr lang="ar-SA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5D35FA9-4FA4-4D62-BB30-81BA039FCE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4363726"/>
            <a:ext cx="2523428" cy="225873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CB04F4A-FC97-456A-8E91-6EC7FF26B9F7}"/>
              </a:ext>
            </a:extLst>
          </p:cNvPr>
          <p:cNvSpPr/>
          <p:nvPr/>
        </p:nvSpPr>
        <p:spPr>
          <a:xfrm>
            <a:off x="4899761" y="5315495"/>
            <a:ext cx="24345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sweep a floor</a:t>
            </a:r>
            <a:endParaRPr lang="ar-SA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81551C7-1454-4A20-B335-18B21DDD0362}"/>
              </a:ext>
            </a:extLst>
          </p:cNvPr>
          <p:cNvSpPr/>
          <p:nvPr/>
        </p:nvSpPr>
        <p:spPr>
          <a:xfrm>
            <a:off x="2396384" y="6125234"/>
            <a:ext cx="8794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broom</a:t>
            </a:r>
            <a:endParaRPr lang="ar-SA" sz="2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369322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520</Words>
  <Application>Microsoft Office PowerPoint</Application>
  <PresentationFormat>عرض على الشاشة (4:3)</PresentationFormat>
  <Paragraphs>109</Paragraphs>
  <Slides>24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5" baseType="lpstr">
      <vt:lpstr>Arial</vt:lpstr>
      <vt:lpstr>Calibri</vt:lpstr>
      <vt:lpstr>Century Gothic</vt:lpstr>
      <vt:lpstr>Comic Sans MS</vt:lpstr>
      <vt:lpstr>MHEbats</vt:lpstr>
      <vt:lpstr>MyriadPro-Light</vt:lpstr>
      <vt:lpstr>MyriadPro-LightIt</vt:lpstr>
      <vt:lpstr>MyriadPro-SemiboldIt</vt:lpstr>
      <vt:lpstr>StagSans-Light</vt:lpstr>
      <vt:lpstr>Wingdings 3</vt:lpstr>
      <vt:lpstr>ربطة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Dalal Otaibi</cp:lastModifiedBy>
  <cp:revision>429</cp:revision>
  <dcterms:created xsi:type="dcterms:W3CDTF">2019-11-21T04:55:51Z</dcterms:created>
  <dcterms:modified xsi:type="dcterms:W3CDTF">2021-01-17T22:43:20Z</dcterms:modified>
</cp:coreProperties>
</file>