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6" r:id="rId3"/>
    <p:sldId id="263" r:id="rId4"/>
    <p:sldId id="281" r:id="rId5"/>
    <p:sldId id="304" r:id="rId6"/>
    <p:sldId id="261" r:id="rId7"/>
    <p:sldId id="283" r:id="rId8"/>
    <p:sldId id="293" r:id="rId9"/>
    <p:sldId id="297" r:id="rId10"/>
    <p:sldId id="305" r:id="rId11"/>
    <p:sldId id="294" r:id="rId12"/>
    <p:sldId id="295" r:id="rId13"/>
    <p:sldId id="298" r:id="rId14"/>
    <p:sldId id="300" r:id="rId15"/>
    <p:sldId id="262" r:id="rId16"/>
    <p:sldId id="264" r:id="rId17"/>
    <p:sldId id="301" r:id="rId18"/>
    <p:sldId id="302" r:id="rId19"/>
    <p:sldId id="299" r:id="rId20"/>
    <p:sldId id="306" r:id="rId21"/>
    <p:sldId id="285" r:id="rId22"/>
    <p:sldId id="30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  <a:srgbClr val="EE4A00"/>
    <a:srgbClr val="960000"/>
    <a:srgbClr val="EC1802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70100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13788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0196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58275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0622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6163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2477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81731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2383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10096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97385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4092-F345-467C-A698-93B1F97F84A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81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DA5FAF-49BA-431C-BC70-60823B3C1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FORM, MEANING AND FUNCTION</a:t>
            </a:r>
            <a:endParaRPr lang="ar-SA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B984A0B-4448-412D-A428-8E41A8FCD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584090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2E57BC-814D-4D06-A937-199F7DBB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4AFEDC-04D7-420A-9DFF-EDDF08453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17 Rectángulo redondeado">
            <a:extLst>
              <a:ext uri="{FF2B5EF4-FFF2-40B4-BE49-F238E27FC236}">
                <a16:creationId xmlns:a16="http://schemas.microsoft.com/office/drawing/2014/main" id="{B788F5B2-CC81-4C96-9D42-F3371171B725}"/>
              </a:ext>
            </a:extLst>
          </p:cNvPr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5BD441F-FC14-404B-A30B-B239AF55E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08" y="1772816"/>
            <a:ext cx="8280071" cy="27333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1648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7CF6E8-3C33-43DF-BA4F-38665C7B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2A925D8-D455-40F0-A2B2-E7BDEF500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6 Rectángulo redondeado">
            <a:extLst>
              <a:ext uri="{FF2B5EF4-FFF2-40B4-BE49-F238E27FC236}">
                <a16:creationId xmlns:a16="http://schemas.microsoft.com/office/drawing/2014/main" id="{92D9C101-C5B8-4970-8149-3349130C5CB9}"/>
              </a:ext>
            </a:extLst>
          </p:cNvPr>
          <p:cNvSpPr/>
          <p:nvPr/>
        </p:nvSpPr>
        <p:spPr>
          <a:xfrm>
            <a:off x="395536" y="274638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7 Llamada ovalada">
            <a:extLst>
              <a:ext uri="{FF2B5EF4-FFF2-40B4-BE49-F238E27FC236}">
                <a16:creationId xmlns:a16="http://schemas.microsoft.com/office/drawing/2014/main" id="{6C68A1A8-4D31-4A2F-8644-8D48C8857DD3}"/>
              </a:ext>
            </a:extLst>
          </p:cNvPr>
          <p:cNvSpPr/>
          <p:nvPr/>
        </p:nvSpPr>
        <p:spPr>
          <a:xfrm>
            <a:off x="3131840" y="3266935"/>
            <a:ext cx="5043514" cy="2088232"/>
          </a:xfrm>
          <a:prstGeom prst="wedgeEllipseCallout">
            <a:avLst>
              <a:gd name="adj1" fmla="val -54969"/>
              <a:gd name="adj2" fmla="val -828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000" dirty="0">
                <a:solidFill>
                  <a:schemeClr val="accent4">
                    <a:lumMod val="75000"/>
                  </a:schemeClr>
                </a:solidFill>
              </a:rPr>
              <a:t>The boys </a:t>
            </a:r>
            <a:r>
              <a:rPr lang="es-ES" sz="4000" b="1" dirty="0">
                <a:solidFill>
                  <a:srgbClr val="00B0F0"/>
                </a:solidFill>
              </a:rPr>
              <a:t>have to </a:t>
            </a:r>
            <a:r>
              <a:rPr lang="es-ES" sz="4000" dirty="0">
                <a:solidFill>
                  <a:schemeClr val="accent4">
                    <a:lumMod val="75000"/>
                  </a:schemeClr>
                </a:solidFill>
              </a:rPr>
              <a:t>study hard.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C0C8FB5-6EA6-43F8-A6AB-5C9698983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7746"/>
            <a:ext cx="2962289" cy="1950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99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36482F-73C0-4839-9B51-7B8A2CAF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157E3D-CBBB-497D-A66B-7F686F57E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6 Rectángulo redondeado">
            <a:extLst>
              <a:ext uri="{FF2B5EF4-FFF2-40B4-BE49-F238E27FC236}">
                <a16:creationId xmlns:a16="http://schemas.microsoft.com/office/drawing/2014/main" id="{EA8310F9-8AB0-43AC-8003-772E5933D3D1}"/>
              </a:ext>
            </a:extLst>
          </p:cNvPr>
          <p:cNvSpPr/>
          <p:nvPr/>
        </p:nvSpPr>
        <p:spPr>
          <a:xfrm>
            <a:off x="395536" y="274638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7 Llamada ovalada">
            <a:extLst>
              <a:ext uri="{FF2B5EF4-FFF2-40B4-BE49-F238E27FC236}">
                <a16:creationId xmlns:a16="http://schemas.microsoft.com/office/drawing/2014/main" id="{FDC1D7F1-1819-4F8E-BB30-2664DD5BFBDE}"/>
              </a:ext>
            </a:extLst>
          </p:cNvPr>
          <p:cNvSpPr/>
          <p:nvPr/>
        </p:nvSpPr>
        <p:spPr>
          <a:xfrm>
            <a:off x="3131840" y="3266935"/>
            <a:ext cx="5043514" cy="2088232"/>
          </a:xfrm>
          <a:prstGeom prst="wedgeEllipseCallout">
            <a:avLst>
              <a:gd name="adj1" fmla="val -54969"/>
              <a:gd name="adj2" fmla="val -828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3200" dirty="0">
                <a:solidFill>
                  <a:schemeClr val="accent4">
                    <a:lumMod val="75000"/>
                  </a:schemeClr>
                </a:solidFill>
              </a:rPr>
              <a:t>The boy </a:t>
            </a:r>
            <a:r>
              <a:rPr lang="es-ES" sz="3200" b="1" dirty="0">
                <a:solidFill>
                  <a:srgbClr val="00B0F0"/>
                </a:solidFill>
              </a:rPr>
              <a:t>has to </a:t>
            </a:r>
            <a:r>
              <a:rPr lang="es-ES" sz="3200" dirty="0">
                <a:solidFill>
                  <a:schemeClr val="accent4">
                    <a:lumMod val="75000"/>
                  </a:schemeClr>
                </a:solidFill>
              </a:rPr>
              <a:t>wake up at 7 o’clock in the  morning.</a:t>
            </a:r>
            <a:endParaRPr lang="es-PE" sz="3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ES" sz="40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A44A54-1361-4EEA-B2B1-7A48FE60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4510"/>
            <a:ext cx="2945904" cy="20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780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36482F-73C0-4839-9B51-7B8A2CAF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157E3D-CBBB-497D-A66B-7F686F57E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6 Rectángulo redondeado">
            <a:extLst>
              <a:ext uri="{FF2B5EF4-FFF2-40B4-BE49-F238E27FC236}">
                <a16:creationId xmlns:a16="http://schemas.microsoft.com/office/drawing/2014/main" id="{EA8310F9-8AB0-43AC-8003-772E5933D3D1}"/>
              </a:ext>
            </a:extLst>
          </p:cNvPr>
          <p:cNvSpPr/>
          <p:nvPr/>
        </p:nvSpPr>
        <p:spPr>
          <a:xfrm>
            <a:off x="395536" y="274638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7 Llamada ovalada">
            <a:extLst>
              <a:ext uri="{FF2B5EF4-FFF2-40B4-BE49-F238E27FC236}">
                <a16:creationId xmlns:a16="http://schemas.microsoft.com/office/drawing/2014/main" id="{FDC1D7F1-1819-4F8E-BB30-2664DD5BFBDE}"/>
              </a:ext>
            </a:extLst>
          </p:cNvPr>
          <p:cNvSpPr/>
          <p:nvPr/>
        </p:nvSpPr>
        <p:spPr>
          <a:xfrm>
            <a:off x="3131840" y="3266935"/>
            <a:ext cx="5256584" cy="2088232"/>
          </a:xfrm>
          <a:prstGeom prst="wedgeEllipseCallout">
            <a:avLst>
              <a:gd name="adj1" fmla="val -54969"/>
              <a:gd name="adj2" fmla="val -828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2800" dirty="0">
                <a:solidFill>
                  <a:srgbClr val="00B050"/>
                </a:solidFill>
              </a:rPr>
              <a:t>The children </a:t>
            </a:r>
            <a:r>
              <a:rPr lang="es-ES" sz="2800" b="1" dirty="0">
                <a:solidFill>
                  <a:schemeClr val="accent4">
                    <a:lumMod val="75000"/>
                  </a:schemeClr>
                </a:solidFill>
              </a:rPr>
              <a:t>don’t have to </a:t>
            </a:r>
            <a:r>
              <a:rPr lang="es-ES" sz="2800" dirty="0">
                <a:solidFill>
                  <a:srgbClr val="00B050"/>
                </a:solidFill>
              </a:rPr>
              <a:t>go to school today. </a:t>
            </a:r>
          </a:p>
          <a:p>
            <a:pPr algn="ctr"/>
            <a:r>
              <a:rPr lang="es-ES" sz="2800" dirty="0">
                <a:solidFill>
                  <a:srgbClr val="00B050"/>
                </a:solidFill>
              </a:rPr>
              <a:t> It’s Saturday!</a:t>
            </a:r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Picture 2" descr="http://www.fearlesscompetitor.com/wp-content/uploads/2010/07/kids-playing.jpg">
            <a:extLst>
              <a:ext uri="{FF2B5EF4-FFF2-40B4-BE49-F238E27FC236}">
                <a16:creationId xmlns:a16="http://schemas.microsoft.com/office/drawing/2014/main" id="{4BAED252-5171-4C30-B581-A4EB3CBE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9598"/>
            <a:ext cx="2661787" cy="2156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17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36482F-73C0-4839-9B51-7B8A2CAF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157E3D-CBBB-497D-A66B-7F686F57E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6 Rectángulo redondeado">
            <a:extLst>
              <a:ext uri="{FF2B5EF4-FFF2-40B4-BE49-F238E27FC236}">
                <a16:creationId xmlns:a16="http://schemas.microsoft.com/office/drawing/2014/main" id="{EA8310F9-8AB0-43AC-8003-772E5933D3D1}"/>
              </a:ext>
            </a:extLst>
          </p:cNvPr>
          <p:cNvSpPr/>
          <p:nvPr/>
        </p:nvSpPr>
        <p:spPr>
          <a:xfrm>
            <a:off x="395536" y="274638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7 Llamada ovalada">
            <a:extLst>
              <a:ext uri="{FF2B5EF4-FFF2-40B4-BE49-F238E27FC236}">
                <a16:creationId xmlns:a16="http://schemas.microsoft.com/office/drawing/2014/main" id="{FDC1D7F1-1819-4F8E-BB30-2664DD5BFBDE}"/>
              </a:ext>
            </a:extLst>
          </p:cNvPr>
          <p:cNvSpPr/>
          <p:nvPr/>
        </p:nvSpPr>
        <p:spPr>
          <a:xfrm>
            <a:off x="3131840" y="3266935"/>
            <a:ext cx="5256584" cy="2088232"/>
          </a:xfrm>
          <a:prstGeom prst="wedgeEllipseCallout">
            <a:avLst>
              <a:gd name="adj1" fmla="val -54969"/>
              <a:gd name="adj2" fmla="val -828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68580" indent="0" algn="ctr">
              <a:buNone/>
            </a:pPr>
            <a:r>
              <a:rPr lang="es-ES" sz="2800" dirty="0">
                <a:solidFill>
                  <a:srgbClr val="00B050"/>
                </a:solidFill>
              </a:rPr>
              <a:t>She </a:t>
            </a:r>
            <a:r>
              <a:rPr lang="es-ES" sz="2800" b="1" dirty="0">
                <a:solidFill>
                  <a:schemeClr val="accent4">
                    <a:lumMod val="75000"/>
                  </a:schemeClr>
                </a:solidFill>
              </a:rPr>
              <a:t>doesn’t have to </a:t>
            </a:r>
            <a:r>
              <a:rPr lang="es-ES" sz="2800" dirty="0">
                <a:solidFill>
                  <a:srgbClr val="00B050"/>
                </a:solidFill>
              </a:rPr>
              <a:t>eat all the fruits.</a:t>
            </a:r>
          </a:p>
        </p:txBody>
      </p:sp>
      <p:pic>
        <p:nvPicPr>
          <p:cNvPr id="8" name="Picture 2" descr="http://media.parabebes.com/fotos/1/7/9/l.comiendo-mis-frutas_1246986971.jpg">
            <a:extLst>
              <a:ext uri="{FF2B5EF4-FFF2-40B4-BE49-F238E27FC236}">
                <a16:creationId xmlns:a16="http://schemas.microsoft.com/office/drawing/2014/main" id="{CA70A295-E973-4435-8E60-3F0426AE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9262"/>
            <a:ext cx="3085129" cy="2056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36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910141" y="259323"/>
            <a:ext cx="7024744" cy="1143000"/>
          </a:xfrm>
        </p:spPr>
        <p:txBody>
          <a:bodyPr/>
          <a:lstStyle/>
          <a:p>
            <a:r>
              <a:rPr lang="es-CL" b="1" dirty="0" err="1"/>
              <a:t>Affirmative</a:t>
            </a:r>
            <a:r>
              <a:rPr lang="es-CL" b="1" dirty="0"/>
              <a:t> </a:t>
            </a:r>
            <a:r>
              <a:rPr lang="es-CL" b="1" dirty="0" err="1"/>
              <a:t>Sentences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95536" y="1402323"/>
            <a:ext cx="8064624" cy="5045783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None/>
            </a:pPr>
            <a:endParaRPr lang="es-CL" dirty="0"/>
          </a:p>
          <a:p>
            <a:pPr>
              <a:buNone/>
            </a:pPr>
            <a:endParaRPr lang="es-CL" dirty="0"/>
          </a:p>
          <a:p>
            <a:r>
              <a:rPr lang="es-CL" dirty="0"/>
              <a:t> </a:t>
            </a:r>
            <a:r>
              <a:rPr lang="es-CL" b="1" dirty="0">
                <a:solidFill>
                  <a:srgbClr val="C00000"/>
                </a:solidFill>
              </a:rPr>
              <a:t>I / YOU/ WE / THEY</a:t>
            </a:r>
            <a:endParaRPr lang="es-CL" sz="2800" b="1" dirty="0">
              <a:solidFill>
                <a:srgbClr val="00B0F0"/>
              </a:solidFill>
            </a:endParaRPr>
          </a:p>
          <a:p>
            <a:endParaRPr lang="es-CL" sz="2800" b="1" dirty="0">
              <a:solidFill>
                <a:srgbClr val="00B0F0"/>
              </a:solidFill>
            </a:endParaRPr>
          </a:p>
          <a:p>
            <a:pPr marL="68580" indent="0">
              <a:buNone/>
            </a:pPr>
            <a:endParaRPr lang="es-CL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es-CL" sz="2000" b="1" dirty="0" err="1">
                <a:solidFill>
                  <a:schemeClr val="accent4">
                    <a:lumMod val="75000"/>
                  </a:schemeClr>
                </a:solidFill>
              </a:rPr>
              <a:t>You</a:t>
            </a:r>
            <a:r>
              <a:rPr lang="es-CL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L" sz="2000" b="1" i="1" dirty="0">
                <a:solidFill>
                  <a:srgbClr val="00B0F0"/>
                </a:solidFill>
              </a:rPr>
              <a:t>HAVE TO </a:t>
            </a:r>
            <a:r>
              <a:rPr lang="es-CL" sz="2000" b="1" dirty="0" err="1">
                <a:solidFill>
                  <a:schemeClr val="accent4">
                    <a:lumMod val="75000"/>
                  </a:schemeClr>
                </a:solidFill>
              </a:rPr>
              <a:t>arrive</a:t>
            </a:r>
            <a:r>
              <a:rPr lang="es-CL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L" sz="2000" b="1" dirty="0" err="1">
                <a:solidFill>
                  <a:schemeClr val="accent4">
                    <a:lumMod val="75000"/>
                  </a:schemeClr>
                </a:solidFill>
              </a:rPr>
              <a:t>on</a:t>
            </a:r>
            <a:r>
              <a:rPr lang="es-CL" sz="2000" b="1" dirty="0">
                <a:solidFill>
                  <a:schemeClr val="accent4">
                    <a:lumMod val="75000"/>
                  </a:schemeClr>
                </a:solidFill>
              </a:rPr>
              <a:t> time </a:t>
            </a:r>
            <a:r>
              <a:rPr lang="es-CL" sz="2000" b="1" dirty="0" err="1">
                <a:solidFill>
                  <a:schemeClr val="accent4">
                    <a:lumMod val="75000"/>
                  </a:schemeClr>
                </a:solidFill>
              </a:rPr>
              <a:t>to</a:t>
            </a:r>
            <a:r>
              <a:rPr lang="es-CL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L" sz="2000" b="1" dirty="0" err="1">
                <a:solidFill>
                  <a:schemeClr val="accent4">
                    <a:lumMod val="75000"/>
                  </a:schemeClr>
                </a:solidFill>
              </a:rPr>
              <a:t>classes</a:t>
            </a:r>
            <a:endParaRPr lang="es-CL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s-CL" sz="2800" b="1" dirty="0">
              <a:solidFill>
                <a:srgbClr val="00B0F0"/>
              </a:solidFill>
            </a:endParaRPr>
          </a:p>
          <a:p>
            <a:r>
              <a:rPr lang="es-CL" sz="2800" b="1" dirty="0">
                <a:solidFill>
                  <a:srgbClr val="00B0F0"/>
                </a:solidFill>
              </a:rPr>
              <a:t> </a:t>
            </a:r>
            <a:r>
              <a:rPr lang="es-CL" sz="2800" b="1" dirty="0">
                <a:solidFill>
                  <a:srgbClr val="C00000"/>
                </a:solidFill>
              </a:rPr>
              <a:t>SHE/ HE / IT</a:t>
            </a:r>
            <a:endParaRPr lang="es-CL" sz="2800" b="1" dirty="0">
              <a:solidFill>
                <a:srgbClr val="00B0F0"/>
              </a:solidFill>
            </a:endParaRPr>
          </a:p>
          <a:p>
            <a:pPr marL="68580" indent="0">
              <a:buNone/>
            </a:pPr>
            <a:r>
              <a:rPr lang="es-CL" sz="2000" b="1" dirty="0">
                <a:solidFill>
                  <a:schemeClr val="accent4">
                    <a:lumMod val="75000"/>
                  </a:schemeClr>
                </a:solidFill>
              </a:rPr>
              <a:t>                         </a:t>
            </a:r>
          </a:p>
          <a:p>
            <a:pPr marL="68580" indent="0">
              <a:buNone/>
            </a:pPr>
            <a:endParaRPr lang="es-CL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es-CL" sz="2000" b="1" dirty="0">
                <a:solidFill>
                  <a:schemeClr val="accent4">
                    <a:lumMod val="75000"/>
                  </a:schemeClr>
                </a:solidFill>
              </a:rPr>
              <a:t>                           </a:t>
            </a:r>
            <a:r>
              <a:rPr lang="es-CL" sz="2000" b="1" dirty="0" err="1">
                <a:solidFill>
                  <a:schemeClr val="accent4">
                    <a:lumMod val="75000"/>
                  </a:schemeClr>
                </a:solidFill>
              </a:rPr>
              <a:t>She</a:t>
            </a:r>
            <a:r>
              <a:rPr lang="es-CL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L" sz="2000" b="1" i="1" dirty="0">
                <a:solidFill>
                  <a:srgbClr val="00B0F0"/>
                </a:solidFill>
              </a:rPr>
              <a:t>HAS TO </a:t>
            </a:r>
            <a:r>
              <a:rPr lang="es-CL" sz="2000" b="1" dirty="0" err="1">
                <a:solidFill>
                  <a:schemeClr val="accent4">
                    <a:lumMod val="75000"/>
                  </a:schemeClr>
                </a:solidFill>
              </a:rPr>
              <a:t>brush</a:t>
            </a:r>
            <a:r>
              <a:rPr lang="es-CL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L" sz="2000" b="1" dirty="0" err="1">
                <a:solidFill>
                  <a:schemeClr val="accent4">
                    <a:lumMod val="75000"/>
                  </a:schemeClr>
                </a:solidFill>
              </a:rPr>
              <a:t>her</a:t>
            </a:r>
            <a:r>
              <a:rPr lang="es-CL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L" sz="2000" b="1" dirty="0" err="1">
                <a:solidFill>
                  <a:schemeClr val="accent4">
                    <a:lumMod val="75000"/>
                  </a:schemeClr>
                </a:solidFill>
              </a:rPr>
              <a:t>teeth</a:t>
            </a:r>
            <a:r>
              <a:rPr lang="es-CL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CL" sz="2000" b="1" dirty="0" err="1">
                <a:solidFill>
                  <a:schemeClr val="accent4">
                    <a:lumMod val="75000"/>
                  </a:schemeClr>
                </a:solidFill>
              </a:rPr>
              <a:t>everyday</a:t>
            </a:r>
            <a:endParaRPr lang="es-CL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4572000" y="2413029"/>
            <a:ext cx="864096" cy="5887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Flecha derecha"/>
          <p:cNvSpPr/>
          <p:nvPr/>
        </p:nvSpPr>
        <p:spPr>
          <a:xfrm>
            <a:off x="2936149" y="4579071"/>
            <a:ext cx="864096" cy="58875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642918"/>
            <a:ext cx="1004108" cy="100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illustrationsof.com/royalty-free-brushing-teeth-clipart-illustration-113923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3" y="4873449"/>
            <a:ext cx="1643074" cy="17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year4french.wikispaces.com/file/view/School-Bus-Clipart.jpg/210011618/School-Bus-Clipar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73499"/>
            <a:ext cx="2091271" cy="14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504485" y="2406431"/>
            <a:ext cx="185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0B0F0"/>
                </a:solidFill>
              </a:rPr>
              <a:t>HAVE TO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077249" y="4611839"/>
            <a:ext cx="185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00B0F0"/>
                </a:solidFill>
              </a:rPr>
              <a:t>HAS TO</a:t>
            </a:r>
          </a:p>
        </p:txBody>
      </p:sp>
    </p:spTree>
    <p:extLst>
      <p:ext uri="{BB962C8B-B14F-4D97-AF65-F5344CB8AC3E}">
        <p14:creationId xmlns:p14="http://schemas.microsoft.com/office/powerpoint/2010/main" val="2090759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85860"/>
            <a:ext cx="7992888" cy="4990036"/>
          </a:xfr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s-CL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s-CL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CL" b="1" dirty="0">
                <a:solidFill>
                  <a:schemeClr val="tx2">
                    <a:lumMod val="75000"/>
                  </a:schemeClr>
                </a:solidFill>
              </a:rPr>
              <a:t>I / YOU / WE / THEY </a:t>
            </a:r>
          </a:p>
          <a:p>
            <a:pPr marL="68580" indent="0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en-US" b="1" dirty="0">
                <a:solidFill>
                  <a:srgbClr val="00B050"/>
                </a:solidFill>
              </a:rPr>
              <a:t>We </a:t>
            </a:r>
            <a:r>
              <a:rPr lang="en-US" b="1" dirty="0">
                <a:solidFill>
                  <a:srgbClr val="7030A0"/>
                </a:solidFill>
              </a:rPr>
              <a:t>don’t </a:t>
            </a:r>
            <a:r>
              <a:rPr lang="en-US" b="1" dirty="0">
                <a:solidFill>
                  <a:srgbClr val="00B0F0"/>
                </a:solidFill>
              </a:rPr>
              <a:t>have to </a:t>
            </a:r>
            <a:r>
              <a:rPr lang="en-US" b="1" dirty="0">
                <a:solidFill>
                  <a:srgbClr val="00B050"/>
                </a:solidFill>
              </a:rPr>
              <a:t>get up early on Sundays </a:t>
            </a:r>
          </a:p>
          <a:p>
            <a:pPr marL="68580" indent="0">
              <a:buNone/>
            </a:pPr>
            <a:endParaRPr lang="es-CL" b="1" dirty="0">
              <a:solidFill>
                <a:schemeClr val="tx2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s-CL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CL" b="1" dirty="0">
                <a:solidFill>
                  <a:schemeClr val="tx2">
                    <a:lumMod val="75000"/>
                  </a:schemeClr>
                </a:solidFill>
              </a:rPr>
              <a:t>SHE / HE / IT   </a:t>
            </a:r>
          </a:p>
          <a:p>
            <a:endParaRPr lang="es-CL" b="1" dirty="0">
              <a:solidFill>
                <a:schemeClr val="tx2">
                  <a:lumMod val="75000"/>
                </a:schemeClr>
              </a:solidFill>
            </a:endParaRPr>
          </a:p>
          <a:p>
            <a:pPr marL="6858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pPr marL="68580" indent="0">
              <a:buNone/>
            </a:pPr>
            <a:r>
              <a:rPr lang="en-US" b="1" dirty="0">
                <a:solidFill>
                  <a:srgbClr val="00B050"/>
                </a:solidFill>
              </a:rPr>
              <a:t>He </a:t>
            </a:r>
            <a:r>
              <a:rPr lang="en-US" b="1" dirty="0">
                <a:solidFill>
                  <a:srgbClr val="7030A0"/>
                </a:solidFill>
              </a:rPr>
              <a:t>doesn’t </a:t>
            </a:r>
            <a:r>
              <a:rPr lang="en-US" b="1" dirty="0">
                <a:solidFill>
                  <a:srgbClr val="00B0F0"/>
                </a:solidFill>
              </a:rPr>
              <a:t>have to </a:t>
            </a:r>
            <a:r>
              <a:rPr lang="en-US" b="1" dirty="0">
                <a:solidFill>
                  <a:srgbClr val="00B050"/>
                </a:solidFill>
              </a:rPr>
              <a:t>get up early on Sundays</a:t>
            </a:r>
          </a:p>
          <a:p>
            <a:pPr marL="68580" indent="0">
              <a:buNone/>
            </a:pPr>
            <a:endParaRPr lang="es-CL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714744" y="1928802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4929190" y="192880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accent4">
                    <a:lumMod val="75000"/>
                  </a:schemeClr>
                </a:solidFill>
              </a:rPr>
              <a:t>DON’T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2928926" y="4286256"/>
            <a:ext cx="936104" cy="72008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4143372" y="4286256"/>
            <a:ext cx="215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accent4">
                    <a:lumMod val="75000"/>
                  </a:schemeClr>
                </a:solidFill>
              </a:rPr>
              <a:t>DOESN’T</a:t>
            </a:r>
          </a:p>
        </p:txBody>
      </p:sp>
      <p:pic>
        <p:nvPicPr>
          <p:cNvPr id="8" name="Picture 5" descr="alarm clocks,bedrooms,boys,household,kids,mornings,waking up,web animations,web elements,ringing,blinking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785926"/>
            <a:ext cx="4437112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28596" y="35716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err="1">
                <a:solidFill>
                  <a:schemeClr val="accent1"/>
                </a:solidFill>
              </a:rPr>
              <a:t>Negative</a:t>
            </a:r>
            <a:r>
              <a:rPr lang="es-CL" sz="4000" b="1" dirty="0">
                <a:solidFill>
                  <a:schemeClr val="accent1"/>
                </a:solidFill>
              </a:rPr>
              <a:t> </a:t>
            </a:r>
            <a:r>
              <a:rPr lang="es-CL" sz="4000" b="1" dirty="0" err="1">
                <a:solidFill>
                  <a:schemeClr val="accent1"/>
                </a:solidFill>
              </a:rPr>
              <a:t>Sentences</a:t>
            </a:r>
            <a:endParaRPr lang="es-CL" sz="4000" b="1" dirty="0">
              <a:solidFill>
                <a:schemeClr val="accent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34" y="1214422"/>
            <a:ext cx="807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S + </a:t>
            </a:r>
            <a:r>
              <a:rPr lang="es-ES" sz="2000" b="1" dirty="0">
                <a:solidFill>
                  <a:srgbClr val="00B0F0"/>
                </a:solidFill>
              </a:rPr>
              <a:t>DON’T HAVE TO/ DOESN’T HAVE TO </a:t>
            </a:r>
            <a:r>
              <a:rPr lang="es-ES" sz="2000" b="1" dirty="0">
                <a:solidFill>
                  <a:srgbClr val="FF0000"/>
                </a:solidFill>
              </a:rPr>
              <a:t>+ VERB + COMPLEMENT</a:t>
            </a:r>
          </a:p>
        </p:txBody>
      </p:sp>
    </p:spTree>
    <p:extLst>
      <p:ext uri="{BB962C8B-B14F-4D97-AF65-F5344CB8AC3E}">
        <p14:creationId xmlns:p14="http://schemas.microsoft.com/office/powerpoint/2010/main" val="305596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E0A57B-3DF1-4393-9981-DCDAF02A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149ECF84-2F2C-4409-9CA4-E86741FF0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548680"/>
            <a:ext cx="7097373" cy="5328592"/>
          </a:xfrm>
        </p:spPr>
      </p:pic>
    </p:spTree>
    <p:extLst>
      <p:ext uri="{BB962C8B-B14F-4D97-AF65-F5344CB8AC3E}">
        <p14:creationId xmlns:p14="http://schemas.microsoft.com/office/powerpoint/2010/main" val="328593135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7C3BBE-E2E7-49AA-B403-543C590C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62F170F-074C-43ED-ACC3-86C227B3B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76672"/>
            <a:ext cx="7097373" cy="5328592"/>
          </a:xfrm>
        </p:spPr>
      </p:pic>
    </p:spTree>
    <p:extLst>
      <p:ext uri="{BB962C8B-B14F-4D97-AF65-F5344CB8AC3E}">
        <p14:creationId xmlns:p14="http://schemas.microsoft.com/office/powerpoint/2010/main" val="1673491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CAF013-7088-4437-8521-558A257D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8A673FD-4913-4247-A420-56CFE621E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Must vs Have to | Must Not vs Don't Have to">
            <a:extLst>
              <a:ext uri="{FF2B5EF4-FFF2-40B4-BE49-F238E27FC236}">
                <a16:creationId xmlns:a16="http://schemas.microsoft.com/office/drawing/2014/main" id="{09696366-2FEA-4EB4-8341-0136B14F7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400600" cy="551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948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827584" y="1340768"/>
            <a:ext cx="7560840" cy="432048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772" y="2852118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7368498-8F7D-4B4E-BA29-4BE708183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9" y="1526461"/>
            <a:ext cx="5161881" cy="34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51A592-6733-4151-BE16-E3E64C45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Let`s practice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98DBC21-094E-420C-A716-787096D5B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12977"/>
            <a:ext cx="8229600" cy="93610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https://wordwall.net/play/10054/895/478</a:t>
            </a:r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7474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C9FC279-CFBE-4999-BD9E-02E76590E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2" y="1260764"/>
            <a:ext cx="8423915" cy="487679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00DAAC8-04EE-4E94-9F68-4FFCC47F63E4}"/>
              </a:ext>
            </a:extLst>
          </p:cNvPr>
          <p:cNvSpPr txBox="1"/>
          <p:nvPr/>
        </p:nvSpPr>
        <p:spPr>
          <a:xfrm>
            <a:off x="4308764" y="1704109"/>
            <a:ext cx="12053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F1B8FFE-0A7C-49BF-8919-0D442C9C87B2}"/>
              </a:ext>
            </a:extLst>
          </p:cNvPr>
          <p:cNvSpPr txBox="1"/>
          <p:nvPr/>
        </p:nvSpPr>
        <p:spPr>
          <a:xfrm>
            <a:off x="1717965" y="2147460"/>
            <a:ext cx="12053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to 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399A10B-0789-4331-A80B-B51F46726DC7}"/>
              </a:ext>
            </a:extLst>
          </p:cNvPr>
          <p:cNvSpPr txBox="1"/>
          <p:nvPr/>
        </p:nvSpPr>
        <p:spPr>
          <a:xfrm>
            <a:off x="1579420" y="2590805"/>
            <a:ext cx="2452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didn’t have to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477CF6A-052C-4B07-8BA2-B7E5AE7767E3}"/>
              </a:ext>
            </a:extLst>
          </p:cNvPr>
          <p:cNvSpPr txBox="1"/>
          <p:nvPr/>
        </p:nvSpPr>
        <p:spPr>
          <a:xfrm>
            <a:off x="1579420" y="3020301"/>
            <a:ext cx="12053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mustn’t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C79A8D6-3A97-4CEB-AEF9-F3B4CA28EC7B}"/>
              </a:ext>
            </a:extLst>
          </p:cNvPr>
          <p:cNvSpPr txBox="1"/>
          <p:nvPr/>
        </p:nvSpPr>
        <p:spPr>
          <a:xfrm>
            <a:off x="1579420" y="3477498"/>
            <a:ext cx="12053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to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716A5AF-C5D9-4CD5-9F09-D9AB4658CF49}"/>
              </a:ext>
            </a:extLst>
          </p:cNvPr>
          <p:cNvSpPr txBox="1"/>
          <p:nvPr/>
        </p:nvSpPr>
        <p:spPr>
          <a:xfrm>
            <a:off x="2535383" y="3920837"/>
            <a:ext cx="29787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			have to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3210DE5-0FC5-4F0B-BA76-6251A761D210}"/>
              </a:ext>
            </a:extLst>
          </p:cNvPr>
          <p:cNvSpPr txBox="1"/>
          <p:nvPr/>
        </p:nvSpPr>
        <p:spPr>
          <a:xfrm>
            <a:off x="1898077" y="4364185"/>
            <a:ext cx="14270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to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F3DF897-F984-4971-B2DC-640149095A49}"/>
              </a:ext>
            </a:extLst>
          </p:cNvPr>
          <p:cNvSpPr txBox="1"/>
          <p:nvPr/>
        </p:nvSpPr>
        <p:spPr>
          <a:xfrm>
            <a:off x="1579420" y="4793675"/>
            <a:ext cx="31449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have to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04C7AA1-1201-43D9-BC03-87DC21A8DE78}"/>
              </a:ext>
            </a:extLst>
          </p:cNvPr>
          <p:cNvSpPr txBox="1"/>
          <p:nvPr/>
        </p:nvSpPr>
        <p:spPr>
          <a:xfrm>
            <a:off x="2438406" y="5237023"/>
            <a:ext cx="28678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		have to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B850BF5-2CD9-49BF-8730-6D0E0D75BEAD}"/>
              </a:ext>
            </a:extLst>
          </p:cNvPr>
          <p:cNvSpPr txBox="1"/>
          <p:nvPr/>
        </p:nvSpPr>
        <p:spPr>
          <a:xfrm>
            <a:off x="1579420" y="5694226"/>
            <a:ext cx="13438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mustn’t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16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B3EEFD-29C2-49A9-82C4-4DBE97C39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1" y="900545"/>
            <a:ext cx="8599858" cy="54032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E7D4AA3-3476-4C55-A9E0-BF1083B30CB0}"/>
              </a:ext>
            </a:extLst>
          </p:cNvPr>
          <p:cNvSpPr txBox="1"/>
          <p:nvPr/>
        </p:nvSpPr>
        <p:spPr>
          <a:xfrm>
            <a:off x="1524003" y="1911925"/>
            <a:ext cx="1385454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</a:p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mustn’t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to </a:t>
            </a:r>
          </a:p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to </a:t>
            </a:r>
          </a:p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mustn’t </a:t>
            </a:r>
          </a:p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mustn’t 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2942"/>
            <a:ext cx="5904656" cy="4762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708101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52178" y="1759456"/>
            <a:ext cx="54360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2800" b="1" dirty="0">
                <a:solidFill>
                  <a:srgbClr val="00FF00"/>
                </a:solidFill>
                <a:latin typeface="Comic Sans MS" pitchFamily="66" charset="0"/>
              </a:rPr>
              <a:t>Must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is most commonly used to :</a:t>
            </a:r>
          </a:p>
          <a:p>
            <a:pPr algn="l" fontAlgn="base"/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1-  Express personal obligation </a:t>
            </a:r>
          </a:p>
          <a:p>
            <a:pPr algn="l" fontAlgn="base"/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2- Express what the speaker thinks is necessary</a:t>
            </a:r>
          </a:p>
          <a:p>
            <a:pPr algn="l" fontAlgn="base"/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 3- Express subjective obligation</a:t>
            </a:r>
          </a:p>
          <a:p>
            <a:r>
              <a:rPr lang="en-US" sz="2800" dirty="0">
                <a:solidFill>
                  <a:srgbClr val="FF33CC"/>
                </a:solidFill>
                <a:latin typeface="Comic Sans MS" pitchFamily="66" charset="0"/>
              </a:rPr>
              <a:t>Example:</a:t>
            </a:r>
          </a:p>
          <a:p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All passengers </a:t>
            </a:r>
            <a:r>
              <a:rPr lang="en-US" sz="2400" b="1" i="1" dirty="0">
                <a:solidFill>
                  <a:srgbClr val="00FF00"/>
                </a:solidFill>
                <a:latin typeface="Comic Sans MS" pitchFamily="66" charset="0"/>
              </a:rPr>
              <a:t>must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 wear seat belts</a:t>
            </a:r>
            <a:r>
              <a:rPr lang="en-US" sz="2800" b="0" i="1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n-US" sz="2400" b="1" i="1" dirty="0">
                <a:solidFill>
                  <a:srgbClr val="00FF00"/>
                </a:solidFill>
                <a:latin typeface="Comic Sans MS" pitchFamily="66" charset="0"/>
              </a:rPr>
              <a:t>must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 study hard .</a:t>
            </a:r>
            <a:endParaRPr lang="es-ES" sz="24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6818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2942"/>
            <a:ext cx="5904656" cy="4978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708101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52178" y="1772816"/>
            <a:ext cx="543604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FF00"/>
                </a:solidFill>
                <a:latin typeface="Comic Sans MS" pitchFamily="66" charset="0"/>
              </a:rPr>
              <a:t>must</a:t>
            </a:r>
            <a:r>
              <a:rPr lang="en-US" sz="3200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FF00"/>
                </a:solidFill>
                <a:latin typeface="Comic Sans MS" pitchFamily="66" charset="0"/>
              </a:rPr>
              <a:t>not = mustn’t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can be used to: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prohibited; it is not allowed. It is important that you do NOT do something.</a:t>
            </a:r>
          </a:p>
          <a:p>
            <a:r>
              <a:rPr lang="en-US" sz="2800" dirty="0">
                <a:solidFill>
                  <a:srgbClr val="FF33CC"/>
                </a:solidFill>
                <a:latin typeface="Comic Sans MS" pitchFamily="66" charset="0"/>
              </a:rPr>
              <a:t>Example:</a:t>
            </a:r>
          </a:p>
          <a:p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n-US" sz="2400" b="1" i="1" dirty="0">
                <a:solidFill>
                  <a:srgbClr val="00FF00"/>
                </a:solidFill>
                <a:latin typeface="Comic Sans MS" pitchFamily="66" charset="0"/>
              </a:rPr>
              <a:t>mustn’t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  kick the ball when you play basketball.</a:t>
            </a:r>
          </a:p>
          <a:p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Children </a:t>
            </a:r>
            <a:r>
              <a:rPr lang="en-US" sz="2400" b="1" i="1" dirty="0">
                <a:solidFill>
                  <a:srgbClr val="00FF00"/>
                </a:solidFill>
                <a:latin typeface="Comic Sans MS" pitchFamily="66" charset="0"/>
              </a:rPr>
              <a:t>mustn’t 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talk to strangers.</a:t>
            </a:r>
            <a:endParaRPr lang="es-ES" sz="24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86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0E15B0-6CDB-40EB-A624-6589570AC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6A76B5-CAFB-46F7-BEC8-F047676C4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17 Rectángulo redondeado">
            <a:extLst>
              <a:ext uri="{FF2B5EF4-FFF2-40B4-BE49-F238E27FC236}">
                <a16:creationId xmlns:a16="http://schemas.microsoft.com/office/drawing/2014/main" id="{9413F57D-964F-44EA-9491-2A5923182002}"/>
              </a:ext>
            </a:extLst>
          </p:cNvPr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AD36564-4158-4F28-AA64-D5EF45FE0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52" y="2275500"/>
            <a:ext cx="8352928" cy="2307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9468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Llamada ovalada"/>
          <p:cNvSpPr/>
          <p:nvPr/>
        </p:nvSpPr>
        <p:spPr>
          <a:xfrm>
            <a:off x="2987218" y="1075193"/>
            <a:ext cx="3240360" cy="1872208"/>
          </a:xfrm>
          <a:prstGeom prst="wedgeEllipseCallout">
            <a:avLst>
              <a:gd name="adj1" fmla="val -46384"/>
              <a:gd name="adj2" fmla="val 526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>
                <a:solidFill>
                  <a:schemeClr val="tx1"/>
                </a:solidFill>
              </a:rPr>
              <a:t>She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4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s-ES_tradnl" sz="4400" b="1" dirty="0">
                <a:solidFill>
                  <a:srgbClr val="00B050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wear</a:t>
            </a:r>
            <a:r>
              <a:rPr lang="es-ES_tradnl" sz="3600" b="1" dirty="0">
                <a:solidFill>
                  <a:schemeClr val="tx1"/>
                </a:solidFill>
              </a:rPr>
              <a:t> a </a:t>
            </a:r>
            <a:r>
              <a:rPr lang="es-ES_tradnl" sz="3600" b="1" dirty="0" err="1">
                <a:solidFill>
                  <a:schemeClr val="tx1"/>
                </a:solidFill>
              </a:rPr>
              <a:t>helmet</a:t>
            </a:r>
            <a:r>
              <a:rPr lang="es-ES_tradnl" sz="3600" b="1" dirty="0">
                <a:solidFill>
                  <a:schemeClr val="tx1"/>
                </a:solidFill>
              </a:rPr>
              <a:t>.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pic>
        <p:nvPicPr>
          <p:cNvPr id="3074" name="Picture 2" descr="http://gallery.oneindia.in/ph-big/2012/08/a-yash-chopra-romance_134509021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01" b="90206" l="9853" r="89853">
                        <a14:foregroundMark x1="37647" y1="23711" x2="38088" y2="27835"/>
                        <a14:foregroundMark x1="39412" y1="30670" x2="39706" y2="31701"/>
                        <a14:foregroundMark x1="60441" y1="55670" x2="60000" y2="55928"/>
                        <a14:foregroundMark x1="60000" y1="72423" x2="58235" y2="72680"/>
                        <a14:foregroundMark x1="43235" y1="38660" x2="44265" y2="40464"/>
                        <a14:foregroundMark x1="35147" y1="35825" x2="35147" y2="35825"/>
                        <a14:foregroundMark x1="55294" y1="33763" x2="55441" y2="44845"/>
                        <a14:backgroundMark x1="55441" y1="20876" x2="54853" y2="24485"/>
                        <a14:backgroundMark x1="46176" y1="37371" x2="45294" y2="40206"/>
                        <a14:backgroundMark x1="10588" y1="80670" x2="30735" y2="79897"/>
                        <a14:backgroundMark x1="40000" y1="79124" x2="43824" y2="79639"/>
                        <a14:backgroundMark x1="40735" y1="75515" x2="39265" y2="79124"/>
                        <a14:backgroundMark x1="41176" y1="75773" x2="41618" y2="77577"/>
                        <a14:backgroundMark x1="58235" y1="79124" x2="91176" y2="76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17" t="8742" r="34891" b="10640"/>
          <a:stretch/>
        </p:blipFill>
        <p:spPr bwMode="auto">
          <a:xfrm>
            <a:off x="5519340" y="2204864"/>
            <a:ext cx="2566084" cy="3383048"/>
          </a:xfrm>
          <a:prstGeom prst="rect">
            <a:avLst/>
          </a:prstGeom>
          <a:noFill/>
          <a:effectLst>
            <a:glow rad="25400">
              <a:schemeClr val="tx1"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1355" y1="32514" x2="44159" y2="41257"/>
                        <a14:foregroundMark x1="98131" y1="24044" x2="84813" y2="26776"/>
                        <a14:foregroundMark x1="94159" y1="30328" x2="91822" y2="29508"/>
                        <a14:foregroundMark x1="48131" y1="5464" x2="47430" y2="10929"/>
                        <a14:backgroundMark x1="86449" y1="25683" x2="84112" y2="27049"/>
                        <a14:backgroundMark x1="91121" y1="28689" x2="91121" y2="28689"/>
                        <a14:backgroundMark x1="14486" y1="60929" x2="14486" y2="63388"/>
                        <a14:backgroundMark x1="11449" y1="75137" x2="11682" y2="76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2" y="2420888"/>
            <a:ext cx="4443248" cy="37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4009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1875536" cy="4057650"/>
          </a:xfrm>
          <a:prstGeom prst="rect">
            <a:avLst/>
          </a:prstGeom>
          <a:effectLst/>
        </p:spPr>
      </p:pic>
      <p:sp>
        <p:nvSpPr>
          <p:cNvPr id="5" name="4 Llamada ovalada"/>
          <p:cNvSpPr/>
          <p:nvPr/>
        </p:nvSpPr>
        <p:spPr>
          <a:xfrm>
            <a:off x="2195736" y="1124744"/>
            <a:ext cx="3600400" cy="1872208"/>
          </a:xfrm>
          <a:prstGeom prst="wedgeEllipseCallout">
            <a:avLst>
              <a:gd name="adj1" fmla="val -49246"/>
              <a:gd name="adj2" fmla="val 5541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solidFill>
                  <a:schemeClr val="tx1"/>
                </a:solidFill>
              </a:rPr>
              <a:t>You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s-ES_tradnl" sz="4800" b="1" dirty="0">
                <a:solidFill>
                  <a:srgbClr val="00B050"/>
                </a:solidFill>
              </a:rPr>
              <a:t> </a:t>
            </a:r>
            <a:r>
              <a:rPr lang="es-ES_tradnl" sz="4000" b="1" dirty="0">
                <a:solidFill>
                  <a:schemeClr val="tx1"/>
                </a:solidFill>
              </a:rPr>
              <a:t>stop </a:t>
            </a:r>
            <a:r>
              <a:rPr lang="es-ES_tradnl" sz="4000" b="1" dirty="0" err="1">
                <a:solidFill>
                  <a:schemeClr val="tx1"/>
                </a:solidFill>
              </a:rPr>
              <a:t>here</a:t>
            </a:r>
            <a:r>
              <a:rPr lang="es-ES_tradnl" sz="4000" b="1" dirty="0">
                <a:solidFill>
                  <a:schemeClr val="tx1"/>
                </a:solidFill>
              </a:rPr>
              <a:t>.</a:t>
            </a:r>
            <a:endParaRPr lang="es-ES" sz="4000" b="1" dirty="0">
              <a:solidFill>
                <a:schemeClr val="tx1"/>
              </a:solidFill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4" b="28764"/>
          <a:stretch/>
        </p:blipFill>
        <p:spPr>
          <a:xfrm>
            <a:off x="1475656" y="0"/>
            <a:ext cx="6637996" cy="764704"/>
          </a:xfrm>
          <a:prstGeom prst="rect">
            <a:avLst/>
          </a:prstGeom>
        </p:spPr>
      </p:pic>
      <p:pic>
        <p:nvPicPr>
          <p:cNvPr id="2050" name="Picture 2" descr="http://l.rgbimg.com/cache1nDHZL/users/m/mz/mzacha/600/mhitC3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08" y="773189"/>
            <a:ext cx="2078239" cy="33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ovalada"/>
          <p:cNvSpPr/>
          <p:nvPr/>
        </p:nvSpPr>
        <p:spPr>
          <a:xfrm>
            <a:off x="2843808" y="4005064"/>
            <a:ext cx="5043514" cy="2088232"/>
          </a:xfrm>
          <a:prstGeom prst="wedgeEllipseCallout">
            <a:avLst>
              <a:gd name="adj1" fmla="val -54969"/>
              <a:gd name="adj2" fmla="val -828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solidFill>
                  <a:schemeClr val="tx1"/>
                </a:solidFill>
              </a:rPr>
              <a:t>You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  <a:r>
              <a:rPr lang="es-ES_tradnl" sz="4800" b="1" dirty="0">
                <a:solidFill>
                  <a:srgbClr val="00B050"/>
                </a:solidFill>
              </a:rPr>
              <a:t> </a:t>
            </a:r>
            <a:r>
              <a:rPr lang="es-ES_tradnl" sz="4000" b="1" dirty="0" err="1">
                <a:solidFill>
                  <a:schemeClr val="tx1"/>
                </a:solidFill>
              </a:rPr>
              <a:t>cross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>
                <a:solidFill>
                  <a:schemeClr val="tx1"/>
                </a:solidFill>
              </a:rPr>
              <a:t>the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>
                <a:solidFill>
                  <a:schemeClr val="tx1"/>
                </a:solidFill>
              </a:rPr>
              <a:t>street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>
                <a:solidFill>
                  <a:schemeClr val="tx1"/>
                </a:solidFill>
              </a:rPr>
              <a:t>now</a:t>
            </a:r>
            <a:r>
              <a:rPr lang="es-ES_tradnl" sz="4000" b="1" dirty="0">
                <a:solidFill>
                  <a:schemeClr val="tx1"/>
                </a:solidFill>
              </a:rPr>
              <a:t>.</a:t>
            </a:r>
            <a:endParaRPr lang="es-ES" sz="4000" b="1" dirty="0">
              <a:solidFill>
                <a:schemeClr val="tx1"/>
              </a:solidFill>
            </a:endParaRPr>
          </a:p>
        </p:txBody>
      </p:sp>
      <p:sp>
        <p:nvSpPr>
          <p:cNvPr id="9" name="7 Llamada ovalada">
            <a:extLst>
              <a:ext uri="{FF2B5EF4-FFF2-40B4-BE49-F238E27FC236}">
                <a16:creationId xmlns:a16="http://schemas.microsoft.com/office/drawing/2014/main" id="{061A6B5C-9F3B-43D8-93F6-3D3E4FDD4046}"/>
              </a:ext>
            </a:extLst>
          </p:cNvPr>
          <p:cNvSpPr/>
          <p:nvPr/>
        </p:nvSpPr>
        <p:spPr>
          <a:xfrm>
            <a:off x="2833083" y="4005064"/>
            <a:ext cx="5043514" cy="2088232"/>
          </a:xfrm>
          <a:prstGeom prst="wedgeEllipseCallout">
            <a:avLst>
              <a:gd name="adj1" fmla="val -54969"/>
              <a:gd name="adj2" fmla="val -828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err="1">
                <a:solidFill>
                  <a:schemeClr val="tx1"/>
                </a:solidFill>
              </a:rPr>
              <a:t>You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mustn’t</a:t>
            </a:r>
            <a:r>
              <a:rPr lang="es-ES_tradnl" sz="4800" b="1" dirty="0">
                <a:solidFill>
                  <a:srgbClr val="00B050"/>
                </a:solidFill>
              </a:rPr>
              <a:t> </a:t>
            </a:r>
            <a:r>
              <a:rPr lang="es-ES_tradnl" sz="4000" b="1" dirty="0" err="1">
                <a:solidFill>
                  <a:schemeClr val="tx1"/>
                </a:solidFill>
              </a:rPr>
              <a:t>cross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>
                <a:solidFill>
                  <a:schemeClr val="tx1"/>
                </a:solidFill>
              </a:rPr>
              <a:t>the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>
                <a:solidFill>
                  <a:schemeClr val="tx1"/>
                </a:solidFill>
              </a:rPr>
              <a:t>street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  <a:r>
              <a:rPr lang="es-ES_tradnl" sz="4000" b="1" dirty="0" err="1">
                <a:solidFill>
                  <a:schemeClr val="tx1"/>
                </a:solidFill>
              </a:rPr>
              <a:t>now</a:t>
            </a:r>
            <a:r>
              <a:rPr lang="es-ES_tradnl" sz="4000" b="1" dirty="0">
                <a:solidFill>
                  <a:schemeClr val="tx1"/>
                </a:solidFill>
              </a:rPr>
              <a:t>.</a:t>
            </a:r>
            <a:endParaRPr lang="es-E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55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2942"/>
            <a:ext cx="5904656" cy="4762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708101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52178" y="1759456"/>
            <a:ext cx="543604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i="1" dirty="0">
                <a:solidFill>
                  <a:srgbClr val="00FF00"/>
                </a:solidFill>
                <a:latin typeface="Comic Sans MS" pitchFamily="66" charset="0"/>
              </a:rPr>
              <a:t>Have to</a:t>
            </a:r>
          </a:p>
          <a:p>
            <a:pPr algn="l" fontAlgn="base"/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is most commonly used to :</a:t>
            </a:r>
          </a:p>
          <a:p>
            <a:pPr algn="l" fontAlgn="base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1- Express impersonal obligation</a:t>
            </a:r>
          </a:p>
          <a:p>
            <a:pPr algn="l" fontAlgn="base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2-The subject is obliged or forced to act by a separate, external power (for example, the Law or school rules)</a:t>
            </a:r>
          </a:p>
          <a:p>
            <a:pPr algn="l" fontAlgn="base"/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3-Express objective obligation</a:t>
            </a:r>
          </a:p>
          <a:p>
            <a:r>
              <a:rPr lang="en-US" sz="2800" dirty="0">
                <a:solidFill>
                  <a:srgbClr val="FF33CC"/>
                </a:solidFill>
                <a:latin typeface="Comic Sans MS" pitchFamily="66" charset="0"/>
              </a:rPr>
              <a:t>Example:</a:t>
            </a:r>
          </a:p>
          <a:p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She </a:t>
            </a:r>
            <a:r>
              <a:rPr lang="en-US" sz="2400" b="1" i="1" dirty="0">
                <a:solidFill>
                  <a:srgbClr val="00FF00"/>
                </a:solidFill>
                <a:latin typeface="Comic Sans MS" pitchFamily="66" charset="0"/>
              </a:rPr>
              <a:t>has to 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do her chores</a:t>
            </a:r>
          </a:p>
          <a:p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You </a:t>
            </a:r>
            <a:r>
              <a:rPr lang="en-US" sz="2400" b="1" i="1" dirty="0">
                <a:solidFill>
                  <a:srgbClr val="00FF00"/>
                </a:solidFill>
                <a:latin typeface="Comic Sans MS" pitchFamily="66" charset="0"/>
              </a:rPr>
              <a:t>have to 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wear uniform in school.</a:t>
            </a:r>
            <a:endParaRPr lang="es-ES" sz="24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6930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2942"/>
            <a:ext cx="5904656" cy="4762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708101"/>
            <a:ext cx="2889724" cy="3961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52178" y="1759456"/>
            <a:ext cx="543604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400" b="1" i="1" dirty="0">
                <a:solidFill>
                  <a:srgbClr val="00FF00"/>
                </a:solidFill>
                <a:latin typeface="Comic Sans MS" pitchFamily="66" charset="0"/>
              </a:rPr>
              <a:t>DON’T / DOESN`T HAVE TO</a:t>
            </a:r>
            <a:r>
              <a:rPr lang="en-US" sz="2400" b="1" i="1" dirty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pPr algn="l" fontAlgn="base"/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There is no obligation; you are not required or necessary to do something, especially if you don’t want to</a:t>
            </a:r>
          </a:p>
          <a:p>
            <a:pPr algn="l" fontAlgn="base"/>
            <a:r>
              <a:rPr lang="en-US" sz="2800" dirty="0">
                <a:solidFill>
                  <a:srgbClr val="FF33CC"/>
                </a:solidFill>
                <a:latin typeface="Comic Sans MS" pitchFamily="66" charset="0"/>
              </a:rPr>
              <a:t>Example:</a:t>
            </a:r>
          </a:p>
          <a:p>
            <a:pPr algn="l" fontAlgn="base"/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You </a:t>
            </a:r>
            <a:r>
              <a:rPr lang="en-US" sz="2400" b="1" i="1" dirty="0">
                <a:solidFill>
                  <a:srgbClr val="00FF00"/>
                </a:solidFill>
                <a:latin typeface="Comic Sans MS" pitchFamily="66" charset="0"/>
              </a:rPr>
              <a:t>don’t have to 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make excuses for her.</a:t>
            </a:r>
          </a:p>
          <a:p>
            <a:pPr algn="l" fontAlgn="base"/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You </a:t>
            </a:r>
            <a:r>
              <a:rPr lang="en-US" sz="2400" b="1" i="1" dirty="0">
                <a:solidFill>
                  <a:srgbClr val="00FF00"/>
                </a:solidFill>
                <a:latin typeface="Comic Sans MS" pitchFamily="66" charset="0"/>
              </a:rPr>
              <a:t>don’t have to 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whisper, no one can hear us.</a:t>
            </a:r>
          </a:p>
          <a:p>
            <a:br>
              <a:rPr lang="en-US" sz="2400" dirty="0"/>
            </a:br>
            <a:endParaRPr lang="es-ES" sz="2400" i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715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398</Words>
  <Application>Microsoft Office PowerPoint</Application>
  <PresentationFormat>عرض على الشاشة (4:3)</PresentationFormat>
  <Paragraphs>90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Helvetica</vt:lpstr>
      <vt:lpstr>Tema de Office</vt:lpstr>
      <vt:lpstr>FORM, MEANING AND FUNCTION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Affirmative Sentences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Let`s practice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kholoud 1</cp:lastModifiedBy>
  <cp:revision>59</cp:revision>
  <dcterms:created xsi:type="dcterms:W3CDTF">2013-01-03T22:38:47Z</dcterms:created>
  <dcterms:modified xsi:type="dcterms:W3CDTF">2021-01-27T19:37:23Z</dcterms:modified>
</cp:coreProperties>
</file>