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407" r:id="rId2"/>
    <p:sldId id="408" r:id="rId3"/>
    <p:sldId id="410" r:id="rId4"/>
    <p:sldId id="484" r:id="rId5"/>
    <p:sldId id="474" r:id="rId6"/>
    <p:sldId id="469" r:id="rId7"/>
    <p:sldId id="278" r:id="rId8"/>
    <p:sldId id="501" r:id="rId9"/>
    <p:sldId id="502" r:id="rId10"/>
    <p:sldId id="500" r:id="rId11"/>
    <p:sldId id="506" r:id="rId12"/>
    <p:sldId id="503" r:id="rId13"/>
    <p:sldId id="499" r:id="rId14"/>
    <p:sldId id="477" r:id="rId15"/>
    <p:sldId id="505" r:id="rId16"/>
    <p:sldId id="497" r:id="rId17"/>
    <p:sldId id="482" r:id="rId18"/>
    <p:sldId id="498" r:id="rId19"/>
    <p:sldId id="419" r:id="rId20"/>
    <p:sldId id="495" r:id="rId21"/>
    <p:sldId id="496" r:id="rId22"/>
    <p:sldId id="472" r:id="rId23"/>
    <p:sldId id="372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66"/>
    <a:srgbClr val="CCCC00"/>
    <a:srgbClr val="99FFCC"/>
    <a:srgbClr val="99FF33"/>
    <a:srgbClr val="CCFF99"/>
    <a:srgbClr val="FF7C80"/>
    <a:srgbClr val="FF6600"/>
    <a:srgbClr val="FF66C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16F25F-FDED-4628-A224-C21ADB9CCB87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9DD22A-A736-4700-BDA4-B5F7EF9E921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456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Abha is my hometown.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D22A-A736-4700-BDA4-B5F7EF9E921E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234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pPr/>
              <a:t>21/06/42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_v8sySc5d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LIFyFizByI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hyperlink" Target="https://youtu.be/nQMZrw6zbV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jpeg"/><Relationship Id="rId7" Type="http://schemas.openxmlformats.org/officeDocument/2006/relationships/image" Target="../media/image1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KSHI GU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835" y="188640"/>
            <a:ext cx="5910297" cy="3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76" y="407466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iew Of People At The Souq Alhababa Or Souk Baab Makkah Street Market At  The Historic District Al Balad In Jeddah Ksa Saudi Arabia Stock Photo -  Download Image Now - iStock">
            <a:extLst>
              <a:ext uri="{FF2B5EF4-FFF2-40B4-BE49-F238E27FC236}">
                <a16:creationId xmlns:a16="http://schemas.microsoft.com/office/drawing/2014/main" xmlns="" id="{7211EA14-4047-4E5A-BDEE-ED6EFF3ED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8243"/>
            <a:ext cx="4932040" cy="32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aditional Jeddah - Review of Gabel Street Souq, Jeddah, Saudi Arabia -  Tripadvisor">
            <a:extLst>
              <a:ext uri="{FF2B5EF4-FFF2-40B4-BE49-F238E27FC236}">
                <a16:creationId xmlns:a16="http://schemas.microsoft.com/office/drawing/2014/main" xmlns="" id="{5078B4D0-8A88-43A3-BA35-A64A4FDE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3"/>
            <a:ext cx="4067944" cy="30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973FAEA2-45B8-4AFB-B024-4964DE509C8D}"/>
              </a:ext>
            </a:extLst>
          </p:cNvPr>
          <p:cNvSpPr/>
          <p:nvPr/>
        </p:nvSpPr>
        <p:spPr>
          <a:xfrm>
            <a:off x="1772404" y="153494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Jeddah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845C95B-968A-4508-876F-44E493CA2E09}"/>
              </a:ext>
            </a:extLst>
          </p:cNvPr>
          <p:cNvSpPr/>
          <p:nvPr/>
        </p:nvSpPr>
        <p:spPr>
          <a:xfrm>
            <a:off x="899592" y="476797"/>
            <a:ext cx="318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ln w="0"/>
                <a:solidFill>
                  <a:srgbClr val="C00000"/>
                </a:solidFill>
              </a:rPr>
              <a:t>Traditional Markets 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14414" y="714356"/>
            <a:ext cx="6429420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</a:rPr>
              <a:t>Atbakhah</a:t>
            </a:r>
            <a:r>
              <a:rPr lang="en-US" sz="2400" b="1" dirty="0" smtClean="0">
                <a:solidFill>
                  <a:schemeClr val="accent2"/>
                </a:solidFill>
              </a:rPr>
              <a:t> Traditional Market in </a:t>
            </a:r>
            <a:r>
              <a:rPr lang="en-US" sz="2400" b="1" dirty="0" err="1" smtClean="0">
                <a:solidFill>
                  <a:schemeClr val="accent2"/>
                </a:solidFill>
              </a:rPr>
              <a:t>AlMadinah</a:t>
            </a:r>
            <a:endParaRPr lang="ar-SA" sz="2400" b="1" dirty="0">
              <a:solidFill>
                <a:schemeClr val="accent2"/>
              </a:solidFill>
            </a:endParaRPr>
          </a:p>
        </p:txBody>
      </p:sp>
      <p:pic>
        <p:nvPicPr>
          <p:cNvPr id="3" name="صورة 2" descr="w,vm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8519919" cy="235745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143108" y="5072074"/>
            <a:ext cx="40719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youtu.be/W_v8sySc5d8</a:t>
            </a:r>
            <a:r>
              <a:rPr lang="en-US" dirty="0" smtClean="0"/>
              <a:t> 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5 Traditional Markets in Indonesia – Indonesia Expat">
            <a:extLst>
              <a:ext uri="{FF2B5EF4-FFF2-40B4-BE49-F238E27FC236}">
                <a16:creationId xmlns:a16="http://schemas.microsoft.com/office/drawing/2014/main" xmlns="" id="{1BE22C27-20B2-403C-A6F7-9EFBC24F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358" y="980728"/>
            <a:ext cx="9187358" cy="45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4DD7E4A4-7E43-48C4-AA46-A74F43B85F03}"/>
              </a:ext>
            </a:extLst>
          </p:cNvPr>
          <p:cNvSpPr/>
          <p:nvPr/>
        </p:nvSpPr>
        <p:spPr>
          <a:xfrm>
            <a:off x="1450311" y="116632"/>
            <a:ext cx="5537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Traditional Markets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Indonesia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A90A539-ECB2-4971-96AC-0C3A2478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0" y="169026"/>
            <a:ext cx="3099243" cy="744882"/>
          </a:xfrm>
          <a:prstGeom prst="rect">
            <a:avLst/>
          </a:prstGeom>
        </p:spPr>
      </p:pic>
      <p:pic>
        <p:nvPicPr>
          <p:cNvPr id="6" name="Picture 2" descr="Free Prediction Cliparts, Download Free Clip Art, Free Clip Art on Clipart  Library">
            <a:extLst>
              <a:ext uri="{FF2B5EF4-FFF2-40B4-BE49-F238E27FC236}">
                <a16:creationId xmlns:a16="http://schemas.microsoft.com/office/drawing/2014/main" xmlns="" id="{19112C34-F700-4B69-A277-0447AA83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8522">
            <a:off x="93177" y="2536953"/>
            <a:ext cx="1934344" cy="14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C45B87C-022B-4F16-9D67-4A9635B22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114" y="3282561"/>
            <a:ext cx="3295530" cy="3017336"/>
          </a:xfrm>
          <a:prstGeom prst="rect">
            <a:avLst/>
          </a:prstGeom>
        </p:spPr>
      </p:pic>
      <p:pic>
        <p:nvPicPr>
          <p:cNvPr id="9" name="Picture 4" descr="Predictions About Apple's WWDC Announcements are Actually Valuable - The  Mac Observer">
            <a:extLst>
              <a:ext uri="{FF2B5EF4-FFF2-40B4-BE49-F238E27FC236}">
                <a16:creationId xmlns:a16="http://schemas.microsoft.com/office/drawing/2014/main" xmlns="" id="{49561CA9-7E9E-4852-BBD6-DA1C0412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" y="4077072"/>
            <a:ext cx="1805186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D16BCB02-BAD2-44DC-A82C-78B1DD067315}"/>
              </a:ext>
            </a:extLst>
          </p:cNvPr>
          <p:cNvSpPr/>
          <p:nvPr/>
        </p:nvSpPr>
        <p:spPr>
          <a:xfrm>
            <a:off x="173881" y="1765562"/>
            <a:ext cx="8687662" cy="36933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MyriadPro-Light"/>
              </a:rPr>
              <a:t>Predict the five words they expect to be in the reading about </a:t>
            </a:r>
            <a:r>
              <a:rPr lang="en-US" b="1" u="sng" dirty="0">
                <a:solidFill>
                  <a:srgbClr val="C00000"/>
                </a:solidFill>
                <a:latin typeface="MyriadPro-Light"/>
              </a:rPr>
              <a:t>traditional markets.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5E59A382-978F-49B4-92F9-1469EAAD33B5}"/>
              </a:ext>
            </a:extLst>
          </p:cNvPr>
          <p:cNvSpPr/>
          <p:nvPr/>
        </p:nvSpPr>
        <p:spPr>
          <a:xfrm>
            <a:off x="1216863" y="2222246"/>
            <a:ext cx="46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>
                <a:solidFill>
                  <a:srgbClr val="4AB969"/>
                </a:solidFill>
                <a:latin typeface="MyriadPro-Semibold"/>
              </a:rPr>
              <a:t>READING STRATEGY </a:t>
            </a:r>
            <a:r>
              <a:rPr lang="en-US" sz="2800" dirty="0">
                <a:solidFill>
                  <a:srgbClr val="000000"/>
                </a:solidFill>
                <a:latin typeface="MyriadPro-Semibold"/>
              </a:rPr>
              <a:t>Predicting</a:t>
            </a:r>
            <a:endParaRPr lang="ar-SA" sz="28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1EDE4BE-5359-4797-BCF9-09162D7B9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463" y="2768734"/>
            <a:ext cx="3970651" cy="357020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BDB0E66D-0B10-4EF9-8D9F-D54CFA1F85A3}"/>
              </a:ext>
            </a:extLst>
          </p:cNvPr>
          <p:cNvSpPr/>
          <p:nvPr/>
        </p:nvSpPr>
        <p:spPr>
          <a:xfrm>
            <a:off x="2127539" y="3262332"/>
            <a:ext cx="3805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surveys,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bargains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l" rtl="0"/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 lot of stuff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department stores, </a:t>
            </a:r>
          </a:p>
          <a:p>
            <a:pPr algn="l" rtl="0"/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lively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expensive,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secondhand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l" rtl="0"/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cultural experience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brand names. </a:t>
            </a:r>
          </a:p>
          <a:p>
            <a:pPr algn="l" rtl="0"/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928B295-3119-4972-8F53-F60BB3CBF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408" y="95265"/>
            <a:ext cx="1474942" cy="15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9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1D5FE2F-326F-45D7-9617-2F2FB430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1" y="169026"/>
            <a:ext cx="3207528" cy="7709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A379AD0-0C83-4F4A-A14B-A4498F51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11" y="209342"/>
            <a:ext cx="866775" cy="10572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8C74E46-3950-41F0-BDB3-E041D12C5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6" y="818930"/>
            <a:ext cx="2424114" cy="4892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CC61133E-078E-48EA-8FBD-AA39BE0F5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1" y="1279302"/>
            <a:ext cx="7210425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25B5A21-C3BA-4006-982A-64278B9CF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93146"/>
            <a:ext cx="9144000" cy="6618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07D78649-3B68-4C54-89B2-4D50FA9AA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409" y="167623"/>
            <a:ext cx="1685925" cy="5048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C0BAE114-2C0F-4AA9-9FFA-BC2E2647C50C}"/>
              </a:ext>
            </a:extLst>
          </p:cNvPr>
          <p:cNvSpPr/>
          <p:nvPr/>
        </p:nvSpPr>
        <p:spPr>
          <a:xfrm>
            <a:off x="136935" y="3105143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Where are the people? </a:t>
            </a:r>
            <a:r>
              <a:rPr lang="en-US" dirty="0">
                <a:latin typeface="MyriadPro-Light"/>
              </a:rPr>
              <a:t>(in a street market) </a:t>
            </a:r>
          </a:p>
          <a:p>
            <a:pPr algn="l" rtl="0"/>
            <a:r>
              <a:rPr lang="en-US" dirty="0">
                <a:latin typeface="MyriadPro-Light"/>
                <a:cs typeface="Times New Roman" panose="02020603050405020304" pitchFamily="18" charset="0"/>
              </a:rPr>
              <a:t>☺I</a:t>
            </a:r>
            <a:r>
              <a:rPr lang="en-US" dirty="0">
                <a:latin typeface="MyriadPro-Light"/>
              </a:rPr>
              <a:t>t is </a:t>
            </a:r>
            <a:r>
              <a:rPr lang="en-US" dirty="0" err="1">
                <a:latin typeface="MyriadPro-Light"/>
              </a:rPr>
              <a:t>Souq</a:t>
            </a:r>
            <a:r>
              <a:rPr lang="en-US" dirty="0">
                <a:latin typeface="MyriadPro-Light"/>
              </a:rPr>
              <a:t> Al-</a:t>
            </a:r>
            <a:r>
              <a:rPr lang="en-US" dirty="0" err="1">
                <a:latin typeface="MyriadPro-Light"/>
              </a:rPr>
              <a:t>Thumairi</a:t>
            </a:r>
            <a:r>
              <a:rPr lang="en-US" dirty="0">
                <a:latin typeface="MyriadPro-Light"/>
              </a:rPr>
              <a:t> in Riyadh. </a:t>
            </a:r>
          </a:p>
          <a:p>
            <a:pPr algn="l" rtl="0"/>
            <a:r>
              <a:rPr lang="en-US" dirty="0">
                <a:latin typeface="MyriadPro-SemiboldIt"/>
              </a:rPr>
              <a:t>What can people buy in this place? </a:t>
            </a:r>
          </a:p>
          <a:p>
            <a:pPr algn="l" rtl="0"/>
            <a:endParaRPr lang="en-US" dirty="0">
              <a:latin typeface="MyriadPro-SemiboldIt"/>
            </a:endParaRPr>
          </a:p>
          <a:p>
            <a:pPr algn="l" rtl="0"/>
            <a:r>
              <a:rPr lang="en-US" dirty="0">
                <a:latin typeface="MyriadPro-SemiboldIt"/>
                <a:hlinkClick r:id="rId8"/>
              </a:rPr>
              <a:t>https://www.youtube.com/watch?v=tLIFyFizByI</a:t>
            </a:r>
            <a:endParaRPr lang="en-US" dirty="0">
              <a:latin typeface="MyriadPro-SemiboldIt"/>
            </a:endParaRPr>
          </a:p>
          <a:p>
            <a:pPr algn="l" rtl="0"/>
            <a:r>
              <a:rPr lang="en-US" dirty="0">
                <a:latin typeface="MyriadPro-SemiboldIt"/>
              </a:rPr>
              <a:t>(Arabic)</a:t>
            </a:r>
          </a:p>
          <a:p>
            <a:pPr algn="l" rtl="0"/>
            <a:r>
              <a:rPr lang="en-US" dirty="0">
                <a:latin typeface="MyriadPro-SemiboldIt"/>
                <a:cs typeface="Times New Roman" panose="02020603050405020304" pitchFamily="18" charset="0"/>
              </a:rPr>
              <a:t>☺</a:t>
            </a:r>
          </a:p>
          <a:p>
            <a:pPr algn="l" rtl="0"/>
            <a:r>
              <a:rPr lang="en-US" dirty="0">
                <a:latin typeface="MyriadPro-SemiboldIt"/>
                <a:hlinkClick r:id="rId9"/>
              </a:rPr>
              <a:t>https://youtu.be/nQMZrw6zbV4</a:t>
            </a:r>
            <a:endParaRPr lang="en-US" dirty="0">
              <a:latin typeface="MyriadPro-SemiboldIt"/>
            </a:endParaRPr>
          </a:p>
          <a:p>
            <a:pPr algn="l" rtl="0"/>
            <a:r>
              <a:rPr lang="en-US" dirty="0">
                <a:latin typeface="MyriadPro-SemiboldIt"/>
              </a:rPr>
              <a:t>(English)</a:t>
            </a:r>
          </a:p>
          <a:p>
            <a:pPr algn="l" rtl="0"/>
            <a:endParaRPr lang="en-US" dirty="0">
              <a:latin typeface="MyriadPro-SemiboldIt"/>
            </a:endParaRPr>
          </a:p>
          <a:p>
            <a:pPr algn="l" rtl="0"/>
            <a:r>
              <a:rPr lang="en-US" dirty="0">
                <a:latin typeface="MyriadPro-SemiboldIt"/>
              </a:rPr>
              <a:t>Do you like to shop at street markets? Why (not)?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2215F827-30D9-4122-8C51-C6070076F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306" y="2554997"/>
            <a:ext cx="1771650" cy="2438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FA6425D-C2BE-43CD-A270-14E94CD950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4524" y="5136468"/>
            <a:ext cx="2095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E94DBEB6-EB1F-4B8A-B0E9-095C5C14D478}"/>
              </a:ext>
            </a:extLst>
          </p:cNvPr>
          <p:cNvSpPr/>
          <p:nvPr/>
        </p:nvSpPr>
        <p:spPr>
          <a:xfrm>
            <a:off x="179512" y="3429000"/>
            <a:ext cx="7848872" cy="267765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MyriadPro-Light"/>
              </a:rPr>
              <a:t>When a sentence is long and difficult, </a:t>
            </a:r>
          </a:p>
          <a:p>
            <a:pPr algn="l" rtl="0"/>
            <a:r>
              <a:rPr lang="en-US" sz="2400" b="1" dirty="0">
                <a:latin typeface="MyriadPro-Light"/>
              </a:rPr>
              <a:t>identifying the </a:t>
            </a:r>
            <a:r>
              <a:rPr lang="en-US" sz="2400" b="1" u="sng" dirty="0">
                <a:solidFill>
                  <a:srgbClr val="C00000"/>
                </a:solidFill>
                <a:latin typeface="MyriadPro-Light"/>
              </a:rPr>
              <a:t>subject</a:t>
            </a:r>
            <a:r>
              <a:rPr lang="en-US" sz="2400" b="1" dirty="0">
                <a:latin typeface="MyriadPro-Light"/>
              </a:rPr>
              <a:t> of the sentence and</a:t>
            </a:r>
          </a:p>
          <a:p>
            <a:pPr algn="l" rtl="0"/>
            <a:r>
              <a:rPr lang="en-US" sz="2400" b="1" u="sng" dirty="0">
                <a:solidFill>
                  <a:srgbClr val="C00000"/>
                </a:solidFill>
                <a:latin typeface="MyriadPro-Light"/>
              </a:rPr>
              <a:t>the main verb </a:t>
            </a:r>
            <a:r>
              <a:rPr lang="en-US" sz="2400" b="1" dirty="0">
                <a:latin typeface="MyriadPro-Light"/>
              </a:rPr>
              <a:t>can make it easier to understand. </a:t>
            </a:r>
          </a:p>
          <a:p>
            <a:pPr algn="l" rtl="0"/>
            <a:endParaRPr lang="en-US" sz="2400" b="1" dirty="0">
              <a:latin typeface="MyriadPro-Light"/>
            </a:endParaRPr>
          </a:p>
          <a:p>
            <a:pPr algn="l" rtl="0"/>
            <a:r>
              <a:rPr lang="en-US" sz="2400" b="1" dirty="0">
                <a:latin typeface="MyriadPro-Light"/>
              </a:rPr>
              <a:t>For example, in the first sentence of the reading, 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sz="2400" b="1" dirty="0">
                <a:latin typeface="MyriadPro-Light"/>
              </a:rPr>
              <a:t>the subject is </a:t>
            </a:r>
            <a:r>
              <a:rPr lang="en-US" sz="2400" b="1" i="1" dirty="0">
                <a:latin typeface="MyriadPro-LightIt"/>
              </a:rPr>
              <a:t>(thousands of ) people</a:t>
            </a:r>
            <a:endParaRPr lang="en-US" sz="2400" b="1" dirty="0">
              <a:latin typeface="MyriadPro-Light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☺</a:t>
            </a:r>
            <a:r>
              <a:rPr lang="en-US" sz="2400" b="1" dirty="0">
                <a:latin typeface="MyriadPro-Light"/>
              </a:rPr>
              <a:t>the main verb is </a:t>
            </a:r>
            <a:r>
              <a:rPr lang="en-US" sz="2400" b="1" i="1" dirty="0">
                <a:latin typeface="MyriadPro-LightIt"/>
              </a:rPr>
              <a:t>prefer.</a:t>
            </a:r>
            <a:endParaRPr lang="ar-SA" sz="2400" b="1" dirty="0"/>
          </a:p>
        </p:txBody>
      </p:sp>
      <p:pic>
        <p:nvPicPr>
          <p:cNvPr id="7170" name="Picture 2" descr="What I Find Most Difficult About Writing | by Brian Brewington | The Ascent  | Medium">
            <a:extLst>
              <a:ext uri="{FF2B5EF4-FFF2-40B4-BE49-F238E27FC236}">
                <a16:creationId xmlns:a16="http://schemas.microsoft.com/office/drawing/2014/main" xmlns="" id="{4443DDD1-32FC-4667-85A0-049B5861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076" y="-27137"/>
            <a:ext cx="2744924" cy="18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asks Cartoon Graphics, Designs &amp; Templates from GraphicRiver">
            <a:extLst>
              <a:ext uri="{FF2B5EF4-FFF2-40B4-BE49-F238E27FC236}">
                <a16:creationId xmlns:a16="http://schemas.microsoft.com/office/drawing/2014/main" xmlns="" id="{6CF9DA37-78D5-4CAE-820C-C03AB5D0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343919" cy="18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54DB7C3-A4D8-4000-8117-02E34645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010112"/>
            <a:ext cx="2572226" cy="27423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10D465C-1B72-4D46-8E6A-F4B4E480A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603" y="1124744"/>
            <a:ext cx="3066584" cy="5820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7293102-B2DA-4E83-8BB1-D39A19486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527" y="1709741"/>
            <a:ext cx="2934783" cy="16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41D5FE2F-326F-45D7-9617-2F2FB430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4"/>
            <a:ext cx="3207528" cy="7709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A379AD0-0C83-4F4A-A14B-A4498F51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12756"/>
            <a:ext cx="866775" cy="10572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25B5A21-C3BA-4006-982A-64278B9CF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6" y="763884"/>
            <a:ext cx="5184576" cy="3752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99C8FA12-4E8A-47BA-9280-AB639DE60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44" y="1121595"/>
            <a:ext cx="7706940" cy="5764541"/>
          </a:xfrm>
          <a:prstGeom prst="rect">
            <a:avLst/>
          </a:prstGeom>
        </p:spPr>
      </p:pic>
      <p:pic>
        <p:nvPicPr>
          <p:cNvPr id="9" name="SG Bk 4 F-SA_'15_1-13">
            <a:hlinkClick r:id="" action="ppaction://media"/>
            <a:extLst>
              <a:ext uri="{FF2B5EF4-FFF2-40B4-BE49-F238E27FC236}">
                <a16:creationId xmlns:a16="http://schemas.microsoft.com/office/drawing/2014/main" xmlns="" id="{1A274F0D-A465-4A0A-A459-4A1456F4DA9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045565" y="137374"/>
            <a:ext cx="609600" cy="6096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3AE6453-32B1-4985-8855-A66D7B31C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663" y="199550"/>
            <a:ext cx="1685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4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D36B9814-9B87-455C-9A89-602455FDD640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6A5492F0-24D3-46D2-9ADE-5FE7361E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1467"/>
            <a:ext cx="4733326" cy="24482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0756181C-BDA6-41B3-84CC-57B4429C9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12038"/>
            <a:ext cx="3228975" cy="590550"/>
          </a:xfrm>
          <a:prstGeom prst="rect">
            <a:avLst/>
          </a:prstGeom>
        </p:spPr>
      </p:pic>
      <p:pic>
        <p:nvPicPr>
          <p:cNvPr id="8194" name="Picture 2" descr="Haraj – Princess Souks And Bargain Hunting | Destination KSA">
            <a:extLst>
              <a:ext uri="{FF2B5EF4-FFF2-40B4-BE49-F238E27FC236}">
                <a16:creationId xmlns:a16="http://schemas.microsoft.com/office/drawing/2014/main" xmlns="" id="{B09498BF-AEC8-4E76-87AC-D9592BF7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432" y="3933056"/>
            <a:ext cx="460603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حراج' السعودية لبيع السيارات ترفض 20 مليون دولار - ومضة">
            <a:extLst>
              <a:ext uri="{FF2B5EF4-FFF2-40B4-BE49-F238E27FC236}">
                <a16:creationId xmlns:a16="http://schemas.microsoft.com/office/drawing/2014/main" xmlns="" id="{6DE0E269-6B41-4015-94F6-EBC46F0C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03" y="4210110"/>
            <a:ext cx="4115494" cy="25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05389AB-8BC1-44AF-83EB-B3B8054C9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890" y="1000879"/>
            <a:ext cx="38385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0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D36B9814-9B87-455C-9A89-602455FDD640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72FE2E3-42BE-475B-B0AA-34ED0DC0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3" y="422647"/>
            <a:ext cx="2857500" cy="6096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BCBE1CC7-F4AB-4248-8E5C-AED1939E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68760"/>
            <a:ext cx="8839200" cy="16478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C465B214-4FBE-480B-9A9E-AF9A0FC62A32}"/>
              </a:ext>
            </a:extLst>
          </p:cNvPr>
          <p:cNvSpPr/>
          <p:nvPr/>
        </p:nvSpPr>
        <p:spPr>
          <a:xfrm>
            <a:off x="63694" y="3393366"/>
            <a:ext cx="8991600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MyriadPro-Bold"/>
              </a:rPr>
              <a:t>1. </a:t>
            </a:r>
            <a:r>
              <a:rPr lang="en-US" sz="2400" dirty="0">
                <a:latin typeface="MyriadPro-Light"/>
              </a:rPr>
              <a:t>Street markets </a:t>
            </a:r>
            <a:r>
              <a:rPr lang="en-US" sz="2400" b="1" u="sng" dirty="0">
                <a:solidFill>
                  <a:srgbClr val="C00000"/>
                </a:solidFill>
                <a:latin typeface="MyriadPro-Light"/>
              </a:rPr>
              <a:t>have the best prices</a:t>
            </a:r>
            <a:r>
              <a:rPr lang="en-US" sz="2400" dirty="0">
                <a:latin typeface="MyriadPro-Light"/>
              </a:rPr>
              <a:t>. Many have </a:t>
            </a:r>
            <a:r>
              <a:rPr lang="en-US" sz="2400" b="1" u="sng" dirty="0">
                <a:solidFill>
                  <a:srgbClr val="C00000"/>
                </a:solidFill>
                <a:latin typeface="MyriadPro-Light"/>
              </a:rPr>
              <a:t>a lively atmosphere </a:t>
            </a:r>
            <a:r>
              <a:rPr lang="en-US" sz="2400" dirty="0">
                <a:latin typeface="MyriadPro-Light"/>
              </a:rPr>
              <a:t>and </a:t>
            </a:r>
            <a:r>
              <a:rPr lang="en-US" sz="2400" b="1" u="sng" dirty="0">
                <a:solidFill>
                  <a:srgbClr val="C00000"/>
                </a:solidFill>
                <a:latin typeface="MyriadPro-Light"/>
              </a:rPr>
              <a:t>sell similar things</a:t>
            </a:r>
            <a:r>
              <a:rPr lang="en-US" sz="2400" dirty="0">
                <a:latin typeface="MyriadPro-Light"/>
              </a:rPr>
              <a:t>.</a:t>
            </a:r>
          </a:p>
          <a:p>
            <a:pPr algn="l" rtl="0"/>
            <a:r>
              <a:rPr lang="en-US" sz="2400" dirty="0">
                <a:latin typeface="MyriadPro-Bold"/>
              </a:rPr>
              <a:t>2. </a:t>
            </a:r>
            <a:r>
              <a:rPr lang="en-US" sz="2400" dirty="0">
                <a:latin typeface="MyriadPro-Light"/>
              </a:rPr>
              <a:t>No, some items aren’t used.</a:t>
            </a:r>
          </a:p>
          <a:p>
            <a:pPr algn="l" rtl="0"/>
            <a:r>
              <a:rPr lang="en-US" sz="2400" dirty="0">
                <a:latin typeface="MyriadPro-Bold"/>
              </a:rPr>
              <a:t>3. </a:t>
            </a:r>
            <a:r>
              <a:rPr lang="en-US" sz="2400" dirty="0">
                <a:latin typeface="MyriadPro-Light"/>
              </a:rPr>
              <a:t>(real) bargains, a fraction of the price, ridiculous prices</a:t>
            </a:r>
          </a:p>
          <a:p>
            <a:pPr algn="l" rtl="0"/>
            <a:r>
              <a:rPr lang="en-US" sz="2400" dirty="0">
                <a:latin typeface="MyriadPro-Bold"/>
              </a:rPr>
              <a:t>4. </a:t>
            </a:r>
            <a:r>
              <a:rPr lang="en-US" sz="2400" dirty="0">
                <a:latin typeface="MyriadPro-Light"/>
              </a:rPr>
              <a:t>The </a:t>
            </a:r>
            <a:r>
              <a:rPr lang="en-US" sz="2400" b="1" dirty="0">
                <a:latin typeface="MyriadPro-Light"/>
              </a:rPr>
              <a:t>cultural experience </a:t>
            </a:r>
            <a:r>
              <a:rPr lang="en-US" sz="2400" dirty="0">
                <a:latin typeface="MyriadPro-Light"/>
              </a:rPr>
              <a:t>is the most interesting attraction. </a:t>
            </a:r>
          </a:p>
          <a:p>
            <a:pPr algn="l" rtl="0"/>
            <a:r>
              <a:rPr lang="en-US" sz="2400" dirty="0">
                <a:latin typeface="MyriadPro-Light"/>
              </a:rPr>
              <a:t>You can see and meet of people from around the world.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xmlns="" val="21327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xmlns="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5334754" y="1705111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21D693F5-7D81-4DE8-8B44-BDA4345CF096}"/>
              </a:ext>
            </a:extLst>
          </p:cNvPr>
          <p:cNvSpPr/>
          <p:nvPr/>
        </p:nvSpPr>
        <p:spPr>
          <a:xfrm>
            <a:off x="2095232" y="1916030"/>
            <a:ext cx="22607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 smtClean="0"/>
              <a:t>Page </a:t>
            </a:r>
            <a:r>
              <a:rPr lang="en-US" sz="2800" dirty="0" smtClean="0">
                <a:solidFill>
                  <a:schemeClr val="accent2"/>
                </a:solidFill>
              </a:rPr>
              <a:t>96 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xmlns="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xmlns="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xmlns="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966667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xmlns="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755" y="4943851"/>
            <a:ext cx="1638299" cy="18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xmlns="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258261" y="458388"/>
            <a:ext cx="1495193" cy="1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58" y="3615033"/>
            <a:ext cx="2186955" cy="204263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5657"/>
            <a:ext cx="2800350" cy="304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221" y="40013"/>
            <a:ext cx="2853762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5770"/>
            <a:ext cx="2556044" cy="2987887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89179" y="3135429"/>
            <a:ext cx="3384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660767"/>
            <a:ext cx="4777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</a:t>
            </a:r>
          </a:p>
          <a:p>
            <a:pPr algn="l" rtl="0"/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choice, it is a must!</a:t>
            </a:r>
            <a:r>
              <a:rPr lang="en-US" sz="2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ar-SA" sz="2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77058" y="2917322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702615"/>
            <a:ext cx="5363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</a:t>
            </a:r>
          </a:p>
          <a:p>
            <a:pPr algn="l" rtl="0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avoid accountability</a:t>
            </a:r>
            <a:endParaRPr lang="ar-SA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375" y="3684834"/>
            <a:ext cx="552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must wear a mask before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going out.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00389" y="6355382"/>
            <a:ext cx="4357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0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21421AB6-4EA7-4B4A-8D1A-4AA8E0795110}"/>
              </a:ext>
            </a:extLst>
          </p:cNvPr>
          <p:cNvSpPr/>
          <p:nvPr/>
        </p:nvSpPr>
        <p:spPr>
          <a:xfrm>
            <a:off x="7616422" y="19756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96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699DFF1-5701-4E4A-97D9-7EE2B914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0" y="471567"/>
            <a:ext cx="2086596" cy="7716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A843077-9CE0-4F6D-909B-34EA3026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486"/>
            <a:ext cx="9047394" cy="37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1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21421AB6-4EA7-4B4A-8D1A-4AA8E0795110}"/>
              </a:ext>
            </a:extLst>
          </p:cNvPr>
          <p:cNvSpPr/>
          <p:nvPr/>
        </p:nvSpPr>
        <p:spPr>
          <a:xfrm>
            <a:off x="7616422" y="141294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96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699DFF1-5701-4E4A-97D9-7EE2B914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7565"/>
            <a:ext cx="1828800" cy="6762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97B113B8-480C-4D9C-A4D6-0A880B88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0" y="1607240"/>
            <a:ext cx="6028319" cy="50918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CFBA0F3A-9404-4505-A9D3-AF63D797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693" y="215259"/>
            <a:ext cx="4748729" cy="194361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261C379B-70AE-4F48-9D7D-F4913FD0389E}"/>
              </a:ext>
            </a:extLst>
          </p:cNvPr>
          <p:cNvSpPr/>
          <p:nvPr/>
        </p:nvSpPr>
        <p:spPr>
          <a:xfrm>
            <a:off x="245553" y="2542756"/>
            <a:ext cx="7964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The first umbrellas were used for protection from the sun.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E4304727-B46B-450E-8279-EB7247AA2E81}"/>
              </a:ext>
            </a:extLst>
          </p:cNvPr>
          <p:cNvSpPr/>
          <p:nvPr/>
        </p:nvSpPr>
        <p:spPr>
          <a:xfrm>
            <a:off x="384264" y="3461008"/>
            <a:ext cx="8652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  <a:latin typeface="MyriadPro-Light"/>
              </a:rPr>
              <a:t>People in China first used umbrellas for protection from the rain.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AEC85551-092F-4AFD-8999-795AF4D846A1}"/>
              </a:ext>
            </a:extLst>
          </p:cNvPr>
          <p:cNvSpPr/>
          <p:nvPr/>
        </p:nvSpPr>
        <p:spPr>
          <a:xfrm>
            <a:off x="245800" y="4370472"/>
            <a:ext cx="879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Jonas </a:t>
            </a:r>
            <a:r>
              <a:rPr lang="en-US" sz="2400" b="1" dirty="0" err="1">
                <a:solidFill>
                  <a:srgbClr val="C00000"/>
                </a:solidFill>
                <a:latin typeface="MyriadPro-Light"/>
              </a:rPr>
              <a:t>Hanway</a:t>
            </a:r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 was the first man to use an umbrella in Europe.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BA1AB8C9-E3C5-44C2-B55B-47EF14913225}"/>
              </a:ext>
            </a:extLst>
          </p:cNvPr>
          <p:cNvSpPr/>
          <p:nvPr/>
        </p:nvSpPr>
        <p:spPr>
          <a:xfrm>
            <a:off x="0" y="6198082"/>
            <a:ext cx="946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Today many umbrellas are made of plastic or other synthetic materials.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4E117D7A-A38A-4A28-98AA-5F192BABE3D8}"/>
              </a:ext>
            </a:extLst>
          </p:cNvPr>
          <p:cNvSpPr/>
          <p:nvPr/>
        </p:nvSpPr>
        <p:spPr>
          <a:xfrm>
            <a:off x="245552" y="5249301"/>
            <a:ext cx="7710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The first umbrellas were made of wood and cloth.</a:t>
            </a:r>
          </a:p>
        </p:txBody>
      </p:sp>
    </p:spTree>
    <p:extLst>
      <p:ext uri="{BB962C8B-B14F-4D97-AF65-F5344CB8AC3E}">
        <p14:creationId xmlns:p14="http://schemas.microsoft.com/office/powerpoint/2010/main" xmlns="" val="439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629" y="4337575"/>
            <a:ext cx="3310088" cy="392415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>
            <a:spAutoFit/>
          </a:bodyPr>
          <a:lstStyle/>
          <a:p>
            <a:pPr algn="ctr" rtl="0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T.Noureyah Alghamdi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617098" y="-551285"/>
            <a:ext cx="4572000" cy="2449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أتمنى الاهتمام بمتابعة الدروس في قتوات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عين</a:t>
            </a:r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الرسمية من وزارة التعليم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3"/>
            <a:ext cx="3312368" cy="6320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0960"/>
            <a:ext cx="4210050" cy="5686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04785"/>
            <a:ext cx="415290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37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12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three reasons for learning English | EF English Live">
            <a:extLst>
              <a:ext uri="{FF2B5EF4-FFF2-40B4-BE49-F238E27FC236}">
                <a16:creationId xmlns:a16="http://schemas.microsoft.com/office/drawing/2014/main" xmlns="" id="{4EA68E18-2737-4C08-B729-0B64414F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6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57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4942" y="3458037"/>
            <a:ext cx="297947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November 24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\ 2020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0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33" y="857251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0880" y="2176729"/>
            <a:ext cx="20282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Tuesday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61933" y="2979816"/>
            <a:ext cx="15218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9-4-1442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4736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549468"/>
                  </p:ext>
                </p:extLst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صورة الشريحة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710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71" y="857251"/>
            <a:ext cx="7080269" cy="53609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396273" y="3884460"/>
            <a:ext cx="409407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ar-SA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9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064" y="2232716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E12EAB9-45F5-44F8-8721-0201CAF11965}"/>
              </a:ext>
            </a:extLst>
          </p:cNvPr>
          <p:cNvSpPr/>
          <p:nvPr/>
        </p:nvSpPr>
        <p:spPr>
          <a:xfrm>
            <a:off x="1681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Read about the best place to shop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71A42AB5-8A58-4D6E-9444-8FE2588C7605}"/>
              </a:ext>
            </a:extLst>
          </p:cNvPr>
          <p:cNvSpPr/>
          <p:nvPr/>
        </p:nvSpPr>
        <p:spPr>
          <a:xfrm>
            <a:off x="1581700" y="3288041"/>
            <a:ext cx="3427028" cy="400110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Answer questions about a text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866E5E0-6A0E-477A-B683-8E1F7C211310}"/>
              </a:ext>
            </a:extLst>
          </p:cNvPr>
          <p:cNvSpPr/>
          <p:nvPr/>
        </p:nvSpPr>
        <p:spPr>
          <a:xfrm>
            <a:off x="1755092" y="4251633"/>
            <a:ext cx="338554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..</a:t>
            </a:r>
            <a:endParaRPr lang="ar-SA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7C88427B-6799-4CAF-AD84-328D72EAD70A}"/>
              </a:ext>
            </a:extLst>
          </p:cNvPr>
          <p:cNvSpPr/>
          <p:nvPr/>
        </p:nvSpPr>
        <p:spPr>
          <a:xfrm>
            <a:off x="3203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94D5C5B0-B228-46BC-8E4F-5615CFE23450}"/>
              </a:ext>
            </a:extLst>
          </p:cNvPr>
          <p:cNvSpPr/>
          <p:nvPr/>
        </p:nvSpPr>
        <p:spPr>
          <a:xfrm>
            <a:off x="4067922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xmlns="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61" y="419458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B1DFE7FA-019B-47F3-9E76-EBBB0AA9B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0" y="26822"/>
            <a:ext cx="5000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6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973FAEA2-45B8-4AFB-B024-4964DE509C8D}"/>
              </a:ext>
            </a:extLst>
          </p:cNvPr>
          <p:cNvSpPr/>
          <p:nvPr/>
        </p:nvSpPr>
        <p:spPr>
          <a:xfrm>
            <a:off x="156518" y="70396"/>
            <a:ext cx="30460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3200" u="sng" dirty="0">
                <a:ln w="0"/>
                <a:solidFill>
                  <a:srgbClr val="0070C0"/>
                </a:solidFill>
              </a:rPr>
              <a:t>Thulatha Market </a:t>
            </a:r>
          </a:p>
          <a:p>
            <a:pPr algn="l" rtl="0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city of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Abha</a:t>
            </a:r>
            <a:endParaRPr lang="ar-SA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4F5FDCB9-2385-4335-9510-E746771DD382}"/>
              </a:ext>
            </a:extLst>
          </p:cNvPr>
          <p:cNvSpPr/>
          <p:nvPr/>
        </p:nvSpPr>
        <p:spPr>
          <a:xfrm>
            <a:off x="5652120" y="231031"/>
            <a:ext cx="3484865" cy="461665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☺ </a:t>
            </a:r>
            <a:r>
              <a:rPr lang="en-US" sz="24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Abha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my hometown.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F899CE0-9A9C-48BA-9F52-2E021C12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288835"/>
            <a:ext cx="6354310" cy="51405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EE767292-43DD-44B0-8BBD-DB35A75C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8" y="1772816"/>
            <a:ext cx="2428875" cy="131445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56E261C0-D130-4111-AFC9-1D8052562E0E}"/>
              </a:ext>
            </a:extLst>
          </p:cNvPr>
          <p:cNvSpPr/>
          <p:nvPr/>
        </p:nvSpPr>
        <p:spPr>
          <a:xfrm>
            <a:off x="3779912" y="1248480"/>
            <a:ext cx="318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>
                <a:ln w="0"/>
              </a:rPr>
              <a:t>Traditional Markets </a:t>
            </a: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1864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582D867C-AD0B-460D-832B-A5DD66854EB0}"/>
              </a:ext>
            </a:extLst>
          </p:cNvPr>
          <p:cNvSpPr/>
          <p:nvPr/>
        </p:nvSpPr>
        <p:spPr>
          <a:xfrm>
            <a:off x="323528" y="26064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</a:rPr>
              <a:t>Local honey </a:t>
            </a:r>
            <a:r>
              <a:rPr lang="en-US" dirty="0">
                <a:solidFill>
                  <a:srgbClr val="323248"/>
                </a:solidFill>
                <a:latin typeface="Arial" panose="020B0604020202020204" pitchFamily="34" charset="0"/>
              </a:rPr>
              <a:t>traders greet visitors at the entrance </a:t>
            </a:r>
          </a:p>
          <a:p>
            <a:pPr algn="l" rtl="0"/>
            <a:r>
              <a:rPr lang="en-US" dirty="0">
                <a:solidFill>
                  <a:srgbClr val="323248"/>
                </a:solidFill>
                <a:latin typeface="Arial" panose="020B0604020202020204" pitchFamily="34" charset="0"/>
              </a:rPr>
              <a:t>of the 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</a:rPr>
              <a:t>Thulatha Market </a:t>
            </a:r>
            <a:r>
              <a:rPr lang="en-US" dirty="0">
                <a:solidFill>
                  <a:srgbClr val="323248"/>
                </a:solidFill>
                <a:latin typeface="Arial" panose="020B0604020202020204" pitchFamily="34" charset="0"/>
              </a:rPr>
              <a:t>in Abha, Asir Province.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94005C51-3D98-4D73-9FDB-E3CDFE2D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7946"/>
            <a:ext cx="7128792" cy="5236582"/>
          </a:xfrm>
          <a:prstGeom prst="rect">
            <a:avLst/>
          </a:prstGeom>
        </p:spPr>
      </p:pic>
      <p:pic>
        <p:nvPicPr>
          <p:cNvPr id="4098" name="Picture 2" descr="عسل طبيعي 100% عالي الجودة - Buy عسل طبيعي ، عسل طبيعي للبيع ، عسل طبيعي  نقي Product on Alibaba.com">
            <a:extLst>
              <a:ext uri="{FF2B5EF4-FFF2-40B4-BE49-F238E27FC236}">
                <a16:creationId xmlns:a16="http://schemas.microsoft.com/office/drawing/2014/main" xmlns="" id="{8BD8F7D0-2741-4215-99C6-7E416578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156" y="2606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EFF5F428-F182-4381-81C7-326DCAA79774}"/>
              </a:ext>
            </a:extLst>
          </p:cNvPr>
          <p:cNvSpPr/>
          <p:nvPr/>
        </p:nvSpPr>
        <p:spPr>
          <a:xfrm>
            <a:off x="1391386" y="1347946"/>
            <a:ext cx="318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>
                <a:ln w="0"/>
                <a:solidFill>
                  <a:schemeClr val="bg1"/>
                </a:solidFill>
              </a:rPr>
              <a:t>Traditional Markets </a:t>
            </a:r>
            <a:endParaRPr lang="ar-SA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424</Words>
  <Application>Microsoft Office PowerPoint</Application>
  <PresentationFormat>عرض على الشاشة (3:4)‏</PresentationFormat>
  <Paragraphs>84</Paragraphs>
  <Slides>23</Slides>
  <Notes>1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Rohya Halool</cp:lastModifiedBy>
  <cp:revision>414</cp:revision>
  <dcterms:created xsi:type="dcterms:W3CDTF">2019-11-21T04:55:51Z</dcterms:created>
  <dcterms:modified xsi:type="dcterms:W3CDTF">2021-02-03T07:32:58Z</dcterms:modified>
</cp:coreProperties>
</file>