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90" r:id="rId4"/>
    <p:sldId id="283" r:id="rId5"/>
    <p:sldId id="261" r:id="rId6"/>
    <p:sldId id="286" r:id="rId7"/>
    <p:sldId id="288" r:id="rId8"/>
    <p:sldId id="287" r:id="rId9"/>
    <p:sldId id="289" r:id="rId10"/>
    <p:sldId id="264" r:id="rId11"/>
    <p:sldId id="285" r:id="rId12"/>
    <p:sldId id="265" r:id="rId13"/>
    <p:sldId id="267" r:id="rId14"/>
    <p:sldId id="268" r:id="rId15"/>
    <p:sldId id="284" r:id="rId16"/>
  </p:sldIdLst>
  <p:sldSz cx="9144000" cy="6858000" type="screen4x3"/>
  <p:notesSz cx="6858000" cy="9144000"/>
  <p:defaultTextStyle>
    <a:defPPr lvl="0">
      <a:defRPr lang="ar-SA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 رجب،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uact=8&amp;ved=0CAcQjRw&amp;url=http://www.autoevolution.com/news/2014-chevrolet-corvette-stingray-vs-bmw-e92-m3-comparative-test-67074.html&amp;ei=pWbWVP-iDcPQygPCv4KACg&amp;psig=AFQjCNFkv3vzOMMs4FJgoza3RC1cUDFjxw&amp;ust=142342348881041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8329" r="25567" b="69859"/>
          <a:stretch>
            <a:fillRect/>
          </a:stretch>
        </p:blipFill>
        <p:spPr bwMode="auto">
          <a:xfrm>
            <a:off x="0" y="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21DFE58-9DB6-8C41-33CD-C5B7DFCB83B1}"/>
              </a:ext>
            </a:extLst>
          </p:cNvPr>
          <p:cNvSpPr txBox="1"/>
          <p:nvPr/>
        </p:nvSpPr>
        <p:spPr>
          <a:xfrm>
            <a:off x="1195294" y="2522070"/>
            <a:ext cx="5204510" cy="1046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en-GB" sz="6200" dirty="0">
                <a:solidFill>
                  <a:schemeClr val="accent2">
                    <a:lumMod val="75000"/>
                  </a:schemeClr>
                </a:solidFill>
                <a:latin typeface="Baguet Script" pitchFamily="2" charset="0"/>
              </a:rPr>
              <a:t>Homework</a:t>
            </a:r>
            <a:r>
              <a:rPr lang="en-GB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4016" y="18864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i="1" dirty="0"/>
              <a:t>Some comparative and superlative adjectives are irregular such as:</a:t>
            </a:r>
            <a:endParaRPr lang="ar-SA" sz="24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6208" t="55734" r="2323" b="37376"/>
          <a:stretch>
            <a:fillRect/>
          </a:stretch>
        </p:blipFill>
        <p:spPr bwMode="auto">
          <a:xfrm>
            <a:off x="539552" y="1196752"/>
            <a:ext cx="77768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960969" y="2852936"/>
            <a:ext cx="505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My car is </a:t>
            </a:r>
            <a:r>
              <a:rPr lang="en-US" sz="2400" b="1" dirty="0">
                <a:solidFill>
                  <a:srgbClr val="FF0000"/>
                </a:solidFill>
              </a:rPr>
              <a:t>better</a:t>
            </a:r>
            <a:r>
              <a:rPr lang="en-US" sz="2400" b="1" dirty="0"/>
              <a:t> than your car. ( </a:t>
            </a:r>
            <a:r>
              <a:rPr lang="en-US" sz="2400" b="1" i="1" dirty="0">
                <a:solidFill>
                  <a:schemeClr val="tx2"/>
                </a:solidFill>
              </a:rPr>
              <a:t>good</a:t>
            </a:r>
            <a:r>
              <a:rPr lang="en-US" sz="2400" b="1" dirty="0"/>
              <a:t> )</a:t>
            </a:r>
            <a:endParaRPr lang="ar-SA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6208" t="65757" r="2323" b="30485"/>
          <a:stretch>
            <a:fillRect/>
          </a:stretch>
        </p:blipFill>
        <p:spPr bwMode="auto">
          <a:xfrm>
            <a:off x="539552" y="1974552"/>
            <a:ext cx="77768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949379" y="3255367"/>
            <a:ext cx="5336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My car is </a:t>
            </a:r>
            <a:r>
              <a:rPr lang="en-US" sz="2400" b="1" dirty="0">
                <a:solidFill>
                  <a:srgbClr val="FF0000"/>
                </a:solidFill>
              </a:rPr>
              <a:t>the best </a:t>
            </a:r>
            <a:r>
              <a:rPr lang="en-US" sz="2400" b="1" dirty="0"/>
              <a:t>car </a:t>
            </a:r>
            <a:r>
              <a:rPr lang="en-US" sz="2400" b="1" dirty="0">
                <a:solidFill>
                  <a:schemeClr val="tx2"/>
                </a:solidFill>
              </a:rPr>
              <a:t>in the city</a:t>
            </a:r>
            <a:r>
              <a:rPr lang="en-US" sz="2400" b="1" dirty="0"/>
              <a:t>. ( </a:t>
            </a:r>
            <a:r>
              <a:rPr lang="en-US" sz="2400" b="1" i="1" dirty="0">
                <a:solidFill>
                  <a:schemeClr val="tx2"/>
                </a:solidFill>
              </a:rPr>
              <a:t>good</a:t>
            </a:r>
            <a:r>
              <a:rPr lang="en-US" sz="2400" b="1" dirty="0"/>
              <a:t> )</a:t>
            </a:r>
            <a:endParaRPr lang="ar-SA" sz="2400" b="1" dirty="0"/>
          </a:p>
        </p:txBody>
      </p:sp>
      <p:pic>
        <p:nvPicPr>
          <p:cNvPr id="43012" name="Picture 4" descr="http://s1.cdn.autoevolution.com/images/news/2014-chevrolet-corvette-stingray-vs-bmw-e92-m3-comparative-test-67074-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98514"/>
            <a:ext cx="4697392" cy="258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482A80-7A7F-7795-2B9C-18459D9E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know?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3629F2-09DF-8B87-5DB8-71759214E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l">
              <a:buNone/>
            </a:pPr>
            <a:r>
              <a:rPr lang="en-GB" b="0" i="0" u="sng" strike="noStrike" dirty="0">
                <a:solidFill>
                  <a:srgbClr val="FF0000"/>
                </a:solidFill>
                <a:effectLst/>
                <a:latin typeface="Roboto" panose="020F0502020204030204" pitchFamily="34" charset="0"/>
              </a:rPr>
              <a:t>The tallest</a:t>
            </a:r>
            <a:r>
              <a:rPr lang="en-GB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F0502020204030204" pitchFamily="34" charset="0"/>
              </a:rPr>
              <a:t> clock tower in the world is the </a:t>
            </a:r>
            <a:r>
              <a:rPr lang="en-GB" b="1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Makkah Clock Royal Tower</a:t>
            </a:r>
            <a:r>
              <a:rPr lang="en-GB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 in Mecca, Saudi Arabia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B322677-8251-663B-13C2-3E32B2AD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426279"/>
            <a:ext cx="2879662" cy="3280735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8DF1F150-DA4A-CD11-2C78-47476330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39" y="3426278"/>
            <a:ext cx="2449395" cy="3280735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208B52BD-924C-D5A6-C6CC-450BD84F5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496" y="3131840"/>
            <a:ext cx="1457466" cy="976982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CF64B17B-B69C-1CC4-41A5-01C99E3C9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132" y="3072615"/>
            <a:ext cx="1474770" cy="7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1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5692" r="12838" b="25563"/>
          <a:stretch>
            <a:fillRect/>
          </a:stretch>
        </p:blipFill>
        <p:spPr bwMode="auto">
          <a:xfrm>
            <a:off x="72008" y="620688"/>
            <a:ext cx="8820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18329" r="25567" b="69859"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39013" t="50812" r="47705" b="39344"/>
          <a:stretch>
            <a:fillRect/>
          </a:stretch>
        </p:blipFill>
        <p:spPr bwMode="auto">
          <a:xfrm>
            <a:off x="611560" y="4077072"/>
            <a:ext cx="1728192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6799" t="60656" r="18373" b="16704"/>
          <a:stretch>
            <a:fillRect/>
          </a:stretch>
        </p:blipFill>
        <p:spPr bwMode="auto">
          <a:xfrm>
            <a:off x="755576" y="4869160"/>
            <a:ext cx="5832648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رابط مستقيم 8"/>
          <p:cNvCxnSpPr/>
          <p:nvPr/>
        </p:nvCxnSpPr>
        <p:spPr>
          <a:xfrm>
            <a:off x="3275856" y="170080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5076056" y="1403484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FF0000"/>
                </a:solidFill>
              </a:rPr>
              <a:t>the most </a:t>
            </a:r>
            <a:r>
              <a:rPr lang="en-US" b="1" i="1" dirty="0"/>
              <a:t>interesting </a:t>
            </a:r>
            <a:endParaRPr lang="ar-SA" b="1" i="1" dirty="0"/>
          </a:p>
        </p:txBody>
      </p:sp>
      <p:sp>
        <p:nvSpPr>
          <p:cNvPr id="11" name="قوس 10"/>
          <p:cNvSpPr/>
          <p:nvPr/>
        </p:nvSpPr>
        <p:spPr>
          <a:xfrm rot="19720858">
            <a:off x="2711123" y="1248088"/>
            <a:ext cx="3217698" cy="2053832"/>
          </a:xfrm>
          <a:prstGeom prst="arc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5375" r="44022" b="75156"/>
          <a:stretch>
            <a:fillRect/>
          </a:stretch>
        </p:blipFill>
        <p:spPr bwMode="auto">
          <a:xfrm>
            <a:off x="144016" y="548680"/>
            <a:ext cx="500404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6657" r="58274" b="43656"/>
          <a:stretch>
            <a:fillRect/>
          </a:stretch>
        </p:blipFill>
        <p:spPr bwMode="auto">
          <a:xfrm>
            <a:off x="234280" y="2987660"/>
            <a:ext cx="39959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5503" t="15375" r="21693" b="62359"/>
          <a:stretch>
            <a:fillRect/>
          </a:stretch>
        </p:blipFill>
        <p:spPr bwMode="auto">
          <a:xfrm>
            <a:off x="5292080" y="926812"/>
            <a:ext cx="3456384" cy="22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4844" r="44022" b="68265"/>
          <a:stretch>
            <a:fillRect/>
          </a:stretch>
        </p:blipFill>
        <p:spPr bwMode="auto">
          <a:xfrm>
            <a:off x="144016" y="1412776"/>
            <a:ext cx="5004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1187624" y="5157192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Which is fast</a:t>
            </a:r>
            <a:r>
              <a:rPr lang="en-US" b="1" dirty="0">
                <a:solidFill>
                  <a:srgbClr val="FF0000"/>
                </a:solidFill>
              </a:rPr>
              <a:t>er</a:t>
            </a:r>
            <a:r>
              <a:rPr lang="en-US" b="1" dirty="0"/>
              <a:t>? </a:t>
            </a:r>
            <a:endParaRPr lang="ar-SA" b="1" dirty="0"/>
          </a:p>
        </p:txBody>
      </p:sp>
      <p:sp>
        <p:nvSpPr>
          <p:cNvPr id="15" name="مستطيل 14"/>
          <p:cNvSpPr/>
          <p:nvPr/>
        </p:nvSpPr>
        <p:spPr>
          <a:xfrm>
            <a:off x="755576" y="5589240"/>
            <a:ext cx="401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I think </a:t>
            </a: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cheetah</a:t>
            </a:r>
            <a:r>
              <a:rPr lang="en-US" b="1" dirty="0"/>
              <a:t> is fast</a:t>
            </a:r>
            <a:r>
              <a:rPr lang="en-US" b="1" dirty="0">
                <a:solidFill>
                  <a:srgbClr val="FF0000"/>
                </a:solidFill>
              </a:rPr>
              <a:t>er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than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a horse</a:t>
            </a:r>
            <a:r>
              <a:rPr lang="en-US" b="1" dirty="0"/>
              <a:t>. </a:t>
            </a:r>
            <a:endParaRPr lang="ar-SA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17983" t="18329" r="25567" b="69859"/>
          <a:stretch>
            <a:fillRect/>
          </a:stretch>
        </p:blipFill>
        <p:spPr bwMode="auto">
          <a:xfrm>
            <a:off x="0" y="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مستطيل 20"/>
          <p:cNvSpPr/>
          <p:nvPr/>
        </p:nvSpPr>
        <p:spPr>
          <a:xfrm>
            <a:off x="467544" y="3429000"/>
            <a:ext cx="116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cheetah</a:t>
            </a:r>
            <a:r>
              <a:rPr lang="en-US" b="1" dirty="0"/>
              <a:t> 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4186927" y="3244334"/>
            <a:ext cx="88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 horse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6657" r="58274" b="43656"/>
          <a:stretch>
            <a:fillRect/>
          </a:stretch>
        </p:blipFill>
        <p:spPr bwMode="auto">
          <a:xfrm>
            <a:off x="0" y="0"/>
            <a:ext cx="2843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5574" t="56344" r="59699" b="23594"/>
          <a:stretch>
            <a:fillRect/>
          </a:stretch>
        </p:blipFill>
        <p:spPr bwMode="auto">
          <a:xfrm>
            <a:off x="6516216" y="2276872"/>
            <a:ext cx="2232248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467544" y="1484784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Which is fast</a:t>
            </a:r>
            <a:r>
              <a:rPr lang="en-US" b="1" dirty="0">
                <a:solidFill>
                  <a:srgbClr val="FF0000"/>
                </a:solidFill>
              </a:rPr>
              <a:t>er</a:t>
            </a:r>
            <a:r>
              <a:rPr lang="en-US" b="1" dirty="0"/>
              <a:t>? </a:t>
            </a:r>
            <a:endParaRPr lang="ar-SA" b="1" dirty="0"/>
          </a:p>
        </p:txBody>
      </p:sp>
      <p:sp>
        <p:nvSpPr>
          <p:cNvPr id="10" name="مستطيل 9"/>
          <p:cNvSpPr/>
          <p:nvPr/>
        </p:nvSpPr>
        <p:spPr>
          <a:xfrm>
            <a:off x="6084168" y="162880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Which is </a:t>
            </a:r>
            <a:r>
              <a:rPr lang="en-US" b="1" dirty="0">
                <a:solidFill>
                  <a:srgbClr val="FF0000"/>
                </a:solidFill>
              </a:rPr>
              <a:t>more</a:t>
            </a:r>
            <a:r>
              <a:rPr lang="en-US" b="1" dirty="0"/>
              <a:t> difficult? </a:t>
            </a:r>
            <a:endParaRPr lang="ar-SA" b="1" dirty="0"/>
          </a:p>
        </p:txBody>
      </p:sp>
      <p:sp>
        <p:nvSpPr>
          <p:cNvPr id="11" name="مستطيل 10"/>
          <p:cNvSpPr/>
          <p:nvPr/>
        </p:nvSpPr>
        <p:spPr>
          <a:xfrm>
            <a:off x="125760" y="3501008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Which is </a:t>
            </a:r>
            <a:r>
              <a:rPr lang="en-US" b="1" dirty="0">
                <a:solidFill>
                  <a:srgbClr val="FF0000"/>
                </a:solidFill>
              </a:rPr>
              <a:t>more</a:t>
            </a:r>
            <a:r>
              <a:rPr lang="en-US" b="1" dirty="0"/>
              <a:t> dan</a:t>
            </a:r>
            <a:r>
              <a:rPr lang="en-US" b="1" i="1" dirty="0"/>
              <a:t>g</a:t>
            </a:r>
            <a:r>
              <a:rPr lang="en-US" b="1" dirty="0"/>
              <a:t>erous? </a:t>
            </a:r>
            <a:endParaRPr lang="ar-SA" b="1" dirty="0"/>
          </a:p>
        </p:txBody>
      </p:sp>
      <p:sp>
        <p:nvSpPr>
          <p:cNvPr id="12" name="مستطيل 11"/>
          <p:cNvSpPr/>
          <p:nvPr/>
        </p:nvSpPr>
        <p:spPr>
          <a:xfrm>
            <a:off x="6102424" y="3744416"/>
            <a:ext cx="257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 Which is </a:t>
            </a:r>
            <a:r>
              <a:rPr lang="en-US" b="1" dirty="0">
                <a:solidFill>
                  <a:srgbClr val="FF0000"/>
                </a:solidFill>
              </a:rPr>
              <a:t>more</a:t>
            </a:r>
            <a:r>
              <a:rPr lang="en-US" b="1" dirty="0"/>
              <a:t> excitin</a:t>
            </a:r>
            <a:r>
              <a:rPr lang="en-US" b="1" i="1" dirty="0"/>
              <a:t>g</a:t>
            </a:r>
            <a:r>
              <a:rPr lang="en-US" b="1" dirty="0"/>
              <a:t>? </a:t>
            </a:r>
            <a:endParaRPr lang="ar-SA" b="1" dirty="0"/>
          </a:p>
        </p:txBody>
      </p:sp>
      <p:sp>
        <p:nvSpPr>
          <p:cNvPr id="13" name="مستطيل 12"/>
          <p:cNvSpPr/>
          <p:nvPr/>
        </p:nvSpPr>
        <p:spPr>
          <a:xfrm>
            <a:off x="395536" y="5805264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Which is </a:t>
            </a:r>
            <a:r>
              <a:rPr lang="en-US" b="1" dirty="0">
                <a:solidFill>
                  <a:srgbClr val="FF0000"/>
                </a:solidFill>
              </a:rPr>
              <a:t>more</a:t>
            </a:r>
            <a:r>
              <a:rPr lang="en-US" b="1" dirty="0"/>
              <a:t> popular? </a:t>
            </a:r>
            <a:endParaRPr lang="ar-SA" b="1" dirty="0"/>
          </a:p>
        </p:txBody>
      </p:sp>
      <p:sp>
        <p:nvSpPr>
          <p:cNvPr id="14" name="مستطيل 13"/>
          <p:cNvSpPr/>
          <p:nvPr/>
        </p:nvSpPr>
        <p:spPr>
          <a:xfrm>
            <a:off x="6246440" y="593998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Which is eas</a:t>
            </a:r>
            <a:r>
              <a:rPr lang="en-US" b="1" dirty="0">
                <a:solidFill>
                  <a:srgbClr val="FF0000"/>
                </a:solidFill>
              </a:rPr>
              <a:t>ier</a:t>
            </a:r>
            <a:r>
              <a:rPr lang="en-US" b="1" dirty="0"/>
              <a:t>? </a:t>
            </a:r>
            <a:endParaRPr lang="ar-SA" b="1" dirty="0"/>
          </a:p>
        </p:txBody>
      </p:sp>
      <p:sp>
        <p:nvSpPr>
          <p:cNvPr id="15" name="مستطيل 14"/>
          <p:cNvSpPr/>
          <p:nvPr/>
        </p:nvSpPr>
        <p:spPr>
          <a:xfrm>
            <a:off x="0" y="1844824"/>
            <a:ext cx="401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I think </a:t>
            </a:r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cheetah</a:t>
            </a:r>
            <a:r>
              <a:rPr lang="en-US" b="1" dirty="0"/>
              <a:t> is fast</a:t>
            </a:r>
            <a:r>
              <a:rPr lang="en-US" b="1" dirty="0">
                <a:solidFill>
                  <a:srgbClr val="FF0000"/>
                </a:solidFill>
              </a:rPr>
              <a:t>er than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a horse</a:t>
            </a:r>
            <a:r>
              <a:rPr lang="en-US" b="1" dirty="0"/>
              <a:t>. </a:t>
            </a:r>
            <a:endParaRPr lang="ar-SA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44577" t="36657" r="40696" b="43656"/>
          <a:stretch>
            <a:fillRect/>
          </a:stretch>
        </p:blipFill>
        <p:spPr bwMode="auto">
          <a:xfrm>
            <a:off x="6084168" y="188640"/>
            <a:ext cx="22322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64055" t="36657" r="21693" b="43656"/>
          <a:stretch>
            <a:fillRect/>
          </a:stretch>
        </p:blipFill>
        <p:spPr bwMode="auto">
          <a:xfrm>
            <a:off x="701824" y="2132856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44577" t="56344" r="42121" b="23594"/>
          <a:stretch>
            <a:fillRect/>
          </a:stretch>
        </p:blipFill>
        <p:spPr bwMode="auto">
          <a:xfrm>
            <a:off x="395536" y="4221088"/>
            <a:ext cx="2016224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3105" t="56344" r="24068" b="23594"/>
          <a:stretch>
            <a:fillRect/>
          </a:stretch>
        </p:blipFill>
        <p:spPr bwMode="auto">
          <a:xfrm>
            <a:off x="6300192" y="4544452"/>
            <a:ext cx="1944216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مستطيل 19"/>
          <p:cNvSpPr/>
          <p:nvPr/>
        </p:nvSpPr>
        <p:spPr>
          <a:xfrm>
            <a:off x="4248472" y="1873400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/>
              <a:t>I think </a:t>
            </a:r>
            <a:r>
              <a:rPr lang="en-US" b="1" i="1" dirty="0">
                <a:solidFill>
                  <a:schemeClr val="tx2"/>
                </a:solidFill>
              </a:rPr>
              <a:t>surfing</a:t>
            </a:r>
            <a:r>
              <a:rPr lang="en-US" b="1" i="1" dirty="0"/>
              <a:t> is </a:t>
            </a:r>
            <a:r>
              <a:rPr lang="en-US" b="1" i="1" dirty="0">
                <a:solidFill>
                  <a:srgbClr val="FF0000"/>
                </a:solidFill>
              </a:rPr>
              <a:t>more</a:t>
            </a:r>
            <a:r>
              <a:rPr lang="en-US" b="1" i="1" dirty="0"/>
              <a:t> difficult </a:t>
            </a:r>
            <a:r>
              <a:rPr lang="en-US" b="1" i="1" dirty="0">
                <a:solidFill>
                  <a:srgbClr val="FF0000"/>
                </a:solidFill>
              </a:rPr>
              <a:t>than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tx2"/>
                </a:solidFill>
              </a:rPr>
              <a:t>rollerblading</a:t>
            </a:r>
            <a:r>
              <a:rPr lang="en-US" b="1" i="1" dirty="0"/>
              <a:t>. </a:t>
            </a:r>
            <a:endParaRPr lang="ar-SA" b="1" i="1" dirty="0"/>
          </a:p>
        </p:txBody>
      </p:sp>
      <p:sp>
        <p:nvSpPr>
          <p:cNvPr id="21" name="مستطيل 20"/>
          <p:cNvSpPr/>
          <p:nvPr/>
        </p:nvSpPr>
        <p:spPr>
          <a:xfrm>
            <a:off x="107504" y="385175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/>
              <a:t>I think </a:t>
            </a:r>
            <a:r>
              <a:rPr lang="en-US" b="1" i="1" dirty="0">
                <a:solidFill>
                  <a:schemeClr val="tx2"/>
                </a:solidFill>
              </a:rPr>
              <a:t>driving</a:t>
            </a:r>
            <a:r>
              <a:rPr lang="en-US" b="1" i="1" dirty="0"/>
              <a:t> is </a:t>
            </a:r>
            <a:r>
              <a:rPr lang="en-US" b="1" i="1" dirty="0">
                <a:solidFill>
                  <a:srgbClr val="FF0000"/>
                </a:solidFill>
              </a:rPr>
              <a:t>more</a:t>
            </a:r>
            <a:r>
              <a:rPr lang="en-US" b="1" i="1" dirty="0"/>
              <a:t> dangerous </a:t>
            </a:r>
            <a:r>
              <a:rPr lang="en-US" b="1" i="1" dirty="0">
                <a:solidFill>
                  <a:srgbClr val="FF0000"/>
                </a:solidFill>
              </a:rPr>
              <a:t>than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tx2"/>
                </a:solidFill>
              </a:rPr>
              <a:t>flying</a:t>
            </a:r>
            <a:r>
              <a:rPr lang="en-US" b="1" i="1" dirty="0"/>
              <a:t>. </a:t>
            </a:r>
            <a:endParaRPr lang="ar-SA" b="1" i="1" dirty="0"/>
          </a:p>
        </p:txBody>
      </p:sp>
      <p:sp>
        <p:nvSpPr>
          <p:cNvPr id="22" name="مستطيل 21"/>
          <p:cNvSpPr/>
          <p:nvPr/>
        </p:nvSpPr>
        <p:spPr>
          <a:xfrm>
            <a:off x="4608512" y="40677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i="1" dirty="0"/>
              <a:t>I think sky </a:t>
            </a:r>
            <a:r>
              <a:rPr lang="en-US" b="1" i="1" dirty="0">
                <a:solidFill>
                  <a:schemeClr val="tx2"/>
                </a:solidFill>
              </a:rPr>
              <a:t>diving</a:t>
            </a:r>
            <a:r>
              <a:rPr lang="en-US" b="1" i="1" dirty="0"/>
              <a:t> is </a:t>
            </a:r>
            <a:r>
              <a:rPr lang="en-US" b="1" i="1" dirty="0">
                <a:solidFill>
                  <a:srgbClr val="FF0000"/>
                </a:solidFill>
              </a:rPr>
              <a:t>more</a:t>
            </a:r>
            <a:r>
              <a:rPr lang="en-US" b="1" i="1" dirty="0"/>
              <a:t> exciting </a:t>
            </a:r>
            <a:r>
              <a:rPr lang="en-US" b="1" i="1" dirty="0">
                <a:solidFill>
                  <a:srgbClr val="FF0000"/>
                </a:solidFill>
              </a:rPr>
              <a:t>than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tx2"/>
                </a:solidFill>
              </a:rPr>
              <a:t>sailing</a:t>
            </a:r>
            <a:r>
              <a:rPr lang="en-US" b="1" i="1" dirty="0"/>
              <a:t>. </a:t>
            </a:r>
            <a:endParaRPr lang="ar-SA" b="1" i="1" dirty="0"/>
          </a:p>
        </p:txBody>
      </p:sp>
      <p:sp>
        <p:nvSpPr>
          <p:cNvPr id="23" name="مستطيل 22"/>
          <p:cNvSpPr/>
          <p:nvPr/>
        </p:nvSpPr>
        <p:spPr>
          <a:xfrm>
            <a:off x="107504" y="6165304"/>
            <a:ext cx="4518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/>
              <a:t>I think </a:t>
            </a:r>
            <a:r>
              <a:rPr lang="en-US" b="1" i="1" dirty="0">
                <a:solidFill>
                  <a:schemeClr val="tx2"/>
                </a:solidFill>
              </a:rPr>
              <a:t>football</a:t>
            </a:r>
            <a:r>
              <a:rPr lang="en-US" b="1" i="1" dirty="0"/>
              <a:t> is </a:t>
            </a:r>
            <a:r>
              <a:rPr lang="en-US" b="1" i="1" dirty="0">
                <a:solidFill>
                  <a:srgbClr val="FF0000"/>
                </a:solidFill>
              </a:rPr>
              <a:t>more</a:t>
            </a:r>
            <a:r>
              <a:rPr lang="en-US" b="1" i="1" dirty="0"/>
              <a:t> popular </a:t>
            </a:r>
            <a:r>
              <a:rPr lang="en-US" b="1" i="1" dirty="0">
                <a:solidFill>
                  <a:srgbClr val="FF0000"/>
                </a:solidFill>
              </a:rPr>
              <a:t>than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tx2"/>
                </a:solidFill>
              </a:rPr>
              <a:t>rugby</a:t>
            </a:r>
            <a:r>
              <a:rPr lang="en-US" b="1" i="1" dirty="0"/>
              <a:t>. </a:t>
            </a:r>
            <a:endParaRPr lang="ar-SA" b="1" i="1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623731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/>
              <a:t>I think </a:t>
            </a:r>
            <a:r>
              <a:rPr lang="en-US" b="1" i="1" dirty="0">
                <a:solidFill>
                  <a:schemeClr val="tx2"/>
                </a:solidFill>
              </a:rPr>
              <a:t>English</a:t>
            </a:r>
            <a:r>
              <a:rPr lang="en-US" b="1" i="1" dirty="0"/>
              <a:t> is eas</a:t>
            </a:r>
            <a:r>
              <a:rPr lang="en-US" b="1" i="1" dirty="0">
                <a:solidFill>
                  <a:srgbClr val="FF0000"/>
                </a:solidFill>
              </a:rPr>
              <a:t>ier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than</a:t>
            </a:r>
            <a:r>
              <a:rPr lang="en-US" b="1" i="1" dirty="0"/>
              <a:t> </a:t>
            </a:r>
            <a:r>
              <a:rPr lang="en-US" b="1" i="1" dirty="0">
                <a:solidFill>
                  <a:schemeClr val="tx2"/>
                </a:solidFill>
              </a:rPr>
              <a:t>math</a:t>
            </a:r>
            <a:r>
              <a:rPr lang="en-US" b="1" i="1" dirty="0"/>
              <a:t>. </a:t>
            </a:r>
            <a:endParaRPr lang="ar-SA" b="1" i="1" dirty="0"/>
          </a:p>
        </p:txBody>
      </p:sp>
      <p:sp>
        <p:nvSpPr>
          <p:cNvPr id="25" name="مستطيل 24"/>
          <p:cNvSpPr/>
          <p:nvPr/>
        </p:nvSpPr>
        <p:spPr>
          <a:xfrm>
            <a:off x="7812360" y="260648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surfing</a:t>
            </a:r>
            <a:r>
              <a:rPr lang="en-US" b="1" i="1" dirty="0"/>
              <a:t> </a:t>
            </a:r>
            <a:endParaRPr lang="ar-SA" dirty="0"/>
          </a:p>
        </p:txBody>
      </p:sp>
      <p:sp>
        <p:nvSpPr>
          <p:cNvPr id="26" name="مستطيل 25"/>
          <p:cNvSpPr/>
          <p:nvPr/>
        </p:nvSpPr>
        <p:spPr>
          <a:xfrm>
            <a:off x="4932040" y="260648"/>
            <a:ext cx="1417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rollerblading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2771800" y="2420888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flying</a:t>
            </a:r>
            <a:endParaRPr lang="ar-SA" dirty="0"/>
          </a:p>
        </p:txBody>
      </p:sp>
      <p:sp>
        <p:nvSpPr>
          <p:cNvPr id="28" name="مستطيل 27"/>
          <p:cNvSpPr/>
          <p:nvPr/>
        </p:nvSpPr>
        <p:spPr>
          <a:xfrm>
            <a:off x="179512" y="249289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driving</a:t>
            </a:r>
            <a:r>
              <a:rPr lang="en-US" b="1" i="1" dirty="0"/>
              <a:t> 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5868144" y="2852936"/>
            <a:ext cx="824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diving</a:t>
            </a:r>
            <a:r>
              <a:rPr lang="en-US" b="1" i="1" dirty="0"/>
              <a:t> </a:t>
            </a:r>
            <a:endParaRPr lang="ar-SA" dirty="0"/>
          </a:p>
        </p:txBody>
      </p:sp>
      <p:sp>
        <p:nvSpPr>
          <p:cNvPr id="30" name="مستطيل 29"/>
          <p:cNvSpPr/>
          <p:nvPr/>
        </p:nvSpPr>
        <p:spPr>
          <a:xfrm>
            <a:off x="8100392" y="2924944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sailing</a:t>
            </a:r>
            <a:endParaRPr lang="ar-SA" dirty="0"/>
          </a:p>
        </p:txBody>
      </p:sp>
      <p:sp>
        <p:nvSpPr>
          <p:cNvPr id="31" name="مستطيل 30"/>
          <p:cNvSpPr/>
          <p:nvPr/>
        </p:nvSpPr>
        <p:spPr>
          <a:xfrm>
            <a:off x="5436096" y="5013176"/>
            <a:ext cx="91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English</a:t>
            </a:r>
            <a:r>
              <a:rPr lang="en-US" b="1" i="1" dirty="0"/>
              <a:t> </a:t>
            </a:r>
            <a:endParaRPr lang="ar-SA" dirty="0"/>
          </a:p>
        </p:txBody>
      </p:sp>
      <p:sp>
        <p:nvSpPr>
          <p:cNvPr id="32" name="مستطيل 31"/>
          <p:cNvSpPr/>
          <p:nvPr/>
        </p:nvSpPr>
        <p:spPr>
          <a:xfrm>
            <a:off x="8100392" y="5085184"/>
            <a:ext cx="69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math</a:t>
            </a:r>
            <a:endParaRPr lang="ar-SA" dirty="0"/>
          </a:p>
        </p:txBody>
      </p:sp>
      <p:sp>
        <p:nvSpPr>
          <p:cNvPr id="33" name="مستطيل 32"/>
          <p:cNvSpPr/>
          <p:nvPr/>
        </p:nvSpPr>
        <p:spPr>
          <a:xfrm>
            <a:off x="1979712" y="5013176"/>
            <a:ext cx="989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football</a:t>
            </a:r>
            <a:r>
              <a:rPr lang="en-US" b="1" i="1" dirty="0"/>
              <a:t> </a:t>
            </a:r>
            <a:endParaRPr lang="ar-SA" dirty="0"/>
          </a:p>
        </p:txBody>
      </p:sp>
      <p:sp>
        <p:nvSpPr>
          <p:cNvPr id="34" name="مستطيل 33"/>
          <p:cNvSpPr/>
          <p:nvPr/>
        </p:nvSpPr>
        <p:spPr>
          <a:xfrm>
            <a:off x="179512" y="5013176"/>
            <a:ext cx="73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rugby</a:t>
            </a:r>
            <a:endParaRPr lang="ar-SA" dirty="0"/>
          </a:p>
        </p:txBody>
      </p:sp>
      <p:cxnSp>
        <p:nvCxnSpPr>
          <p:cNvPr id="36" name="رابط مستقيم 35"/>
          <p:cNvCxnSpPr/>
          <p:nvPr/>
        </p:nvCxnSpPr>
        <p:spPr>
          <a:xfrm>
            <a:off x="0" y="226258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>
            <a:off x="7936" y="443711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>
            <a:off x="4067944" y="14288"/>
            <a:ext cx="0" cy="2204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4572000" y="2246536"/>
            <a:ext cx="0" cy="2204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>
            <a:off x="4572000" y="4480544"/>
            <a:ext cx="0" cy="2204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179512" y="107340"/>
            <a:ext cx="116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/>
                </a:solidFill>
              </a:rPr>
              <a:t>cheetah</a:t>
            </a:r>
            <a:r>
              <a:rPr lang="en-US" b="1" dirty="0"/>
              <a:t> </a:t>
            </a:r>
            <a:endParaRPr lang="ar-SA" dirty="0"/>
          </a:p>
        </p:txBody>
      </p:sp>
      <p:sp>
        <p:nvSpPr>
          <p:cNvPr id="46" name="مستطيل 45"/>
          <p:cNvSpPr/>
          <p:nvPr/>
        </p:nvSpPr>
        <p:spPr>
          <a:xfrm>
            <a:off x="2843808" y="332656"/>
            <a:ext cx="88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 horse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9EB5C9-0E7D-C04E-89A2-EFE0FFAE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Homework</a:t>
            </a:r>
            <a:r>
              <a:rPr lang="en-GB" dirty="0"/>
              <a:t> </a:t>
            </a:r>
            <a:endParaRPr lang="ar-SA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F4BE3A4-2245-D162-380D-FF5E5B57D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20764" r="-24300" b="46662"/>
          <a:stretch/>
        </p:blipFill>
        <p:spPr>
          <a:xfrm>
            <a:off x="1061821" y="1079597"/>
            <a:ext cx="7624979" cy="4324129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62D798-AA97-E116-612E-5E2A3E67C5C7}"/>
              </a:ext>
            </a:extLst>
          </p:cNvPr>
          <p:cNvSpPr txBox="1"/>
          <p:nvPr/>
        </p:nvSpPr>
        <p:spPr>
          <a:xfrm>
            <a:off x="2811432" y="5593737"/>
            <a:ext cx="249268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3400" dirty="0"/>
              <a:t>Page 230/B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125448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8329" r="25567" b="69859"/>
          <a:stretch>
            <a:fillRect/>
          </a:stretch>
        </p:blipFill>
        <p:spPr bwMode="auto">
          <a:xfrm>
            <a:off x="0" y="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E6BBAD3-F977-D8FE-C9D2-00F43625C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9394" t="23422" r="3133" b="5982"/>
          <a:stretch/>
        </p:blipFill>
        <p:spPr bwMode="auto">
          <a:xfrm>
            <a:off x="4560691" y="3428999"/>
            <a:ext cx="3760196" cy="30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4FD2AF8-F143-F597-4076-684E713A1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62257" b="8078"/>
          <a:stretch/>
        </p:blipFill>
        <p:spPr bwMode="auto">
          <a:xfrm rot="190360">
            <a:off x="946274" y="2245385"/>
            <a:ext cx="2988235" cy="45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B58A707-6127-4AA7-40BD-2C0FE2FB380B}"/>
              </a:ext>
            </a:extLst>
          </p:cNvPr>
          <p:cNvSpPr txBox="1"/>
          <p:nvPr/>
        </p:nvSpPr>
        <p:spPr>
          <a:xfrm>
            <a:off x="1344704" y="1302071"/>
            <a:ext cx="4183531" cy="86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900" dirty="0">
                <a:solidFill>
                  <a:schemeClr val="accent2">
                    <a:lumMod val="75000"/>
                  </a:schemeClr>
                </a:solidFill>
                <a:latin typeface="Baguet Script" pitchFamily="2" charset="0"/>
              </a:rPr>
              <a:t>Revision</a:t>
            </a:r>
            <a:r>
              <a:rPr lang="en-GB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EF8E01-751B-8F30-02A1-DAB243FA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GB" sz="4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600" b="1" dirty="0">
                <a:solidFill>
                  <a:schemeClr val="accent2">
                    <a:lumMod val="75000"/>
                  </a:schemeClr>
                </a:solidFill>
              </a:rPr>
              <a:t>Grammar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980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746EB1-54AF-371C-8CC2-10C33CCC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Objectives of the lesson 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C20290-37C4-E280-41A0-F8ED004A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elveticaNeue"/>
              </a:rPr>
              <a:t>-Use comparative and superlative forms of adjectives</a:t>
            </a:r>
          </a:p>
          <a:p>
            <a:pPr marL="0" indent="0" algn="l">
              <a:buNone/>
            </a:pPr>
            <a:endParaRPr lang="en-GB" dirty="0">
              <a:solidFill>
                <a:schemeClr val="accent2">
                  <a:lumMod val="75000"/>
                </a:schemeClr>
              </a:solidFill>
              <a:latin typeface="HelveticaNeue"/>
            </a:endParaRPr>
          </a:p>
          <a:p>
            <a:pPr marL="0" indent="0" algn="l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HelveticaNeue"/>
              </a:rPr>
              <a:t>-</a:t>
            </a:r>
            <a:r>
              <a:rPr lang="en-GB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HelveticaNeue"/>
              </a:rPr>
              <a:t>Discuss some interesting facts</a:t>
            </a:r>
          </a:p>
          <a:p>
            <a:pPr algn="l"/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9449830-1C7D-AB14-C9FC-F5F56B8CF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5232399" y="3924258"/>
            <a:ext cx="2936119" cy="22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7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0454" r="21693" b="14735"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655CD7-569E-DE8F-E562-0561765B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Comparative</a:t>
            </a:r>
            <a:r>
              <a:rPr lang="en-GB" dirty="0"/>
              <a:t> </a:t>
            </a:r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13D39A03-DCBF-3AC9-5680-4326E7B9474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/>
              <a:t>A comparative adjective is used to </a:t>
            </a:r>
            <a:r>
              <a:rPr lang="en-US" b="1" i="1" dirty="0">
                <a:solidFill>
                  <a:srgbClr val="FF0000"/>
                </a:solidFill>
              </a:rPr>
              <a:t>compare two things. </a:t>
            </a:r>
            <a:endParaRPr lang="ar-SA" b="1" i="1" dirty="0">
              <a:solidFill>
                <a:srgbClr val="FF0000"/>
              </a:solidFill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CE52312C-1955-A64A-C928-5ADEABB4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1" y="2916517"/>
            <a:ext cx="4138297" cy="3666846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2CF4397C-33C3-868B-77FB-3B3A4FCB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68"/>
          <a:stretch/>
        </p:blipFill>
        <p:spPr>
          <a:xfrm>
            <a:off x="4987863" y="2916517"/>
            <a:ext cx="3533741" cy="36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753BFB6-A354-6113-A551-131223D1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30" y="2220444"/>
            <a:ext cx="1856939" cy="1856939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E42C98DF-CCB6-AD95-6EA1-5A677C39D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53" y="2390588"/>
            <a:ext cx="2978073" cy="151665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C0440F40-16CA-D0AD-0723-0862E8A3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adjectives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44F7B3-8F8A-5B83-F98B-439A1446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399"/>
            <a:ext cx="8229600" cy="4525963"/>
          </a:xfrm>
        </p:spPr>
        <p:txBody>
          <a:bodyPr/>
          <a:lstStyle/>
          <a:p>
            <a:pPr algn="l" rtl="0"/>
            <a:r>
              <a:rPr lang="en-GB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Important       </a:t>
            </a:r>
            <a:r>
              <a:rPr lang="en-GB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Importanter</a:t>
            </a:r>
            <a:r>
              <a:rPr lang="en-GB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    More important</a:t>
            </a:r>
          </a:p>
          <a:p>
            <a:pPr algn="l" rtl="0"/>
            <a:r>
              <a:rPr lang="en-GB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Expensive        </a:t>
            </a:r>
            <a:r>
              <a:rPr lang="en-GB" b="0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Expensiver</a:t>
            </a:r>
            <a:r>
              <a:rPr lang="en-GB" b="0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      More expensive </a:t>
            </a:r>
          </a:p>
          <a:p>
            <a:pPr algn="l" rtl="0"/>
            <a:r>
              <a:rPr lang="en-GB" dirty="0">
                <a:solidFill>
                  <a:srgbClr val="191919"/>
                </a:solidFill>
                <a:latin typeface="EF Circular Latin"/>
              </a:rPr>
              <a:t>Beautiful         </a:t>
            </a:r>
            <a:r>
              <a:rPr lang="en-GB" dirty="0" err="1">
                <a:solidFill>
                  <a:srgbClr val="191919"/>
                </a:solidFill>
                <a:latin typeface="EF Circular Latin"/>
              </a:rPr>
              <a:t>Beautifuller</a:t>
            </a:r>
            <a:r>
              <a:rPr lang="en-GB" dirty="0">
                <a:solidFill>
                  <a:srgbClr val="191919"/>
                </a:solidFill>
                <a:latin typeface="EF Circular Latin"/>
              </a:rPr>
              <a:t>       More beautiful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EB9122E-DF90-13BB-70BB-D942C2789E1A}"/>
              </a:ext>
            </a:extLst>
          </p:cNvPr>
          <p:cNvSpPr txBox="1"/>
          <p:nvPr/>
        </p:nvSpPr>
        <p:spPr>
          <a:xfrm>
            <a:off x="597790" y="4547001"/>
            <a:ext cx="7631809" cy="5693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3100" b="1" dirty="0">
                <a:solidFill>
                  <a:srgbClr val="FF0000"/>
                </a:solidFill>
              </a:rPr>
              <a:t>Studying is more important than playing </a:t>
            </a:r>
            <a:endParaRPr lang="ar-SA" sz="3100" b="1" dirty="0">
              <a:solidFill>
                <a:srgbClr val="FF0000"/>
              </a:solidFill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FE872D36-6BB1-2C06-51F9-EC9ED4934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882" y="5116388"/>
            <a:ext cx="2254327" cy="17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BD970A8E-BCEE-BDB3-2BE8-0E2E3F28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1" dirty="0"/>
              <a:t>A superlative adjective is used when you </a:t>
            </a:r>
            <a:r>
              <a:rPr lang="en-US" b="1" i="1" dirty="0">
                <a:solidFill>
                  <a:srgbClr val="FF0000"/>
                </a:solidFill>
              </a:rPr>
              <a:t>compare three or more things</a:t>
            </a:r>
            <a:r>
              <a:rPr lang="en-US" b="1" i="1" dirty="0"/>
              <a:t>.</a:t>
            </a:r>
            <a:endParaRPr lang="ar-SA" b="1" i="1" dirty="0"/>
          </a:p>
          <a:p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4F922B-4252-BE6D-FCA9-7FBB13F1D50E}"/>
              </a:ext>
            </a:extLst>
          </p:cNvPr>
          <p:cNvSpPr txBox="1"/>
          <p:nvPr/>
        </p:nvSpPr>
        <p:spPr>
          <a:xfrm>
            <a:off x="3143623" y="385588"/>
            <a:ext cx="2856753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3900" dirty="0">
                <a:solidFill>
                  <a:schemeClr val="accent2">
                    <a:lumMod val="50000"/>
                  </a:schemeClr>
                </a:solidFill>
              </a:rPr>
              <a:t>Superlatives</a:t>
            </a:r>
            <a:r>
              <a:rPr lang="en-GB" dirty="0"/>
              <a:t> </a:t>
            </a:r>
            <a:endParaRPr lang="ar-SA" dirty="0"/>
          </a:p>
        </p:txBody>
      </p:sp>
      <p:pic>
        <p:nvPicPr>
          <p:cNvPr id="11" name="صورة 11">
            <a:extLst>
              <a:ext uri="{FF2B5EF4-FFF2-40B4-BE49-F238E27FC236}">
                <a16:creationId xmlns:a16="http://schemas.microsoft.com/office/drawing/2014/main" id="{9B53FC88-300E-59BD-A600-160F5B93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336211"/>
            <a:ext cx="3875741" cy="3262580"/>
          </a:xfrm>
          <a:prstGeom prst="rect">
            <a:avLst/>
          </a:prstGeom>
        </p:spPr>
      </p:pic>
      <p:pic>
        <p:nvPicPr>
          <p:cNvPr id="12" name="صورة 12">
            <a:extLst>
              <a:ext uri="{FF2B5EF4-FFF2-40B4-BE49-F238E27FC236}">
                <a16:creationId xmlns:a16="http://schemas.microsoft.com/office/drawing/2014/main" id="{79A5FE62-264D-8EF3-99E1-6070EF632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61" y="2879752"/>
            <a:ext cx="3724455" cy="3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8B02BF8E-0148-AAD7-6AAF-2EB6049E0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246" y="1834343"/>
            <a:ext cx="2500264" cy="1287431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6A9F30B-6895-5201-C494-AD1560C0B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40" y="2141569"/>
            <a:ext cx="1407608" cy="1287431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06C5F96-75D7-E45B-2D90-C9AE5FB5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adjectives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57FE47-4C0A-4FC3-D1E8-4C582C33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3000" b="1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Important    </a:t>
            </a:r>
            <a:r>
              <a:rPr lang="en-GB" sz="3000" b="1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Importantest</a:t>
            </a:r>
            <a:r>
              <a:rPr lang="en-GB" sz="3000" b="1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  The most important</a:t>
            </a:r>
          </a:p>
          <a:p>
            <a:pPr algn="l" rtl="0"/>
            <a:r>
              <a:rPr lang="en-GB" sz="3000" b="1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Expensive    </a:t>
            </a:r>
            <a:r>
              <a:rPr lang="en-GB" sz="3000" b="1" i="0" u="none" strike="noStrike" dirty="0" err="1">
                <a:solidFill>
                  <a:srgbClr val="191919"/>
                </a:solidFill>
                <a:effectLst/>
                <a:latin typeface="EF Circular Latin"/>
              </a:rPr>
              <a:t>Expensivest</a:t>
            </a:r>
            <a:r>
              <a:rPr lang="en-GB" sz="3000" b="1" i="0" u="none" strike="noStrike" dirty="0">
                <a:solidFill>
                  <a:srgbClr val="191919"/>
                </a:solidFill>
                <a:effectLst/>
                <a:latin typeface="EF Circular Latin"/>
              </a:rPr>
              <a:t>      The most expensive </a:t>
            </a:r>
          </a:p>
          <a:p>
            <a:pPr algn="l" rtl="0"/>
            <a:r>
              <a:rPr lang="en-GB" sz="3000" b="1" dirty="0">
                <a:solidFill>
                  <a:srgbClr val="191919"/>
                </a:solidFill>
                <a:latin typeface="EF Circular Latin"/>
              </a:rPr>
              <a:t>Beautiful     </a:t>
            </a:r>
            <a:r>
              <a:rPr lang="en-GB" sz="3000" b="1" dirty="0" err="1">
                <a:solidFill>
                  <a:srgbClr val="191919"/>
                </a:solidFill>
                <a:latin typeface="EF Circular Latin"/>
              </a:rPr>
              <a:t>Beautifullest</a:t>
            </a:r>
            <a:r>
              <a:rPr lang="en-GB" sz="3000" b="1" dirty="0">
                <a:solidFill>
                  <a:srgbClr val="191919"/>
                </a:solidFill>
                <a:latin typeface="EF Circular Latin"/>
              </a:rPr>
              <a:t>       The most beautiful </a:t>
            </a:r>
            <a:endParaRPr lang="ar-SA" sz="30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3926635-4741-5006-3DF6-F930EC0A766D}"/>
              </a:ext>
            </a:extLst>
          </p:cNvPr>
          <p:cNvSpPr txBox="1"/>
          <p:nvPr/>
        </p:nvSpPr>
        <p:spPr>
          <a:xfrm>
            <a:off x="457199" y="4038917"/>
            <a:ext cx="7710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Praying is the most important thing you do as a muslim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A4A7787C-530F-7244-5AB1-3C5E979F8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059" y="4905686"/>
            <a:ext cx="2340784" cy="20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5092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(4:3)</PresentationFormat>
  <Slides>15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عرض تقديمي في PowerPoint</vt:lpstr>
      <vt:lpstr>عرض تقديمي في PowerPoint</vt:lpstr>
      <vt:lpstr>عرض تقديمي في PowerPoint</vt:lpstr>
      <vt:lpstr>Objectives of the lesson </vt:lpstr>
      <vt:lpstr>عرض تقديمي في PowerPoint</vt:lpstr>
      <vt:lpstr>Comparative </vt:lpstr>
      <vt:lpstr>Long adjectives </vt:lpstr>
      <vt:lpstr>عرض تقديمي في PowerPoint</vt:lpstr>
      <vt:lpstr>Long adjectives </vt:lpstr>
      <vt:lpstr>عرض تقديمي في PowerPoint</vt:lpstr>
      <vt:lpstr>Did you know?</vt:lpstr>
      <vt:lpstr>عرض تقديمي في PowerPoint</vt:lpstr>
      <vt:lpstr>عرض تقديمي في PowerPoint</vt:lpstr>
      <vt:lpstr>عرض تقديمي في PowerPoint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اسماء بنت الفهيد</cp:lastModifiedBy>
  <cp:revision>3</cp:revision>
  <dcterms:modified xsi:type="dcterms:W3CDTF">2023-02-04T11:50:55Z</dcterms:modified>
</cp:coreProperties>
</file>