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5" rtl="1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354" r:id="rId3"/>
    <p:sldId id="257" r:id="rId4"/>
    <p:sldId id="258" r:id="rId5"/>
    <p:sldId id="350" r:id="rId6"/>
    <p:sldId id="259" r:id="rId7"/>
    <p:sldId id="356" r:id="rId8"/>
    <p:sldId id="357" r:id="rId9"/>
    <p:sldId id="358" r:id="rId10"/>
    <p:sldId id="360" r:id="rId11"/>
    <p:sldId id="359" r:id="rId12"/>
    <p:sldId id="362" r:id="rId13"/>
    <p:sldId id="361" r:id="rId14"/>
    <p:sldId id="363" r:id="rId15"/>
    <p:sldId id="365" r:id="rId16"/>
    <p:sldId id="364" r:id="rId17"/>
    <p:sldId id="355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6"/>
            <p14:sldId id="357"/>
            <p14:sldId id="358"/>
            <p14:sldId id="360"/>
            <p14:sldId id="359"/>
            <p14:sldId id="362"/>
            <p14:sldId id="361"/>
            <p14:sldId id="363"/>
            <p14:sldId id="365"/>
            <p14:sldId id="364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FB1"/>
    <a:srgbClr val="BDBFFF"/>
    <a:srgbClr val="D9DFFF"/>
    <a:srgbClr val="E3E0FF"/>
    <a:srgbClr val="FFC8BC"/>
    <a:srgbClr val="FDFFEA"/>
    <a:srgbClr val="D8F9FF"/>
    <a:srgbClr val="938692"/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68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21.pn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0.jpe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hyperlink" Target="https://pixabay.com/it/lavagna-bianca-bordo-bianco-3205371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19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11.jp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36" Type="http://schemas.openxmlformats.org/officeDocument/2006/relationships/image" Target="../media/image250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35" Type="http://schemas.openxmlformats.org/officeDocument/2006/relationships/slide" Target="slide4.xml"/><Relationship Id="rId8" Type="http://schemas.openxmlformats.org/officeDocument/2006/relationships/image" Target="../media/image6.gif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microsoft.com/office/2007/relationships/hdphoto" Target="../media/hdphoto4.wdp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2032979" y="5316535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397AC9F-736E-637B-E092-97488C5942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16182" y="6374342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65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4381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9778928" y="170694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3" name="Rectangle 135">
            <a:extLst>
              <a:ext uri="{FF2B5EF4-FFF2-40B4-BE49-F238E27FC236}">
                <a16:creationId xmlns:a16="http://schemas.microsoft.com/office/drawing/2014/main" id="{676F7FE7-6870-DB43-9EE9-A97BB76B2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896" y="5830271"/>
            <a:ext cx="8748712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4" name="Rectangle 136">
            <a:extLst>
              <a:ext uri="{FF2B5EF4-FFF2-40B4-BE49-F238E27FC236}">
                <a16:creationId xmlns:a16="http://schemas.microsoft.com/office/drawing/2014/main" id="{6487C8E0-F368-E441-A3B0-35B6AB92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896" y="1150321"/>
            <a:ext cx="8748712" cy="2124075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AutoShape 137">
            <a:extLst>
              <a:ext uri="{FF2B5EF4-FFF2-40B4-BE49-F238E27FC236}">
                <a16:creationId xmlns:a16="http://schemas.microsoft.com/office/drawing/2014/main" id="{87BEA03C-5A68-FD4E-AEA9-89F1C885D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83" y="1399558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ب متساويان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7" name="Line 138">
            <a:extLst>
              <a:ext uri="{FF2B5EF4-FFF2-40B4-BE49-F238E27FC236}">
                <a16:creationId xmlns:a16="http://schemas.microsoft.com/office/drawing/2014/main" id="{3EE16FB9-3F18-3640-9713-240BCA24A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1783" y="2121871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C879EC91-FFC6-0F49-BB8C-7A6C085E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371" y="2229821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 ١٠ أ          =  ــ ١٠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83BEAF0-2236-234D-9CD4-0C77A603D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321" y="2733058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أ</a:t>
            </a:r>
            <a:r>
              <a:rPr lang="ar-SA" altLang="ar-SA" sz="2400" b="1" dirty="0">
                <a:solidFill>
                  <a:srgbClr val="C00000"/>
                </a:solidFill>
              </a:rPr>
              <a:t>          =  ــ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0" name="AutoShape 141">
            <a:extLst>
              <a:ext uri="{FF2B5EF4-FFF2-40B4-BE49-F238E27FC236}">
                <a16:creationId xmlns:a16="http://schemas.microsoft.com/office/drawing/2014/main" id="{651422C3-8911-E042-A408-064C9C8CE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83" y="2228233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نطرح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1" name="AutoShape 142">
            <a:extLst>
              <a:ext uri="{FF2B5EF4-FFF2-40B4-BE49-F238E27FC236}">
                <a16:creationId xmlns:a16="http://schemas.microsoft.com/office/drawing/2014/main" id="{98EECAD0-1FC0-B948-930B-B82AE4D11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83" y="2756871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أ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557D34B-13C9-7846-8727-F4B651A5E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746" y="6009658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FDFCADC2-04E4-C84C-9A49-7A8FC45B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446" y="6009658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ــ ١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7030A0"/>
                </a:solidFill>
              </a:rPr>
              <a:t>٤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4" name="AutoShape 145">
            <a:extLst>
              <a:ext uri="{FF2B5EF4-FFF2-40B4-BE49-F238E27FC236}">
                <a16:creationId xmlns:a16="http://schemas.microsoft.com/office/drawing/2014/main" id="{903CE6D8-A3E9-A547-B233-F3D07A892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83" y="6031883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5" name="Group 146">
            <a:extLst>
              <a:ext uri="{FF2B5EF4-FFF2-40B4-BE49-F238E27FC236}">
                <a16:creationId xmlns:a16="http://schemas.microsoft.com/office/drawing/2014/main" id="{AAAC8D52-7E8D-8044-AFAA-246E9D8D04A1}"/>
              </a:ext>
            </a:extLst>
          </p:cNvPr>
          <p:cNvGrpSpPr>
            <a:grpSpLocks/>
          </p:cNvGrpSpPr>
          <p:nvPr/>
        </p:nvGrpSpPr>
        <p:grpSpPr bwMode="auto">
          <a:xfrm>
            <a:off x="2373521" y="177183"/>
            <a:ext cx="5903912" cy="827088"/>
            <a:chOff x="998" y="164"/>
            <a:chExt cx="3719" cy="521"/>
          </a:xfrm>
        </p:grpSpPr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7B01A7BA-F957-D54F-A382-3F17F29AC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64"/>
              <a:ext cx="3719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6CA57F1D-A955-E747-9008-9359D3949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375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٤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أ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٣ ب = ٨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EE8949F9-A4BA-1648-9BD4-64E39EDA6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164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٦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أ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٢ ب = ٢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2BFC0021-D802-5342-B930-EBCFD5A7B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151">
            <a:extLst>
              <a:ext uri="{FF2B5EF4-FFF2-40B4-BE49-F238E27FC236}">
                <a16:creationId xmlns:a16="http://schemas.microsoft.com/office/drawing/2014/main" id="{64C4189A-6B7A-C149-8112-B111CD3F061A}"/>
              </a:ext>
            </a:extLst>
          </p:cNvPr>
          <p:cNvGrpSpPr>
            <a:grpSpLocks/>
          </p:cNvGrpSpPr>
          <p:nvPr/>
        </p:nvGrpSpPr>
        <p:grpSpPr bwMode="auto">
          <a:xfrm>
            <a:off x="7234446" y="1150321"/>
            <a:ext cx="2771775" cy="827087"/>
            <a:chOff x="3765" y="777"/>
            <a:chExt cx="1677" cy="521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B5713C3D-856D-324F-B866-5715DAC26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١٨ أ + ٦ ب = ٦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353B1544-4928-4243-82EE-AC025CA9A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 -٨ أ - ٦ ب = -١٦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3" name="Line 154">
            <a:extLst>
              <a:ext uri="{FF2B5EF4-FFF2-40B4-BE49-F238E27FC236}">
                <a16:creationId xmlns:a16="http://schemas.microsoft.com/office/drawing/2014/main" id="{55C3B62F-3C6A-644C-B141-828EB3365C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6358" y="1258271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4" name="Line 155">
            <a:extLst>
              <a:ext uri="{FF2B5EF4-FFF2-40B4-BE49-F238E27FC236}">
                <a16:creationId xmlns:a16="http://schemas.microsoft.com/office/drawing/2014/main" id="{75F1C2F4-410A-0644-B81A-1D4A06810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6358" y="1582121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pSp>
        <p:nvGrpSpPr>
          <p:cNvPr id="35" name="Group 156">
            <a:extLst>
              <a:ext uri="{FF2B5EF4-FFF2-40B4-BE49-F238E27FC236}">
                <a16:creationId xmlns:a16="http://schemas.microsoft.com/office/drawing/2014/main" id="{191623C1-212B-D248-B370-75571C441E46}"/>
              </a:ext>
            </a:extLst>
          </p:cNvPr>
          <p:cNvGrpSpPr>
            <a:grpSpLocks/>
          </p:cNvGrpSpPr>
          <p:nvPr/>
        </p:nvGrpSpPr>
        <p:grpSpPr bwMode="auto">
          <a:xfrm>
            <a:off x="1328946" y="1709120"/>
            <a:ext cx="2592387" cy="830253"/>
            <a:chOff x="3742" y="777"/>
            <a:chExt cx="1587" cy="524"/>
          </a:xfrm>
        </p:grpSpPr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F3D7ACB8-87E5-AF4F-A009-2F87B1D47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777"/>
              <a:ext cx="15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٣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( ٦أ + ٢ ب =٢ )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00C88A3E-70E7-534D-A6FE-1FDFA018B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010"/>
              <a:ext cx="15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-٢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( ٤أ + ٣ ب = ٨)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8" name="Rectangle 159">
            <a:extLst>
              <a:ext uri="{FF2B5EF4-FFF2-40B4-BE49-F238E27FC236}">
                <a16:creationId xmlns:a16="http://schemas.microsoft.com/office/drawing/2014/main" id="{05BB6FDE-A9FF-924E-8E9E-85921ED2B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896" y="3382346"/>
            <a:ext cx="8748712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6C8983DA-46BF-034C-A105-EE1FFE0B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058" y="3382346"/>
            <a:ext cx="257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أ + ٢ ب =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190911D3-2533-F248-90A1-0D085FFB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396" y="3866533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٦ ( </a:t>
            </a:r>
            <a:r>
              <a:rPr lang="ar-SA" altLang="ar-SA" sz="2400" b="1" dirty="0">
                <a:solidFill>
                  <a:srgbClr val="C00000"/>
                </a:solidFill>
              </a:rPr>
              <a:t>ــ ١</a:t>
            </a:r>
            <a:r>
              <a:rPr lang="ar-SA" altLang="ar-SA" sz="2400" b="1" dirty="0">
                <a:solidFill>
                  <a:srgbClr val="002060"/>
                </a:solidFill>
              </a:rPr>
              <a:t> ) + ٢ ب = 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C27388E6-B621-A846-8F23-808E6777B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446" y="4385646"/>
            <a:ext cx="247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٦    + ٢ ب =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111FE95A-22D8-D842-87AA-8D34082B9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371" y="5301633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ب = ٤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43" name="AutoShape 164">
            <a:extLst>
              <a:ext uri="{FF2B5EF4-FFF2-40B4-BE49-F238E27FC236}">
                <a16:creationId xmlns:a16="http://schemas.microsoft.com/office/drawing/2014/main" id="{5C335B39-24DD-8848-A324-C5A1D097D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771" y="3455371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نعوض في احدى المعادلتين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AutoShape 165">
            <a:extLst>
              <a:ext uri="{FF2B5EF4-FFF2-40B4-BE49-F238E27FC236}">
                <a16:creationId xmlns:a16="http://schemas.microsoft.com/office/drawing/2014/main" id="{2B8EC13E-6A03-7B4D-B1D9-A7671008A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771" y="4461846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68D63B16-127B-DD47-A1C6-453D7AB6D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621" y="4904758"/>
            <a:ext cx="199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ب = 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47" name="Group 168">
            <a:extLst>
              <a:ext uri="{FF2B5EF4-FFF2-40B4-BE49-F238E27FC236}">
                <a16:creationId xmlns:a16="http://schemas.microsoft.com/office/drawing/2014/main" id="{0CFC729B-BB7E-0D4E-AFFA-5848644EC7C6}"/>
              </a:ext>
            </a:extLst>
          </p:cNvPr>
          <p:cNvGrpSpPr>
            <a:grpSpLocks/>
          </p:cNvGrpSpPr>
          <p:nvPr/>
        </p:nvGrpSpPr>
        <p:grpSpPr bwMode="auto">
          <a:xfrm>
            <a:off x="4029283" y="1113808"/>
            <a:ext cx="3205163" cy="873125"/>
            <a:chOff x="1746" y="232"/>
            <a:chExt cx="2019" cy="550"/>
          </a:xfrm>
        </p:grpSpPr>
        <p:sp>
          <p:nvSpPr>
            <p:cNvPr id="48" name="AutoShape 169">
              <a:extLst>
                <a:ext uri="{FF2B5EF4-FFF2-40B4-BE49-F238E27FC236}">
                  <a16:creationId xmlns:a16="http://schemas.microsoft.com/office/drawing/2014/main" id="{C5A4141C-D413-0941-8FC7-60AEC8BCD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509"/>
              <a:ext cx="2019" cy="273"/>
            </a:xfrm>
            <a:prstGeom prst="homePlate">
              <a:avLst>
                <a:gd name="adj" fmla="val 18489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اضرب المعادلة الثانية في ٢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9" name="AutoShape 170">
              <a:extLst>
                <a:ext uri="{FF2B5EF4-FFF2-40B4-BE49-F238E27FC236}">
                  <a16:creationId xmlns:a16="http://schemas.microsoft.com/office/drawing/2014/main" id="{451AB52B-756D-F74F-90BD-AC0B54C97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2"/>
              <a:ext cx="2019" cy="273"/>
            </a:xfrm>
            <a:prstGeom prst="homePlate">
              <a:avLst>
                <a:gd name="adj" fmla="val 18489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اضرب المعادلة الأولى في ٣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مربع نص 37">
            <a:extLst>
              <a:ext uri="{FF2B5EF4-FFF2-40B4-BE49-F238E27FC236}">
                <a16:creationId xmlns:a16="http://schemas.microsoft.com/office/drawing/2014/main" id="{F285031A-7D3C-4940-B566-B2D089C9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798" y="2447486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٢ب) صـ ١٧٩</a:t>
            </a:r>
          </a:p>
        </p:txBody>
      </p:sp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721F5B75-44FB-7744-934B-9EC292CE2EAF}"/>
              </a:ext>
            </a:extLst>
          </p:cNvPr>
          <p:cNvCxnSpPr>
            <a:cxnSpLocks/>
          </p:cNvCxnSpPr>
          <p:nvPr/>
        </p:nvCxnSpPr>
        <p:spPr>
          <a:xfrm flipH="1">
            <a:off x="2984708" y="353396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2ACABE96-640F-C64B-BBF2-F7EAED806BAD}"/>
              </a:ext>
            </a:extLst>
          </p:cNvPr>
          <p:cNvCxnSpPr>
            <a:cxnSpLocks/>
          </p:cNvCxnSpPr>
          <p:nvPr/>
        </p:nvCxnSpPr>
        <p:spPr>
          <a:xfrm flipH="1">
            <a:off x="2984708" y="769321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B72454A-5991-4549-9B08-14695421B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446" y="213696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2DAEF33-2FD0-2E43-A118-1F91C108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446" y="604221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32AA2F0-0131-868A-D7E6-A2D80386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41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38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45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8979" y="-46152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31" name="Rectangle 113">
            <a:extLst>
              <a:ext uri="{FF2B5EF4-FFF2-40B4-BE49-F238E27FC236}">
                <a16:creationId xmlns:a16="http://schemas.microsoft.com/office/drawing/2014/main" id="{8FFB57A6-86E8-B54A-B246-6D113853B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076" y="6015884"/>
            <a:ext cx="8748712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32" name="Rectangle 114">
            <a:extLst>
              <a:ext uri="{FF2B5EF4-FFF2-40B4-BE49-F238E27FC236}">
                <a16:creationId xmlns:a16="http://schemas.microsoft.com/office/drawing/2014/main" id="{A7D37FD8-E0BD-4C4A-A255-982DFACE3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076" y="1335934"/>
            <a:ext cx="8748712" cy="2124075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33" name="AutoShape 115">
            <a:extLst>
              <a:ext uri="{FF2B5EF4-FFF2-40B4-BE49-F238E27FC236}">
                <a16:creationId xmlns:a16="http://schemas.microsoft.com/office/drawing/2014/main" id="{494B6041-D402-AA4B-9A70-DEC6B9A24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463" y="1551834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ص متعاكسان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4" name="Line 116">
            <a:extLst>
              <a:ext uri="{FF2B5EF4-FFF2-40B4-BE49-F238E27FC236}">
                <a16:creationId xmlns:a16="http://schemas.microsoft.com/office/drawing/2014/main" id="{51ACCA38-6390-A94C-AB82-3D0BBD863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5451" y="2307484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7B7DD833-BD67-2744-9851-D8836E5C9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688" y="2415434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١٣ س            = ٣٩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899C4817-67D0-0A4F-AB42-23736A14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001" y="2918671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           = ٣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7" name="AutoShape 119">
            <a:extLst>
              <a:ext uri="{FF2B5EF4-FFF2-40B4-BE49-F238E27FC236}">
                <a16:creationId xmlns:a16="http://schemas.microsoft.com/office/drawing/2014/main" id="{0B463313-79EC-5745-8087-8F92063A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463" y="2413846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نجمع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8" name="AutoShape 120">
            <a:extLst>
              <a:ext uri="{FF2B5EF4-FFF2-40B4-BE49-F238E27FC236}">
                <a16:creationId xmlns:a16="http://schemas.microsoft.com/office/drawing/2014/main" id="{0B8AE831-5C63-A14D-81A4-0072E42D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463" y="2942484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A5F93C43-BA51-D940-AAA1-7A68B1B58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926" y="6195271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ED974955-D627-5E43-B941-C1E54967E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626" y="6195271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٣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7030A0"/>
                </a:solidFill>
              </a:rPr>
              <a:t>٢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41" name="AutoShape 123">
            <a:extLst>
              <a:ext uri="{FF2B5EF4-FFF2-40B4-BE49-F238E27FC236}">
                <a16:creationId xmlns:a16="http://schemas.microsoft.com/office/drawing/2014/main" id="{67CBC121-B476-2F4E-8398-EAFCC7196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463" y="6217496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42" name="Group 124">
            <a:extLst>
              <a:ext uri="{FF2B5EF4-FFF2-40B4-BE49-F238E27FC236}">
                <a16:creationId xmlns:a16="http://schemas.microsoft.com/office/drawing/2014/main" id="{D56BE2F6-369C-024F-9FDE-B617421F5CEE}"/>
              </a:ext>
            </a:extLst>
          </p:cNvPr>
          <p:cNvGrpSpPr>
            <a:grpSpLocks/>
          </p:cNvGrpSpPr>
          <p:nvPr/>
        </p:nvGrpSpPr>
        <p:grpSpPr bwMode="auto">
          <a:xfrm>
            <a:off x="2785963" y="231034"/>
            <a:ext cx="6526213" cy="909637"/>
            <a:chOff x="810" y="90"/>
            <a:chExt cx="4111" cy="573"/>
          </a:xfrm>
        </p:grpSpPr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C6278DCE-C3DD-E74E-80CD-23008178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90"/>
              <a:ext cx="4111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46" name="Text Box 87">
              <a:extLst>
                <a:ext uri="{FF2B5EF4-FFF2-40B4-BE49-F238E27FC236}">
                  <a16:creationId xmlns:a16="http://schemas.microsoft.com/office/drawing/2014/main" id="{22BE20D1-74DF-BD4A-A828-748E0749E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375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٧ س + ٣ ص = ٢٧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0FD38301-DE2B-7143-B32D-0FC749F99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 Box 87">
              <a:extLst>
                <a:ext uri="{FF2B5EF4-FFF2-40B4-BE49-F238E27FC236}">
                  <a16:creationId xmlns:a16="http://schemas.microsoft.com/office/drawing/2014/main" id="{E343B475-A464-874B-A40F-7ABC73E7E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164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٢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ــ ص = ٤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7" name="Group 129">
            <a:extLst>
              <a:ext uri="{FF2B5EF4-FFF2-40B4-BE49-F238E27FC236}">
                <a16:creationId xmlns:a16="http://schemas.microsoft.com/office/drawing/2014/main" id="{03508851-AAA2-9F4D-9D63-8E5FED34C0B9}"/>
              </a:ext>
            </a:extLst>
          </p:cNvPr>
          <p:cNvGrpSpPr>
            <a:grpSpLocks/>
          </p:cNvGrpSpPr>
          <p:nvPr/>
        </p:nvGrpSpPr>
        <p:grpSpPr bwMode="auto">
          <a:xfrm>
            <a:off x="7324626" y="1335934"/>
            <a:ext cx="2662237" cy="827087"/>
            <a:chOff x="3765" y="777"/>
            <a:chExt cx="1677" cy="521"/>
          </a:xfrm>
        </p:grpSpPr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F84405EE-A0B5-724B-A9A2-20561A419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٦ س ــ ٣ ص = ١٢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49" name="Text Box 87">
              <a:extLst>
                <a:ext uri="{FF2B5EF4-FFF2-40B4-BE49-F238E27FC236}">
                  <a16:creationId xmlns:a16="http://schemas.microsoft.com/office/drawing/2014/main" id="{2564C8D5-F8D6-F84A-B256-26FAAB5C9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٧ س + ٣ ص = ٢٧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50" name="Line 132">
            <a:extLst>
              <a:ext uri="{FF2B5EF4-FFF2-40B4-BE49-F238E27FC236}">
                <a16:creationId xmlns:a16="http://schemas.microsoft.com/office/drawing/2014/main" id="{ACB18598-7332-0B44-B910-7A4B79959A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0638" y="1443884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1" name="Line 133">
            <a:extLst>
              <a:ext uri="{FF2B5EF4-FFF2-40B4-BE49-F238E27FC236}">
                <a16:creationId xmlns:a16="http://schemas.microsoft.com/office/drawing/2014/main" id="{9FDD330B-FD4C-9640-BFFE-07A6ED0C4F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0638" y="1802659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95E720B3-29BA-FB41-B2B2-FD6F9F9A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126" y="1335934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٣</a:t>
            </a:r>
            <a:r>
              <a:rPr lang="ar-SA" altLang="ar-SA" sz="2400" b="1" dirty="0">
                <a:solidFill>
                  <a:srgbClr val="002060"/>
                </a:solidFill>
              </a:rPr>
              <a:t>( ٢س ــ ص =٤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53" name="AutoShape 137">
            <a:extLst>
              <a:ext uri="{FF2B5EF4-FFF2-40B4-BE49-F238E27FC236}">
                <a16:creationId xmlns:a16="http://schemas.microsoft.com/office/drawing/2014/main" id="{BFEC668A-9A18-3748-AF65-25B25C294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463" y="1334346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اضرب المعادلة الأولى في ٣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54" name="Rectangle 138">
            <a:extLst>
              <a:ext uri="{FF2B5EF4-FFF2-40B4-BE49-F238E27FC236}">
                <a16:creationId xmlns:a16="http://schemas.microsoft.com/office/drawing/2014/main" id="{C95B1E06-05FD-804E-BDD7-4D5BFB468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076" y="3567959"/>
            <a:ext cx="8748712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55" name="Text Box 87">
            <a:extLst>
              <a:ext uri="{FF2B5EF4-FFF2-40B4-BE49-F238E27FC236}">
                <a16:creationId xmlns:a16="http://schemas.microsoft.com/office/drawing/2014/main" id="{91F16D57-0BA4-144D-B757-8326E24BE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776" y="3567959"/>
            <a:ext cx="257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٧ س + ٣ ص = ٢٧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56" name="Text Box 87">
            <a:extLst>
              <a:ext uri="{FF2B5EF4-FFF2-40B4-BE49-F238E27FC236}">
                <a16:creationId xmlns:a16="http://schemas.microsoft.com/office/drawing/2014/main" id="{F319EC40-9D7E-5547-A2CA-9BDC2073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213" y="4052146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٧ ( </a:t>
            </a:r>
            <a:r>
              <a:rPr lang="ar-SA" altLang="ar-SA" sz="2400" b="1" dirty="0">
                <a:solidFill>
                  <a:srgbClr val="C00000"/>
                </a:solidFill>
              </a:rPr>
              <a:t>٣</a:t>
            </a:r>
            <a:r>
              <a:rPr lang="ar-SA" altLang="ar-SA" sz="2400" b="1" dirty="0">
                <a:solidFill>
                  <a:srgbClr val="002060"/>
                </a:solidFill>
              </a:rPr>
              <a:t> ) + ٣ ص = ٢٧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E7C22257-6A27-6242-92D8-97DB474FD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626" y="4571259"/>
            <a:ext cx="247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٢١  + ٣ ص = ٢٧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28918402-4FEF-ED40-A3BB-CEA49F120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013" y="5487246"/>
            <a:ext cx="124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ص = ٢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59" name="AutoShape 143">
            <a:extLst>
              <a:ext uri="{FF2B5EF4-FFF2-40B4-BE49-F238E27FC236}">
                <a16:creationId xmlns:a16="http://schemas.microsoft.com/office/drawing/2014/main" id="{CABCD3F9-FEDD-6A4F-999D-1A68AE21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951" y="3640984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نعوض في احدى المعادلتين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60" name="AutoShape 144">
            <a:extLst>
              <a:ext uri="{FF2B5EF4-FFF2-40B4-BE49-F238E27FC236}">
                <a16:creationId xmlns:a16="http://schemas.microsoft.com/office/drawing/2014/main" id="{6764C794-0DA8-7847-9451-57744A185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951" y="4647459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61" name="Text Box 87">
            <a:extLst>
              <a:ext uri="{FF2B5EF4-FFF2-40B4-BE49-F238E27FC236}">
                <a16:creationId xmlns:a16="http://schemas.microsoft.com/office/drawing/2014/main" id="{4A3B7B44-CFB5-3447-B5E4-03DB5CEF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963" y="5090371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 ص = ٦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62" name="مربع نص 35">
            <a:extLst>
              <a:ext uri="{FF2B5EF4-FFF2-40B4-BE49-F238E27FC236}">
                <a16:creationId xmlns:a16="http://schemas.microsoft.com/office/drawing/2014/main" id="{98776DB6-3F2F-4840-AA08-89917F558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6601" y="2646468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١) صـ ١٨١</a:t>
            </a:r>
          </a:p>
        </p:txBody>
      </p:sp>
      <p:cxnSp>
        <p:nvCxnSpPr>
          <p:cNvPr id="63" name="رابط كسهم مستقيم 62">
            <a:extLst>
              <a:ext uri="{FF2B5EF4-FFF2-40B4-BE49-F238E27FC236}">
                <a16:creationId xmlns:a16="http://schemas.microsoft.com/office/drawing/2014/main" id="{D7993FC4-51E0-0341-B8B9-305EE0D0BC8A}"/>
              </a:ext>
            </a:extLst>
          </p:cNvPr>
          <p:cNvCxnSpPr>
            <a:cxnSpLocks/>
          </p:cNvCxnSpPr>
          <p:nvPr/>
        </p:nvCxnSpPr>
        <p:spPr>
          <a:xfrm flipH="1">
            <a:off x="3631307" y="536680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كسهم مستقيم 63">
            <a:extLst>
              <a:ext uri="{FF2B5EF4-FFF2-40B4-BE49-F238E27FC236}">
                <a16:creationId xmlns:a16="http://schemas.microsoft.com/office/drawing/2014/main" id="{B3B3A00D-0CBE-BE46-B84D-91FD837052F8}"/>
              </a:ext>
            </a:extLst>
          </p:cNvPr>
          <p:cNvCxnSpPr>
            <a:cxnSpLocks/>
          </p:cNvCxnSpPr>
          <p:nvPr/>
        </p:nvCxnSpPr>
        <p:spPr>
          <a:xfrm flipH="1">
            <a:off x="3141950" y="938317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23E54D4A-4AF8-9A4E-B0D4-419D5FD0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256" y="327871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5B387AA8-125C-3948-BAA3-28612CAC2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934" y="713872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F0466A8-92B9-ECEB-0E96-A8A9D733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461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/>
      <p:bldP spid="36" grpId="0"/>
      <p:bldP spid="37" grpId="0" animBg="1"/>
      <p:bldP spid="38" grpId="0" animBg="1"/>
      <p:bldP spid="39" grpId="0"/>
      <p:bldP spid="40" grpId="0"/>
      <p:bldP spid="41" grpId="0" animBg="1"/>
      <p:bldP spid="52" grpId="0"/>
      <p:bldP spid="53" grpId="0" animBg="1"/>
      <p:bldP spid="53" grpId="1" animBg="1"/>
      <p:bldP spid="54" grpId="0" animBg="1"/>
      <p:bldP spid="55" grpId="0"/>
      <p:bldP spid="56" grpId="0"/>
      <p:bldP spid="57" grpId="0"/>
      <p:bldP spid="58" grpId="0"/>
      <p:bldP spid="59" grpId="0" animBg="1"/>
      <p:bldP spid="60" grpId="0" animBg="1"/>
      <p:bldP spid="61" grpId="0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147">
            <a:extLst>
              <a:ext uri="{FF2B5EF4-FFF2-40B4-BE49-F238E27FC236}">
                <a16:creationId xmlns:a16="http://schemas.microsoft.com/office/drawing/2014/main" id="{393D1169-3FD7-9344-8088-0688ABDAF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601" y="5824961"/>
            <a:ext cx="8748712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148">
            <a:extLst>
              <a:ext uri="{FF2B5EF4-FFF2-40B4-BE49-F238E27FC236}">
                <a16:creationId xmlns:a16="http://schemas.microsoft.com/office/drawing/2014/main" id="{583F0B72-E7AB-0A43-A1ED-D5B1B831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601" y="1145011"/>
            <a:ext cx="8748712" cy="2124075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7" name="AutoShape 149">
            <a:extLst>
              <a:ext uri="{FF2B5EF4-FFF2-40B4-BE49-F238E27FC236}">
                <a16:creationId xmlns:a16="http://schemas.microsoft.com/office/drawing/2014/main" id="{936336A0-EEE4-9B40-8C09-59909F2F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988" y="1360911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س متساويان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8" name="Line 150">
            <a:extLst>
              <a:ext uri="{FF2B5EF4-FFF2-40B4-BE49-F238E27FC236}">
                <a16:creationId xmlns:a16="http://schemas.microsoft.com/office/drawing/2014/main" id="{4D87AB2B-5594-FD44-AA40-37C6ED7982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4976" y="2116561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8CF86D99-4589-E047-8637-D6ACAADE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451" y="2224511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٣ ص = ــ ٣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963E4B64-CEDB-F642-8541-D56ACDB76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476" y="2727748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 =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AutoShape 153">
            <a:extLst>
              <a:ext uri="{FF2B5EF4-FFF2-40B4-BE49-F238E27FC236}">
                <a16:creationId xmlns:a16="http://schemas.microsoft.com/office/drawing/2014/main" id="{F0E7385C-69EC-3F4C-8012-9B6A3251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988" y="2222923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نطرح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AutoShape 154">
            <a:extLst>
              <a:ext uri="{FF2B5EF4-FFF2-40B4-BE49-F238E27FC236}">
                <a16:creationId xmlns:a16="http://schemas.microsoft.com/office/drawing/2014/main" id="{37CC5834-B002-8E42-B466-3F1E7751E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988" y="2751561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73D93673-164D-4B40-A694-071C4A6FA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451" y="6004348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92340909-D045-5949-A778-90CD65EC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151" y="6004348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ــ ٣  </a:t>
            </a:r>
            <a:r>
              <a:rPr lang="ar-SA" altLang="ar-SA" sz="2400" b="1" dirty="0">
                <a:solidFill>
                  <a:srgbClr val="002060"/>
                </a:solidFill>
              </a:rPr>
              <a:t>،  </a:t>
            </a:r>
            <a:r>
              <a:rPr lang="ar-SA" altLang="ar-SA" sz="2400" b="1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5" name="AutoShape 157">
            <a:extLst>
              <a:ext uri="{FF2B5EF4-FFF2-40B4-BE49-F238E27FC236}">
                <a16:creationId xmlns:a16="http://schemas.microsoft.com/office/drawing/2014/main" id="{7CB4555B-96DC-114E-9859-AE38D2C60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988" y="6026573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6" name="Group 158">
            <a:extLst>
              <a:ext uri="{FF2B5EF4-FFF2-40B4-BE49-F238E27FC236}">
                <a16:creationId xmlns:a16="http://schemas.microsoft.com/office/drawing/2014/main" id="{65D59119-CF89-D441-950C-3A53F84DF0C0}"/>
              </a:ext>
            </a:extLst>
          </p:cNvPr>
          <p:cNvGrpSpPr>
            <a:grpSpLocks/>
          </p:cNvGrpSpPr>
          <p:nvPr/>
        </p:nvGrpSpPr>
        <p:grpSpPr bwMode="auto">
          <a:xfrm>
            <a:off x="3928439" y="201665"/>
            <a:ext cx="5903912" cy="827088"/>
            <a:chOff x="998" y="164"/>
            <a:chExt cx="3719" cy="521"/>
          </a:xfrm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3ACC1B4A-88C4-144E-8EF9-4C99C034B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64"/>
              <a:ext cx="3719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C3FF241B-76C3-1C48-BDEF-4017CB477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375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  س + ٥ ص = 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D3955021-3C0A-6149-B08D-00A67BF1B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164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٢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٧ ص = ١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9FD9BCAE-38A8-434F-ADB5-1F0ED5C2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163">
            <a:extLst>
              <a:ext uri="{FF2B5EF4-FFF2-40B4-BE49-F238E27FC236}">
                <a16:creationId xmlns:a16="http://schemas.microsoft.com/office/drawing/2014/main" id="{D7EB0903-F10A-D248-9DDE-24BBE00C1731}"/>
              </a:ext>
            </a:extLst>
          </p:cNvPr>
          <p:cNvGrpSpPr>
            <a:grpSpLocks/>
          </p:cNvGrpSpPr>
          <p:nvPr/>
        </p:nvGrpSpPr>
        <p:grpSpPr bwMode="auto">
          <a:xfrm>
            <a:off x="7334151" y="1145011"/>
            <a:ext cx="2662237" cy="827087"/>
            <a:chOff x="3765" y="777"/>
            <a:chExt cx="1677" cy="521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3100979B-F884-1D4E-8F77-46E22267B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 س + ٧ ص = 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AA0637C3-D598-9247-BFED-340D673CC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-٢ س - ١٠ ص = -٤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166">
            <a:extLst>
              <a:ext uri="{FF2B5EF4-FFF2-40B4-BE49-F238E27FC236}">
                <a16:creationId xmlns:a16="http://schemas.microsoft.com/office/drawing/2014/main" id="{E2D968DC-CAD9-6749-BAAA-FD776C94C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50276" y="1252961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167">
            <a:extLst>
              <a:ext uri="{FF2B5EF4-FFF2-40B4-BE49-F238E27FC236}">
                <a16:creationId xmlns:a16="http://schemas.microsoft.com/office/drawing/2014/main" id="{83DE7D9F-9AEA-AA40-8C1F-668E30E393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50276" y="1611736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02E757B2-6014-B944-B80B-C5720E62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213" y="1514898"/>
            <a:ext cx="277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  </a:t>
            </a:r>
            <a:r>
              <a:rPr lang="ar-SA" altLang="ar-SA" sz="2400" b="1" dirty="0">
                <a:solidFill>
                  <a:srgbClr val="C00000"/>
                </a:solidFill>
              </a:rPr>
              <a:t>-٢</a:t>
            </a: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+ ٥ ص = ٢)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7" name="AutoShape 171">
            <a:extLst>
              <a:ext uri="{FF2B5EF4-FFF2-40B4-BE49-F238E27FC236}">
                <a16:creationId xmlns:a16="http://schemas.microsoft.com/office/drawing/2014/main" id="{53BFEDC0-23E4-9041-9199-BE952487F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988" y="1538711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اضرب المعادلة الثانية في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8" name="Rectangle 172">
            <a:extLst>
              <a:ext uri="{FF2B5EF4-FFF2-40B4-BE49-F238E27FC236}">
                <a16:creationId xmlns:a16="http://schemas.microsoft.com/office/drawing/2014/main" id="{898DFF0B-128B-BA4F-8B5F-50E7A1F4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601" y="3377036"/>
            <a:ext cx="8748712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12AEAB7F-A5C8-FE40-AC88-B17B73DD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301" y="3377036"/>
            <a:ext cx="257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س + ٥ ص =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8440D28D-C6CF-1B4C-9DF4-D026147D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738" y="4024736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+ ٥ ( </a:t>
            </a:r>
            <a:r>
              <a:rPr lang="ar-SA" altLang="ar-SA" sz="2400" b="1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002060"/>
                </a:solidFill>
              </a:rPr>
              <a:t> ) = 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89B860E7-C795-F24A-8BCE-778C83EB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988" y="4708948"/>
            <a:ext cx="247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س +    ٥     =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093E53AD-4518-D943-AD8F-3798EBF67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076" y="5248698"/>
            <a:ext cx="277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chemeClr val="accent6">
                    <a:lumMod val="75000"/>
                  </a:schemeClr>
                </a:solidFill>
              </a:rPr>
              <a:t>س</a:t>
            </a: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              = ــ ٣</a:t>
            </a:r>
            <a:endParaRPr lang="en-US" alt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AutoShape 177">
            <a:extLst>
              <a:ext uri="{FF2B5EF4-FFF2-40B4-BE49-F238E27FC236}">
                <a16:creationId xmlns:a16="http://schemas.microsoft.com/office/drawing/2014/main" id="{9831FA7F-76A7-B243-BE9D-3BE762668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476" y="3450061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نعوض في احدى المعادلتين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AutoShape 178">
            <a:extLst>
              <a:ext uri="{FF2B5EF4-FFF2-40B4-BE49-F238E27FC236}">
                <a16:creationId xmlns:a16="http://schemas.microsoft.com/office/drawing/2014/main" id="{130850CE-BB17-2648-8476-A231302D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476" y="4670848"/>
            <a:ext cx="3205162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س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5C388F9B-B5E7-DC4B-BF02-760E9C054F87}"/>
              </a:ext>
            </a:extLst>
          </p:cNvPr>
          <p:cNvCxnSpPr>
            <a:cxnSpLocks/>
          </p:cNvCxnSpPr>
          <p:nvPr/>
        </p:nvCxnSpPr>
        <p:spPr>
          <a:xfrm flipH="1">
            <a:off x="4215776" y="430265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EFEA8427-8ECF-FA46-A845-FEAADC6DBCFE}"/>
              </a:ext>
            </a:extLst>
          </p:cNvPr>
          <p:cNvCxnSpPr>
            <a:cxnSpLocks/>
          </p:cNvCxnSpPr>
          <p:nvPr/>
        </p:nvCxnSpPr>
        <p:spPr>
          <a:xfrm flipH="1">
            <a:off x="4215776" y="770414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B102D4D1-0F53-184F-A556-14FF1A070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810" y="227066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B785F04-2DF1-9044-AAE3-BC4A37BD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314" y="684688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9" name="مربع نص 37">
            <a:extLst>
              <a:ext uri="{FF2B5EF4-FFF2-40B4-BE49-F238E27FC236}">
                <a16:creationId xmlns:a16="http://schemas.microsoft.com/office/drawing/2014/main" id="{5656BCA2-A4DE-B74D-8703-5FD046D36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8426" y="2586461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٢) صـ ١٨١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A633313-2BEB-7B90-8CCF-BD65A7C5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464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/>
      <p:bldP spid="20" grpId="0"/>
      <p:bldP spid="21" grpId="0" animBg="1"/>
      <p:bldP spid="22" grpId="0" animBg="1"/>
      <p:bldP spid="23" grpId="0"/>
      <p:bldP spid="24" grpId="0"/>
      <p:bldP spid="25" grpId="0" animBg="1"/>
      <p:bldP spid="37" grpId="0" animBg="1"/>
      <p:bldP spid="37" grpId="1" animBg="1"/>
      <p:bldP spid="38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8343" y="-46636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4" name="Rectangle 136">
            <a:extLst>
              <a:ext uri="{FF2B5EF4-FFF2-40B4-BE49-F238E27FC236}">
                <a16:creationId xmlns:a16="http://schemas.microsoft.com/office/drawing/2014/main" id="{671F03D6-CE83-B145-ABAC-93196C6E6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5830630"/>
            <a:ext cx="8748712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137">
            <a:extLst>
              <a:ext uri="{FF2B5EF4-FFF2-40B4-BE49-F238E27FC236}">
                <a16:creationId xmlns:a16="http://schemas.microsoft.com/office/drawing/2014/main" id="{10B84469-0F3C-1C4A-8C4B-80A8FF4D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1150680"/>
            <a:ext cx="8928100" cy="2124075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7" name="AutoShape 138">
            <a:extLst>
              <a:ext uri="{FF2B5EF4-FFF2-40B4-BE49-F238E27FC236}">
                <a16:creationId xmlns:a16="http://schemas.microsoft.com/office/drawing/2014/main" id="{6095D5F5-D8FD-C440-893F-0D30C2FC9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1399917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ص متساويان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8" name="Line 139">
            <a:extLst>
              <a:ext uri="{FF2B5EF4-FFF2-40B4-BE49-F238E27FC236}">
                <a16:creationId xmlns:a16="http://schemas.microsoft.com/office/drawing/2014/main" id="{6DFF82B2-806B-9F43-95FD-6EA6C3A31C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3200" y="2122230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A6480AA5-2660-6E42-BABF-EC754EFFC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2230180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س              =  ــ 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3C3BD199-5B77-5A4A-9121-DCA057283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2733417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             =  ــ 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AutoShape 142">
            <a:extLst>
              <a:ext uri="{FF2B5EF4-FFF2-40B4-BE49-F238E27FC236}">
                <a16:creationId xmlns:a16="http://schemas.microsoft.com/office/drawing/2014/main" id="{F352F93C-EE5F-2A46-902C-0BE82F924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2228592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نطرح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AutoShape 143">
            <a:extLst>
              <a:ext uri="{FF2B5EF4-FFF2-40B4-BE49-F238E27FC236}">
                <a16:creationId xmlns:a16="http://schemas.microsoft.com/office/drawing/2014/main" id="{A7D8CB8F-7746-534D-81CB-FEADE496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2757230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س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6BA1C81E-6623-D544-A14E-831CB9DBC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163" y="6010017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3A529C1D-EC86-0541-9F00-51911C09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6010017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ــ ٤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١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5" name="AutoShape 146">
            <a:extLst>
              <a:ext uri="{FF2B5EF4-FFF2-40B4-BE49-F238E27FC236}">
                <a16:creationId xmlns:a16="http://schemas.microsoft.com/office/drawing/2014/main" id="{C518C229-317D-1E42-945F-3BB3BA8DE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6032242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نكتب حل النظام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26" name="Group 147">
            <a:extLst>
              <a:ext uri="{FF2B5EF4-FFF2-40B4-BE49-F238E27FC236}">
                <a16:creationId xmlns:a16="http://schemas.microsoft.com/office/drawing/2014/main" id="{33AAABDE-0A1A-FA48-82F3-4271D316BDD7}"/>
              </a:ext>
            </a:extLst>
          </p:cNvPr>
          <p:cNvGrpSpPr>
            <a:grpSpLocks/>
          </p:cNvGrpSpPr>
          <p:nvPr/>
        </p:nvGrpSpPr>
        <p:grpSpPr bwMode="auto">
          <a:xfrm>
            <a:off x="3707349" y="191974"/>
            <a:ext cx="6300787" cy="827088"/>
            <a:chOff x="748" y="164"/>
            <a:chExt cx="3969" cy="521"/>
          </a:xfrm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E46E2BD0-5C39-244B-9CBD-678A2DC9C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4"/>
              <a:ext cx="3969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87133A9B-C4C4-4C48-9874-F8BDA8A73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375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 س + ٣ ص = ــ ١٧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245031C1-92D3-5248-86E0-64BCD4156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E9CBD7FE-23F4-8246-B363-B04D56F09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164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٤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٢ ص = ــ ١٤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152">
            <a:extLst>
              <a:ext uri="{FF2B5EF4-FFF2-40B4-BE49-F238E27FC236}">
                <a16:creationId xmlns:a16="http://schemas.microsoft.com/office/drawing/2014/main" id="{0095F3A9-27FA-EC46-933B-36DA75621BB2}"/>
              </a:ext>
            </a:extLst>
          </p:cNvPr>
          <p:cNvGrpSpPr>
            <a:grpSpLocks/>
          </p:cNvGrpSpPr>
          <p:nvPr/>
        </p:nvGrpSpPr>
        <p:grpSpPr bwMode="auto">
          <a:xfrm>
            <a:off x="7316788" y="1150680"/>
            <a:ext cx="2990850" cy="831850"/>
            <a:chOff x="3632" y="777"/>
            <a:chExt cx="1810" cy="524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4DBEE2C2-1758-0643-B2F8-2456E65B5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١٢ س + ٦ ص = ــ ٤٢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1BE415D6-40A0-184B-B66C-799D635A5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1010"/>
              <a:ext cx="18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-١٠ س - ٦ ص =  ٣٤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155">
            <a:extLst>
              <a:ext uri="{FF2B5EF4-FFF2-40B4-BE49-F238E27FC236}">
                <a16:creationId xmlns:a16="http://schemas.microsoft.com/office/drawing/2014/main" id="{D748F8FF-2F61-DD47-845A-FD47398AF5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5363" y="125863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156">
            <a:extLst>
              <a:ext uri="{FF2B5EF4-FFF2-40B4-BE49-F238E27FC236}">
                <a16:creationId xmlns:a16="http://schemas.microsoft.com/office/drawing/2014/main" id="{82FE6995-6B09-1F48-A4BD-33F2B18416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5363" y="1617405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pSp>
        <p:nvGrpSpPr>
          <p:cNvPr id="36" name="Group 157">
            <a:extLst>
              <a:ext uri="{FF2B5EF4-FFF2-40B4-BE49-F238E27FC236}">
                <a16:creationId xmlns:a16="http://schemas.microsoft.com/office/drawing/2014/main" id="{F6E2F0AF-684C-304F-A26A-085A64637BC3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1139567"/>
            <a:ext cx="3097213" cy="896938"/>
            <a:chOff x="3525" y="770"/>
            <a:chExt cx="1896" cy="565"/>
          </a:xfrm>
        </p:grpSpPr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1ABFABB3-2FF6-DC4F-A97C-2C324189D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9" y="770"/>
              <a:ext cx="180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٣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( ٤س + ٢ ص = ــ١٤)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0DFDDA56-BAB5-004E-A41D-F1FA35120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5" y="1044"/>
              <a:ext cx="1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-</a:t>
              </a:r>
              <a:r>
                <a:rPr lang="ar-SA" altLang="ar-SA" sz="2400" b="1" dirty="0">
                  <a:solidFill>
                    <a:srgbClr val="C00000"/>
                  </a:solidFill>
                </a:rPr>
                <a:t>٢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(٥س + ٣ ص = ــ١٧)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tangle 160">
            <a:extLst>
              <a:ext uri="{FF2B5EF4-FFF2-40B4-BE49-F238E27FC236}">
                <a16:creationId xmlns:a16="http://schemas.microsoft.com/office/drawing/2014/main" id="{B2276F1F-255A-F14C-84FD-21DB9095E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382705"/>
            <a:ext cx="8748712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BE16EA04-60BC-E64F-8FA3-D95D6CC4A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382705"/>
            <a:ext cx="257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س + ٢ ص = ــ ١٤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9D5BF12B-C063-8F45-8405-4A9A17D0E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3866892"/>
            <a:ext cx="317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( ــ ٤ ) + ٢ ص = ــ ١٤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DDB77BB1-2641-B043-BC49-2D24A4D3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13" y="4386005"/>
            <a:ext cx="2767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١٦  + ٢ ص = ــ ١٤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2202BE6E-964F-EA47-AAF7-60B12D20A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5301992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ص = ١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AutoShape 165">
            <a:extLst>
              <a:ext uri="{FF2B5EF4-FFF2-40B4-BE49-F238E27FC236}">
                <a16:creationId xmlns:a16="http://schemas.microsoft.com/office/drawing/2014/main" id="{52EC58EE-A786-1148-A240-3D4162336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3455730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نعوض في احدى المعادلتين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5" name="AutoShape 166">
            <a:extLst>
              <a:ext uri="{FF2B5EF4-FFF2-40B4-BE49-F238E27FC236}">
                <a16:creationId xmlns:a16="http://schemas.microsoft.com/office/drawing/2014/main" id="{8507CDA3-047A-B244-98B4-732D7E51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4462205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844C7800-2E37-D34A-AB3A-2B551975B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4905117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ص =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47" name="Group 169">
            <a:extLst>
              <a:ext uri="{FF2B5EF4-FFF2-40B4-BE49-F238E27FC236}">
                <a16:creationId xmlns:a16="http://schemas.microsoft.com/office/drawing/2014/main" id="{DA20EFEF-C81A-B646-BFD8-BA7BF9BBB2FF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1141155"/>
            <a:ext cx="3205163" cy="873125"/>
            <a:chOff x="1746" y="232"/>
            <a:chExt cx="2019" cy="550"/>
          </a:xfrm>
        </p:grpSpPr>
        <p:sp>
          <p:nvSpPr>
            <p:cNvPr id="48" name="AutoShape 170">
              <a:extLst>
                <a:ext uri="{FF2B5EF4-FFF2-40B4-BE49-F238E27FC236}">
                  <a16:creationId xmlns:a16="http://schemas.microsoft.com/office/drawing/2014/main" id="{FA54B5EE-5B84-DE48-9ED4-A376DEE1D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509"/>
              <a:ext cx="2019" cy="273"/>
            </a:xfrm>
            <a:prstGeom prst="homePlate">
              <a:avLst>
                <a:gd name="adj" fmla="val 18489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اضرب المعادلة الثانية في ٢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9" name="AutoShape 171">
              <a:extLst>
                <a:ext uri="{FF2B5EF4-FFF2-40B4-BE49-F238E27FC236}">
                  <a16:creationId xmlns:a16="http://schemas.microsoft.com/office/drawing/2014/main" id="{52064480-CFC7-AE43-AA08-C14527995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2"/>
              <a:ext cx="2019" cy="273"/>
            </a:xfrm>
            <a:prstGeom prst="homePlate">
              <a:avLst>
                <a:gd name="adj" fmla="val 18489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اضرب المعادلة الأولى في ٣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50" name="رابط كسهم مستقيم 49">
            <a:extLst>
              <a:ext uri="{FF2B5EF4-FFF2-40B4-BE49-F238E27FC236}">
                <a16:creationId xmlns:a16="http://schemas.microsoft.com/office/drawing/2014/main" id="{FD697D1C-FC14-584E-882F-679BB53CC40C}"/>
              </a:ext>
            </a:extLst>
          </p:cNvPr>
          <p:cNvCxnSpPr>
            <a:cxnSpLocks/>
          </p:cNvCxnSpPr>
          <p:nvPr/>
        </p:nvCxnSpPr>
        <p:spPr>
          <a:xfrm flipH="1">
            <a:off x="4023519" y="390803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218876CB-C2CE-334E-A906-59228DB57FB0}"/>
              </a:ext>
            </a:extLst>
          </p:cNvPr>
          <p:cNvCxnSpPr>
            <a:cxnSpLocks/>
          </p:cNvCxnSpPr>
          <p:nvPr/>
        </p:nvCxnSpPr>
        <p:spPr>
          <a:xfrm flipH="1">
            <a:off x="3987007" y="803162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A00DB81-3720-F944-B427-12B557A82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762" y="201500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F3262C6-3B51-E945-8FE5-40B48F06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042" y="61821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54" name="مربع نص 37">
            <a:extLst>
              <a:ext uri="{FF2B5EF4-FFF2-40B4-BE49-F238E27FC236}">
                <a16:creationId xmlns:a16="http://schemas.microsoft.com/office/drawing/2014/main" id="{9A57B903-7A1E-C04C-83DF-C453B964C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065" y="2502436"/>
            <a:ext cx="136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٣) صـ ١٨١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5D1A05C-6A13-25AE-FD69-934BC51F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8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/>
      <p:bldP spid="20" grpId="0"/>
      <p:bldP spid="21" grpId="0" animBg="1"/>
      <p:bldP spid="22" grpId="0" animBg="1"/>
      <p:bldP spid="23" grpId="0"/>
      <p:bldP spid="24" grpId="0"/>
      <p:bldP spid="25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8343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4" name="Rectangle 174">
            <a:extLst>
              <a:ext uri="{FF2B5EF4-FFF2-40B4-BE49-F238E27FC236}">
                <a16:creationId xmlns:a16="http://schemas.microsoft.com/office/drawing/2014/main" id="{BE03B3BA-CCD9-2E45-914F-78875FA3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561" y="5865824"/>
            <a:ext cx="8748712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175">
            <a:extLst>
              <a:ext uri="{FF2B5EF4-FFF2-40B4-BE49-F238E27FC236}">
                <a16:creationId xmlns:a16="http://schemas.microsoft.com/office/drawing/2014/main" id="{E24D4DD7-88E4-F94D-9C1D-F62F46BFB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158" y="1185874"/>
            <a:ext cx="9142115" cy="2124075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7" name="AutoShape 176">
            <a:extLst>
              <a:ext uri="{FF2B5EF4-FFF2-40B4-BE49-F238E27FC236}">
                <a16:creationId xmlns:a16="http://schemas.microsoft.com/office/drawing/2014/main" id="{028F59A5-0D93-C94B-A191-7106E2BE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948" y="1435111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س متعاكسان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8" name="Line 177">
            <a:extLst>
              <a:ext uri="{FF2B5EF4-FFF2-40B4-BE49-F238E27FC236}">
                <a16:creationId xmlns:a16="http://schemas.microsoft.com/office/drawing/2014/main" id="{8EF4E1FC-F210-0A46-A44B-4450116B0B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6448" y="2157424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B391FEDD-8AEC-F746-BDE5-B0C629A2A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86" y="2265374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٣٢ ص = ٣٢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2C523D2C-EBCF-9745-8563-DB2E72AC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86" y="2768611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 =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AutoShape 180">
            <a:extLst>
              <a:ext uri="{FF2B5EF4-FFF2-40B4-BE49-F238E27FC236}">
                <a16:creationId xmlns:a16="http://schemas.microsoft.com/office/drawing/2014/main" id="{BC8803E7-A431-6D49-B2CD-40D63E88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948" y="2263786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نجمع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AutoShape 181">
            <a:extLst>
              <a:ext uri="{FF2B5EF4-FFF2-40B4-BE49-F238E27FC236}">
                <a16:creationId xmlns:a16="http://schemas.microsoft.com/office/drawing/2014/main" id="{845A3495-7058-9C4A-88ED-3C87D1295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948" y="2792424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6C28145F-A0CA-1E4C-BBC0-74B5168F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411" y="6045211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1A1802BC-F37E-754D-9BBF-CBE465A1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111" y="6045211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7030A0"/>
                </a:solidFill>
              </a:rPr>
              <a:t>٠.٥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chemeClr val="accent6">
                    <a:lumMod val="75000"/>
                  </a:schemeClr>
                </a:solidFill>
              </a:rPr>
              <a:t>١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5" name="AutoShape 184">
            <a:extLst>
              <a:ext uri="{FF2B5EF4-FFF2-40B4-BE49-F238E27FC236}">
                <a16:creationId xmlns:a16="http://schemas.microsoft.com/office/drawing/2014/main" id="{1819633C-79DA-FF4A-AAA3-4628B0F7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948" y="6067436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6" name="Group 185">
            <a:extLst>
              <a:ext uri="{FF2B5EF4-FFF2-40B4-BE49-F238E27FC236}">
                <a16:creationId xmlns:a16="http://schemas.microsoft.com/office/drawing/2014/main" id="{44EA7466-1658-8F41-A92B-6A62EB7183AE}"/>
              </a:ext>
            </a:extLst>
          </p:cNvPr>
          <p:cNvGrpSpPr>
            <a:grpSpLocks/>
          </p:cNvGrpSpPr>
          <p:nvPr/>
        </p:nvGrpSpPr>
        <p:grpSpPr bwMode="auto">
          <a:xfrm>
            <a:off x="3751336" y="210354"/>
            <a:ext cx="6300787" cy="827087"/>
            <a:chOff x="748" y="164"/>
            <a:chExt cx="3969" cy="521"/>
          </a:xfrm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5F05F567-91A9-DB49-BAEA-59448FB8A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64"/>
              <a:ext cx="3969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40F614EE-2E96-044A-9F9E-DAC50C0B8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375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١٠ س + ٣ ص = ٨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DC314B44-6154-B14A-AFB9-9D959F1C8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164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ــ ٤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٢ ص = ٠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EA90B61F-9186-EF43-A4E2-6748EE64C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190">
            <a:extLst>
              <a:ext uri="{FF2B5EF4-FFF2-40B4-BE49-F238E27FC236}">
                <a16:creationId xmlns:a16="http://schemas.microsoft.com/office/drawing/2014/main" id="{E8413AFF-647C-0B47-89BE-B9A7A5E800CD}"/>
              </a:ext>
            </a:extLst>
          </p:cNvPr>
          <p:cNvGrpSpPr>
            <a:grpSpLocks/>
          </p:cNvGrpSpPr>
          <p:nvPr/>
        </p:nvGrpSpPr>
        <p:grpSpPr bwMode="auto">
          <a:xfrm>
            <a:off x="7286698" y="1185874"/>
            <a:ext cx="3203575" cy="866775"/>
            <a:chOff x="3612" y="777"/>
            <a:chExt cx="1939" cy="546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91430EF2-5120-4E4D-BDF3-EAC27C053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ــ ٤٠ س + ٢٠ ص = 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D8FAA972-BEAF-DE43-AB93-BE89DC665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" y="1032"/>
              <a:ext cx="19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  -٤٠ س + ١٢ ص = ٣٢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193">
            <a:extLst>
              <a:ext uri="{FF2B5EF4-FFF2-40B4-BE49-F238E27FC236}">
                <a16:creationId xmlns:a16="http://schemas.microsoft.com/office/drawing/2014/main" id="{A5B7E465-FC96-F947-81B0-E159156539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39336" y="1293824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194">
            <a:extLst>
              <a:ext uri="{FF2B5EF4-FFF2-40B4-BE49-F238E27FC236}">
                <a16:creationId xmlns:a16="http://schemas.microsoft.com/office/drawing/2014/main" id="{E43D1DBD-F47F-F740-B2B1-E53371562B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9348" y="1616086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pSp>
        <p:nvGrpSpPr>
          <p:cNvPr id="36" name="Group 195">
            <a:extLst>
              <a:ext uri="{FF2B5EF4-FFF2-40B4-BE49-F238E27FC236}">
                <a16:creationId xmlns:a16="http://schemas.microsoft.com/office/drawing/2014/main" id="{329A99C2-D196-7B45-BC3A-90CA774AC239}"/>
              </a:ext>
            </a:extLst>
          </p:cNvPr>
          <p:cNvGrpSpPr>
            <a:grpSpLocks/>
          </p:cNvGrpSpPr>
          <p:nvPr/>
        </p:nvGrpSpPr>
        <p:grpSpPr bwMode="auto">
          <a:xfrm>
            <a:off x="1166885" y="1196986"/>
            <a:ext cx="3205163" cy="844550"/>
            <a:chOff x="3456" y="784"/>
            <a:chExt cx="1962" cy="532"/>
          </a:xfrm>
        </p:grpSpPr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EA090289-BA99-124D-AA2B-EA515676F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784"/>
              <a:ext cx="19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١٠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(ــ ٤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٢ ص = ٠)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56E47C62-21BA-E94F-ACB8-D74057CA7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4" y="1025"/>
              <a:ext cx="18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٤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(١٠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٣ص =٨  )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tangle 198">
            <a:extLst>
              <a:ext uri="{FF2B5EF4-FFF2-40B4-BE49-F238E27FC236}">
                <a16:creationId xmlns:a16="http://schemas.microsoft.com/office/drawing/2014/main" id="{2D778C35-B55B-F149-ACAC-2476464AC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561" y="3417899"/>
            <a:ext cx="8748712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3058739E-C774-DD47-8D6C-407EF6FD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748" y="3417899"/>
            <a:ext cx="257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١٠ س + ٣ ص = 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8D6C21E6-4B5B-4647-BFA1-4A6051B83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061" y="3902086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١٠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+ ٣ ( </a:t>
            </a:r>
            <a:r>
              <a:rPr lang="ar-SA" altLang="ar-SA" sz="2400" b="1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002060"/>
                </a:solidFill>
              </a:rPr>
              <a:t> ) = ٨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A7DB23F7-944D-A442-9564-FA93DD16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86" y="4421199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١٠ س +    ٣     = 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D9868D1C-2ED9-6F40-82AD-210BAD08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423" y="5337186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             = ٠.٥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44" name="AutoShape 203">
            <a:extLst>
              <a:ext uri="{FF2B5EF4-FFF2-40B4-BE49-F238E27FC236}">
                <a16:creationId xmlns:a16="http://schemas.microsoft.com/office/drawing/2014/main" id="{87DCEBC4-E6CC-B241-A653-B7D92E301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436" y="3490924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نعوض في احدى المعادلتين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5" name="AutoShape 204">
            <a:extLst>
              <a:ext uri="{FF2B5EF4-FFF2-40B4-BE49-F238E27FC236}">
                <a16:creationId xmlns:a16="http://schemas.microsoft.com/office/drawing/2014/main" id="{70A2CC0A-A25F-824F-9739-78D4D9818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436" y="4497399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س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896BD17A-FD37-5E4E-84C5-7B8ACB45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86" y="4940311"/>
            <a:ext cx="261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١٠ س              = 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47" name="Group 207">
            <a:extLst>
              <a:ext uri="{FF2B5EF4-FFF2-40B4-BE49-F238E27FC236}">
                <a16:creationId xmlns:a16="http://schemas.microsoft.com/office/drawing/2014/main" id="{88B68212-0EBF-424D-95DA-DDE780A1AC16}"/>
              </a:ext>
            </a:extLst>
          </p:cNvPr>
          <p:cNvGrpSpPr>
            <a:grpSpLocks/>
          </p:cNvGrpSpPr>
          <p:nvPr/>
        </p:nvGrpSpPr>
        <p:grpSpPr bwMode="auto">
          <a:xfrm>
            <a:off x="4333948" y="1176349"/>
            <a:ext cx="3205163" cy="873125"/>
            <a:chOff x="1746" y="232"/>
            <a:chExt cx="2019" cy="550"/>
          </a:xfrm>
        </p:grpSpPr>
        <p:sp>
          <p:nvSpPr>
            <p:cNvPr id="48" name="AutoShape 208">
              <a:extLst>
                <a:ext uri="{FF2B5EF4-FFF2-40B4-BE49-F238E27FC236}">
                  <a16:creationId xmlns:a16="http://schemas.microsoft.com/office/drawing/2014/main" id="{3874F3E1-F6FE-3145-92F2-EECE56CDC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509"/>
              <a:ext cx="2019" cy="273"/>
            </a:xfrm>
            <a:prstGeom prst="homePlate">
              <a:avLst>
                <a:gd name="adj" fmla="val 18489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اضرب المعادلة الثانية في ٢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9" name="AutoShape 209">
              <a:extLst>
                <a:ext uri="{FF2B5EF4-FFF2-40B4-BE49-F238E27FC236}">
                  <a16:creationId xmlns:a16="http://schemas.microsoft.com/office/drawing/2014/main" id="{2EFB3ADC-35B4-224D-B569-AAAE353EC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2"/>
              <a:ext cx="2019" cy="273"/>
            </a:xfrm>
            <a:prstGeom prst="homePlate">
              <a:avLst>
                <a:gd name="adj" fmla="val 18489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اضرب المعادلة الأولى في ٥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50" name="رابط كسهم مستقيم 49">
            <a:extLst>
              <a:ext uri="{FF2B5EF4-FFF2-40B4-BE49-F238E27FC236}">
                <a16:creationId xmlns:a16="http://schemas.microsoft.com/office/drawing/2014/main" id="{FB115E43-58D0-4749-956A-00E61F9415FE}"/>
              </a:ext>
            </a:extLst>
          </p:cNvPr>
          <p:cNvCxnSpPr>
            <a:cxnSpLocks/>
          </p:cNvCxnSpPr>
          <p:nvPr/>
        </p:nvCxnSpPr>
        <p:spPr>
          <a:xfrm flipH="1">
            <a:off x="4128366" y="432615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FEDE6B5B-BEF0-F942-A542-55B580E39A1C}"/>
              </a:ext>
            </a:extLst>
          </p:cNvPr>
          <p:cNvCxnSpPr>
            <a:cxnSpLocks/>
          </p:cNvCxnSpPr>
          <p:nvPr/>
        </p:nvCxnSpPr>
        <p:spPr>
          <a:xfrm flipH="1">
            <a:off x="4137171" y="769957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84F0ED0-F1DD-DB4D-8B42-30F98F029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3" y="247671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3C7DB91-DCCE-C444-8E9B-725DF32A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89" y="589167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54" name="مربع نص 37">
            <a:extLst>
              <a:ext uri="{FF2B5EF4-FFF2-40B4-BE49-F238E27FC236}">
                <a16:creationId xmlns:a16="http://schemas.microsoft.com/office/drawing/2014/main" id="{5C48C78A-7453-1E43-8FB5-648CCD17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1061" y="2416109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١٢) صـ ١٨١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D82AE37-ECB8-4506-68AC-30040371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605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/>
      <p:bldP spid="20" grpId="0"/>
      <p:bldP spid="21" grpId="0" animBg="1"/>
      <p:bldP spid="22" grpId="0" animBg="1"/>
      <p:bldP spid="23" grpId="0"/>
      <p:bldP spid="24" grpId="0"/>
      <p:bldP spid="25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8343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DFAEBA20-B291-6943-B3EE-C3964A33F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110" y="376210"/>
            <a:ext cx="8821737" cy="82708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002060"/>
                </a:solidFill>
              </a:rPr>
              <a:t>سجل أحد لاعبي كرة القدم ١٢ هدفا في الدوري فإذا علمت أن ضعف عدد الأهداف التي سجلها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002060"/>
                </a:solidFill>
              </a:rPr>
              <a:t>ذهابا تزيد على ثلاثة أمثال أهداف الإياب بـ ٤ . فما عدد الأهداف في كل من الذهاب والإياب ؟</a:t>
            </a:r>
            <a:endParaRPr lang="en-US" altLang="ar-SA" sz="2300" b="1" dirty="0">
              <a:solidFill>
                <a:srgbClr val="002060"/>
              </a:solidFill>
            </a:endParaRPr>
          </a:p>
        </p:txBody>
      </p:sp>
      <p:sp>
        <p:nvSpPr>
          <p:cNvPr id="58" name="Rectangle 269">
            <a:extLst>
              <a:ext uri="{FF2B5EF4-FFF2-40B4-BE49-F238E27FC236}">
                <a16:creationId xmlns:a16="http://schemas.microsoft.com/office/drawing/2014/main" id="{CC601B5C-66CB-4D4E-B73D-F59D6F646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547" y="1455710"/>
            <a:ext cx="5149850" cy="48593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59" name="Rectangle 270">
            <a:extLst>
              <a:ext uri="{FF2B5EF4-FFF2-40B4-BE49-F238E27FC236}">
                <a16:creationId xmlns:a16="http://schemas.microsoft.com/office/drawing/2014/main" id="{9FCDF1D9-D463-8A4C-AE27-C95BC771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372" y="1420785"/>
            <a:ext cx="3382963" cy="41592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60" name="AutoShape 271">
            <a:extLst>
              <a:ext uri="{FF2B5EF4-FFF2-40B4-BE49-F238E27FC236}">
                <a16:creationId xmlns:a16="http://schemas.microsoft.com/office/drawing/2014/main" id="{255CD313-3D11-344A-93F0-4E1F8851A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372" y="4879948"/>
            <a:ext cx="3381375" cy="1436687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61" name="AutoShape 272">
            <a:extLst>
              <a:ext uri="{FF2B5EF4-FFF2-40B4-BE49-F238E27FC236}">
                <a16:creationId xmlns:a16="http://schemas.microsoft.com/office/drawing/2014/main" id="{561A0EC1-B6F5-1541-8209-9BE20A73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072" y="4321148"/>
            <a:ext cx="2484438" cy="50482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النظام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39901335-9AC5-A34A-8EB9-9FEB1A0D5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560" y="5092673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هـ + ب =  ١٢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64D98D88-7399-8742-91B2-6237AB02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610" y="5632423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٢ هـ ــ ٣ ب =  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9A8E4606-DDEB-C34B-9B1F-B03FD3851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435" y="1708123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عدد أهداف الذهاب </a:t>
            </a:r>
            <a:r>
              <a:rPr lang="ar-SA" altLang="ar-SA" sz="2000" b="1" dirty="0">
                <a:solidFill>
                  <a:srgbClr val="002060"/>
                </a:solidFill>
              </a:rPr>
              <a:t>=  هـ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CE753EC4-C80C-E041-BAA3-288061B7B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485" y="2355823"/>
            <a:ext cx="270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عدد أهداف الإياب </a:t>
            </a:r>
            <a:r>
              <a:rPr lang="ar-SA" altLang="ar-SA" sz="2000" b="1" dirty="0">
                <a:solidFill>
                  <a:srgbClr val="002060"/>
                </a:solidFill>
              </a:rPr>
              <a:t>=  ب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F139C904-B0E4-F446-BBC1-48288302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222" y="2967010"/>
            <a:ext cx="3278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أهداف الذهاب + أهداف الإياب = ١٢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ABD921F7-A856-AF49-8089-AD8582BE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372" y="3579785"/>
            <a:ext cx="3348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ضعف الذهاب ــ ثلاثة أمثال الإياب = 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D505553D-3CD0-DD49-8340-5276F5AF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410" y="2427260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٥ هـ          =  ٤٠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08C36035-FF93-0A4F-8173-F1F3CAB8F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210" y="5343498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عدد أهداف الذهاب =  </a:t>
            </a:r>
            <a:r>
              <a:rPr lang="ar-SA" altLang="ar-SA" sz="2000" b="1" dirty="0">
                <a:solidFill>
                  <a:srgbClr val="C00000"/>
                </a:solidFill>
              </a:rPr>
              <a:t>٨  أهداف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9982E1B8-0DE0-2344-BE44-43E68AAF3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210" y="5811810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عدد أهداف الإياب  =  </a:t>
            </a:r>
            <a:r>
              <a:rPr lang="ar-SA" altLang="ar-SA" sz="2000" b="1" dirty="0">
                <a:solidFill>
                  <a:srgbClr val="7030A0"/>
                </a:solidFill>
              </a:rPr>
              <a:t>٤ أهداف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71" name="Line 282">
            <a:extLst>
              <a:ext uri="{FF2B5EF4-FFF2-40B4-BE49-F238E27FC236}">
                <a16:creationId xmlns:a16="http://schemas.microsoft.com/office/drawing/2014/main" id="{92A05976-8865-E94B-B2F5-18DB6FF7FE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0122" y="3435323"/>
            <a:ext cx="51038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72" name="Line 283">
            <a:extLst>
              <a:ext uri="{FF2B5EF4-FFF2-40B4-BE49-F238E27FC236}">
                <a16:creationId xmlns:a16="http://schemas.microsoft.com/office/drawing/2014/main" id="{BEFEA8D7-CD01-1249-977A-7D812CA0C1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7422" y="5272060"/>
            <a:ext cx="510381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pSp>
        <p:nvGrpSpPr>
          <p:cNvPr id="73" name="Group 284">
            <a:extLst>
              <a:ext uri="{FF2B5EF4-FFF2-40B4-BE49-F238E27FC236}">
                <a16:creationId xmlns:a16="http://schemas.microsoft.com/office/drawing/2014/main" id="{2B0B2E13-6CC6-A141-A449-13442EE9E897}"/>
              </a:ext>
            </a:extLst>
          </p:cNvPr>
          <p:cNvGrpSpPr>
            <a:grpSpLocks/>
          </p:cNvGrpSpPr>
          <p:nvPr/>
        </p:nvGrpSpPr>
        <p:grpSpPr bwMode="auto">
          <a:xfrm>
            <a:off x="4348035" y="1563660"/>
            <a:ext cx="2416175" cy="792163"/>
            <a:chOff x="1132" y="1162"/>
            <a:chExt cx="1522" cy="499"/>
          </a:xfrm>
        </p:grpSpPr>
        <p:sp>
          <p:nvSpPr>
            <p:cNvPr id="74" name="Text Box 87">
              <a:extLst>
                <a:ext uri="{FF2B5EF4-FFF2-40B4-BE49-F238E27FC236}">
                  <a16:creationId xmlns:a16="http://schemas.microsoft.com/office/drawing/2014/main" id="{52AFA326-708E-2E44-9BE3-2B3C73345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1162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٣ هـ + ٣ ب =  ٣٦</a:t>
              </a:r>
              <a:endParaRPr lang="en-US" altLang="ar-SA" sz="2000" b="1">
                <a:solidFill>
                  <a:srgbClr val="002060"/>
                </a:solidFill>
              </a:endParaRPr>
            </a:p>
          </p:txBody>
        </p:sp>
        <p:sp>
          <p:nvSpPr>
            <p:cNvPr id="75" name="Text Box 87">
              <a:extLst>
                <a:ext uri="{FF2B5EF4-FFF2-40B4-BE49-F238E27FC236}">
                  <a16:creationId xmlns:a16="http://schemas.microsoft.com/office/drawing/2014/main" id="{2D63FB5D-A015-1C46-9794-DD923B800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1411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٢ هـ  ــ ٣ ب =  ٤</a:t>
              </a:r>
              <a:endParaRPr lang="en-US" altLang="ar-SA" sz="2000" b="1">
                <a:solidFill>
                  <a:srgbClr val="002060"/>
                </a:solidFill>
              </a:endParaRPr>
            </a:p>
          </p:txBody>
        </p:sp>
      </p:grpSp>
      <p:sp>
        <p:nvSpPr>
          <p:cNvPr id="76" name="Line 287">
            <a:extLst>
              <a:ext uri="{FF2B5EF4-FFF2-40B4-BE49-F238E27FC236}">
                <a16:creationId xmlns:a16="http://schemas.microsoft.com/office/drawing/2014/main" id="{AD480C23-B862-7049-9CC2-897CCDE04D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2035" y="2355823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77" name="Line 288">
            <a:extLst>
              <a:ext uri="{FF2B5EF4-FFF2-40B4-BE49-F238E27FC236}">
                <a16:creationId xmlns:a16="http://schemas.microsoft.com/office/drawing/2014/main" id="{D0B57C40-16D6-E342-A404-53601581FE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7072" y="1635098"/>
            <a:ext cx="468313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78" name="Line 289">
            <a:extLst>
              <a:ext uri="{FF2B5EF4-FFF2-40B4-BE49-F238E27FC236}">
                <a16:creationId xmlns:a16="http://schemas.microsoft.com/office/drawing/2014/main" id="{24D21081-54AC-CA44-B71C-024DD52644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3585" y="2065310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0B2B4D7C-3137-2E4E-AA92-2C5E36D7F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285" y="2895573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هـ          =  ٨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ADA83515-E97D-3C4F-AF30-28C615E0B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47" y="3579785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هـ + ب =  ١٢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3B4AAE8E-1761-0947-984A-8C93F622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985" y="4156048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٨  + ب = ١٢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BD5B90B3-7424-2048-9EEF-EEDD952A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397" y="4695798"/>
            <a:ext cx="1535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ب =  ٤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3ABA3444-06C2-5348-8070-5B8A4367C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110" y="1563660"/>
            <a:ext cx="176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٣</a:t>
            </a:r>
            <a:r>
              <a:rPr lang="ar-SA" altLang="ar-SA" sz="2000" b="1" dirty="0">
                <a:solidFill>
                  <a:srgbClr val="002060"/>
                </a:solidFill>
              </a:rPr>
              <a:t>(هـ + ب =  ١٢)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84" name="AutoShape 296">
            <a:extLst>
              <a:ext uri="{FF2B5EF4-FFF2-40B4-BE49-F238E27FC236}">
                <a16:creationId xmlns:a16="http://schemas.microsoft.com/office/drawing/2014/main" id="{B4575CD2-D63A-7D4E-8135-473D5D46318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71772" y="1550960"/>
            <a:ext cx="579438" cy="396875"/>
          </a:xfrm>
          <a:prstGeom prst="homePlate">
            <a:avLst>
              <a:gd name="adj" fmla="val 5209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× ٣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85" name="مربع نص 37">
            <a:extLst>
              <a:ext uri="{FF2B5EF4-FFF2-40B4-BE49-F238E27FC236}">
                <a16:creationId xmlns:a16="http://schemas.microsoft.com/office/drawing/2014/main" id="{14C03CA5-8CA4-284E-93C7-943A2A39D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1691" y="2318550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١٣)صـ ١٨٢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0CE657F-9523-D155-55C3-6FF540E1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519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9" grpId="0"/>
      <p:bldP spid="80" grpId="0"/>
      <p:bldP spid="81" grpId="0"/>
      <p:bldP spid="82" grpId="0"/>
      <p:bldP spid="83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E9BD02E-7A89-5640-9988-C9DA36285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105016" y="5633622"/>
            <a:ext cx="1086984" cy="1048152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D3774EC4-727E-3A41-89EA-624AAD50C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935" y="554460"/>
            <a:ext cx="8821737" cy="827088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002060"/>
                </a:solidFill>
              </a:rPr>
              <a:t>سجل أحد لاعبي كرة القدم ١٢ هدفا في الدوري فإذا علمت أن ضعف عدد الأهداف التي سجلها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002060"/>
                </a:solidFill>
              </a:rPr>
              <a:t>ذهابا تزيد على ثلاثة أمثال أهداف الإياب بـ ٤ . فما عدد الأهداف في كل من الذهاب والإياب ؟</a:t>
            </a:r>
            <a:endParaRPr lang="en-US" altLang="ar-SA" sz="2300" b="1" dirty="0">
              <a:solidFill>
                <a:srgbClr val="002060"/>
              </a:solidFill>
            </a:endParaRPr>
          </a:p>
        </p:txBody>
      </p:sp>
      <p:sp>
        <p:nvSpPr>
          <p:cNvPr id="16" name="Rectangle 269">
            <a:extLst>
              <a:ext uri="{FF2B5EF4-FFF2-40B4-BE49-F238E27FC236}">
                <a16:creationId xmlns:a16="http://schemas.microsoft.com/office/drawing/2014/main" id="{B81A649E-63BB-DF48-8B8E-7F738B16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372" y="1633960"/>
            <a:ext cx="5149850" cy="48593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7" name="Rectangle 270">
            <a:extLst>
              <a:ext uri="{FF2B5EF4-FFF2-40B4-BE49-F238E27FC236}">
                <a16:creationId xmlns:a16="http://schemas.microsoft.com/office/drawing/2014/main" id="{F9BB2AE6-5079-8043-B94C-24AB37FE9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197" y="1599035"/>
            <a:ext cx="3382963" cy="41592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8" name="AutoShape 271">
            <a:extLst>
              <a:ext uri="{FF2B5EF4-FFF2-40B4-BE49-F238E27FC236}">
                <a16:creationId xmlns:a16="http://schemas.microsoft.com/office/drawing/2014/main" id="{742B2F6F-5F36-8F46-8DD4-7528B39EC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197" y="5058198"/>
            <a:ext cx="3381375" cy="1436687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9" name="AutoShape 272">
            <a:extLst>
              <a:ext uri="{FF2B5EF4-FFF2-40B4-BE49-F238E27FC236}">
                <a16:creationId xmlns:a16="http://schemas.microsoft.com/office/drawing/2014/main" id="{02F0037C-8918-9645-941D-37CFFE9A4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897" y="4499398"/>
            <a:ext cx="2484438" cy="50482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النظام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044AF602-58F3-B149-9825-4D3ED3B40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385" y="5270923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هـ + ب =  ١٢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A76CBBDE-8BC9-2C46-849E-5EE459A2B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435" y="5810673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٢ هـ ــ ٣ ب =  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745849F9-5BEB-2245-ACBF-E37205BF6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260" y="1886373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عدد أهداف الذهاب </a:t>
            </a:r>
            <a:r>
              <a:rPr lang="ar-SA" altLang="ar-SA" sz="2000" b="1" dirty="0">
                <a:solidFill>
                  <a:srgbClr val="002060"/>
                </a:solidFill>
              </a:rPr>
              <a:t>=  هـ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B2A80AC9-2A68-1740-9B30-D5A731055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310" y="2534073"/>
            <a:ext cx="270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عدد أهداف الإياب </a:t>
            </a:r>
            <a:r>
              <a:rPr lang="ar-SA" altLang="ar-SA" sz="2000" b="1" dirty="0">
                <a:solidFill>
                  <a:srgbClr val="002060"/>
                </a:solidFill>
              </a:rPr>
              <a:t>=  ب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76120701-C2D3-E243-A97E-B80F5789E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047" y="3145260"/>
            <a:ext cx="3278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أهداف الذهاب + أهداف الإياب = ١٢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13356356-FF19-5046-B0AC-E435039C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197" y="3758035"/>
            <a:ext cx="3348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ضعف الذهاب ــ ثلاثة أمثال الإياب = 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6AC8F303-1D2A-D24A-B7B8-6FD9E687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235" y="2605510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٥ هـ          =  ٤٠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CD24400E-DE38-E748-BA18-325E59D3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035" y="5521748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عدد أهداف الذهاب =  </a:t>
            </a:r>
            <a:r>
              <a:rPr lang="ar-SA" altLang="ar-SA" sz="2000" b="1" dirty="0">
                <a:solidFill>
                  <a:srgbClr val="C00000"/>
                </a:solidFill>
              </a:rPr>
              <a:t>٨  أهداف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3EF23246-1F64-5B49-A3A1-19912D98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035" y="5990060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عدد أهداف الإياب  =  </a:t>
            </a:r>
            <a:r>
              <a:rPr lang="ar-SA" altLang="ar-SA" sz="2000" b="1" dirty="0">
                <a:solidFill>
                  <a:srgbClr val="7030A0"/>
                </a:solidFill>
              </a:rPr>
              <a:t>٤ أهداف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29" name="Line 282">
            <a:extLst>
              <a:ext uri="{FF2B5EF4-FFF2-40B4-BE49-F238E27FC236}">
                <a16:creationId xmlns:a16="http://schemas.microsoft.com/office/drawing/2014/main" id="{CF504A41-ABFE-DC4B-BB11-242A400293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2947" y="3613573"/>
            <a:ext cx="51038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0" name="Line 283">
            <a:extLst>
              <a:ext uri="{FF2B5EF4-FFF2-40B4-BE49-F238E27FC236}">
                <a16:creationId xmlns:a16="http://schemas.microsoft.com/office/drawing/2014/main" id="{300AD2C2-C828-4040-A3DC-FB8B33AC50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30247" y="5450310"/>
            <a:ext cx="510381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pSp>
        <p:nvGrpSpPr>
          <p:cNvPr id="31" name="Group 284">
            <a:extLst>
              <a:ext uri="{FF2B5EF4-FFF2-40B4-BE49-F238E27FC236}">
                <a16:creationId xmlns:a16="http://schemas.microsoft.com/office/drawing/2014/main" id="{DC20C6D5-821D-B54D-B602-7F9F80FC8351}"/>
              </a:ext>
            </a:extLst>
          </p:cNvPr>
          <p:cNvGrpSpPr>
            <a:grpSpLocks/>
          </p:cNvGrpSpPr>
          <p:nvPr/>
        </p:nvGrpSpPr>
        <p:grpSpPr bwMode="auto">
          <a:xfrm>
            <a:off x="4090860" y="1741910"/>
            <a:ext cx="2416175" cy="792163"/>
            <a:chOff x="1132" y="1162"/>
            <a:chExt cx="1522" cy="499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44EEF493-A3D8-6D48-B5C6-31AF6F73F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1162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٣ هـ + ٣ ب =  ٣٦</a:t>
              </a:r>
              <a:endParaRPr lang="en-US" altLang="ar-SA" sz="20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05BD3D59-015A-E94F-917D-8CFBE021A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1411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٢ هـ  ــ ٣ ب =  ٤</a:t>
              </a:r>
              <a:endParaRPr lang="en-US" altLang="ar-SA" sz="20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287">
            <a:extLst>
              <a:ext uri="{FF2B5EF4-FFF2-40B4-BE49-F238E27FC236}">
                <a16:creationId xmlns:a16="http://schemas.microsoft.com/office/drawing/2014/main" id="{DE65A415-CE12-B742-87BC-AB8A45E114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4860" y="2534073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288">
            <a:extLst>
              <a:ext uri="{FF2B5EF4-FFF2-40B4-BE49-F238E27FC236}">
                <a16:creationId xmlns:a16="http://schemas.microsoft.com/office/drawing/2014/main" id="{21A50DE4-721D-F340-B484-BED6BD6CD7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9897" y="1813348"/>
            <a:ext cx="468313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Line 289">
            <a:extLst>
              <a:ext uri="{FF2B5EF4-FFF2-40B4-BE49-F238E27FC236}">
                <a16:creationId xmlns:a16="http://schemas.microsoft.com/office/drawing/2014/main" id="{F2039DAC-1C22-E444-95A5-FCFA38611F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6410" y="2243560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DF8A4E80-AB52-9242-84C5-F1976E17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110" y="3073823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هـ          =  ٨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0796896D-4406-D542-91E7-28DE2BB8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472" y="3758035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هـ + ب =  ١٢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F0E164F9-4BC9-9647-BABB-02E888F1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810" y="4334298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٨  + ب = ١٢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6BA9D078-3672-D148-AF20-66454637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222" y="4874048"/>
            <a:ext cx="1535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ب =  ٤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E85066C0-DBA6-1C4F-AD4E-F9E7DC60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935" y="1741910"/>
            <a:ext cx="176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٣</a:t>
            </a:r>
            <a:r>
              <a:rPr lang="ar-SA" altLang="ar-SA" sz="2000" b="1" dirty="0">
                <a:solidFill>
                  <a:srgbClr val="002060"/>
                </a:solidFill>
              </a:rPr>
              <a:t>(هـ + ب =  ١٢)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42" name="AutoShape 296">
            <a:extLst>
              <a:ext uri="{FF2B5EF4-FFF2-40B4-BE49-F238E27FC236}">
                <a16:creationId xmlns:a16="http://schemas.microsoft.com/office/drawing/2014/main" id="{2F526811-2099-4841-B88C-418EE34289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14597" y="1729210"/>
            <a:ext cx="579438" cy="396875"/>
          </a:xfrm>
          <a:prstGeom prst="homePlate">
            <a:avLst>
              <a:gd name="adj" fmla="val 5209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× ٣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43" name="مربع نص 37">
            <a:extLst>
              <a:ext uri="{FF2B5EF4-FFF2-40B4-BE49-F238E27FC236}">
                <a16:creationId xmlns:a16="http://schemas.microsoft.com/office/drawing/2014/main" id="{C7CC049A-1EE5-E44E-93ED-B06C3B8B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517" y="2524498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١٣)صـ ١٨٢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21B63BE-9F24-4289-C059-8EBECD8B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123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93D6F37-2925-B433-FA6D-825B56DD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٥-٤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نظام معادلتين بالحذف باستعمال الضرب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7513834-1EEE-B5A1-F730-4CCA1E1E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مستطيل 15">
            <a:extLst>
              <a:ext uri="{FF2B5EF4-FFF2-40B4-BE49-F238E27FC236}">
                <a16:creationId xmlns:a16="http://schemas.microsoft.com/office/drawing/2014/main" id="{12A5DED3-76AE-E145-8296-AA43CBD2E7AB}"/>
              </a:ext>
            </a:extLst>
          </p:cNvPr>
          <p:cNvSpPr/>
          <p:nvPr/>
        </p:nvSpPr>
        <p:spPr>
          <a:xfrm>
            <a:off x="9928934" y="406907"/>
            <a:ext cx="175560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Calibri"/>
              </a:rPr>
              <a:t>التاريخ  </a:t>
            </a:r>
            <a:r>
              <a:rPr lang="ar-SA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/ / ١٤٤٢هـ</a:t>
            </a:r>
          </a:p>
        </p:txBody>
      </p:sp>
      <p:pic>
        <p:nvPicPr>
          <p:cNvPr id="23" name="صورة 6">
            <a:extLst>
              <a:ext uri="{FF2B5EF4-FFF2-40B4-BE49-F238E27FC236}">
                <a16:creationId xmlns:a16="http://schemas.microsoft.com/office/drawing/2014/main" id="{451209C4-32FF-B545-8787-02672542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2" r="12248" b="65477"/>
          <a:stretch>
            <a:fillRect/>
          </a:stretch>
        </p:blipFill>
        <p:spPr bwMode="auto">
          <a:xfrm>
            <a:off x="655267" y="1130549"/>
            <a:ext cx="9208745" cy="25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صورة 7">
            <a:extLst>
              <a:ext uri="{FF2B5EF4-FFF2-40B4-BE49-F238E27FC236}">
                <a16:creationId xmlns:a16="http://schemas.microsoft.com/office/drawing/2014/main" id="{BFF1DF83-8A97-0F4B-94A5-A04406EB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5" t="39307" r="3236" b="2"/>
          <a:stretch>
            <a:fillRect/>
          </a:stretch>
        </p:blipFill>
        <p:spPr bwMode="auto">
          <a:xfrm>
            <a:off x="9810955" y="3284325"/>
            <a:ext cx="2195513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صورة 8">
            <a:extLst>
              <a:ext uri="{FF2B5EF4-FFF2-40B4-BE49-F238E27FC236}">
                <a16:creationId xmlns:a16="http://schemas.microsoft.com/office/drawing/2014/main" id="{72459D83-B23E-C64A-B7AC-44571394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31767" r="40550" b="24"/>
          <a:stretch>
            <a:fillRect/>
          </a:stretch>
        </p:blipFill>
        <p:spPr bwMode="auto">
          <a:xfrm>
            <a:off x="3868365" y="3091443"/>
            <a:ext cx="4824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229065" y="4203218"/>
            <a:ext cx="5463712" cy="2419789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10007327" y="4312614"/>
            <a:ext cx="1999141" cy="193158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شارة رتبة 17">
            <a:extLst>
              <a:ext uri="{FF2B5EF4-FFF2-40B4-BE49-F238E27FC236}">
                <a16:creationId xmlns:a16="http://schemas.microsoft.com/office/drawing/2014/main" id="{EE82FEA6-5D2E-6F4B-9F63-F8E177E1ABB9}"/>
              </a:ext>
            </a:extLst>
          </p:cNvPr>
          <p:cNvSpPr/>
          <p:nvPr/>
        </p:nvSpPr>
        <p:spPr>
          <a:xfrm>
            <a:off x="8692777" y="1245362"/>
            <a:ext cx="2195512" cy="70485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dirty="0">
                <a:solidFill>
                  <a:schemeClr val="tx1"/>
                </a:solidFill>
              </a:rPr>
              <a:t>٥-٤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54000" y="120125"/>
            <a:ext cx="1303338" cy="1312228"/>
          </a:xfrm>
          <a:prstGeom prst="rect">
            <a:avLst/>
          </a:prstGeom>
        </p:spPr>
      </p:pic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D35FE7-69B4-5181-7933-61CE596A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7A9A131-73F5-D8B4-9569-E3E64F21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68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FB56884-7642-5CFF-5028-DB439416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92058" y="-4713195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BF0D7894-5F28-EF4D-AB6D-2C5087B41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597" y="2911476"/>
            <a:ext cx="471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هل تستطيع حذف أحد المتغيرين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 أو ص ؟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5FFB59A5-3CE3-354C-8649-769BE466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872" y="2911476"/>
            <a:ext cx="83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لا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75F7E1EE-C64C-9843-9974-81DA657D6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972" y="3552826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اضرب المعادلة الثانية في 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A19B5F70-764C-BC41-8162-305239137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797" y="4198938"/>
            <a:ext cx="5148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هل تستطيع الآن حذف أحد المتغيرين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أو ص ؟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F0CB8B59-2A8D-3B46-BDF2-57BB139FE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322" y="4213226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نعم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grpSp>
        <p:nvGrpSpPr>
          <p:cNvPr id="19" name="Group 58">
            <a:extLst>
              <a:ext uri="{FF2B5EF4-FFF2-40B4-BE49-F238E27FC236}">
                <a16:creationId xmlns:a16="http://schemas.microsoft.com/office/drawing/2014/main" id="{13BC0514-5753-E641-9D04-54F5DCA01D66}"/>
              </a:ext>
            </a:extLst>
          </p:cNvPr>
          <p:cNvGrpSpPr>
            <a:grpSpLocks/>
          </p:cNvGrpSpPr>
          <p:nvPr/>
        </p:nvGrpSpPr>
        <p:grpSpPr bwMode="auto">
          <a:xfrm>
            <a:off x="5058447" y="364332"/>
            <a:ext cx="4281487" cy="404812"/>
            <a:chOff x="705" y="808"/>
            <a:chExt cx="2697" cy="255"/>
          </a:xfrm>
        </p:grpSpPr>
        <p:pic>
          <p:nvPicPr>
            <p:cNvPr id="20" name="Picture 57">
              <a:extLst>
                <a:ext uri="{FF2B5EF4-FFF2-40B4-BE49-F238E27FC236}">
                  <a16:creationId xmlns:a16="http://schemas.microsoft.com/office/drawing/2014/main" id="{5E81D355-4FD4-1943-805F-A157F0FFF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" y="808"/>
              <a:ext cx="361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">
              <a:extLst>
                <a:ext uri="{FF2B5EF4-FFF2-40B4-BE49-F238E27FC236}">
                  <a16:creationId xmlns:a16="http://schemas.microsoft.com/office/drawing/2014/main" id="{C2D05D49-840D-8640-B4B0-09468212E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" y="822"/>
              <a:ext cx="2375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59">
            <a:extLst>
              <a:ext uri="{FF2B5EF4-FFF2-40B4-BE49-F238E27FC236}">
                <a16:creationId xmlns:a16="http://schemas.microsoft.com/office/drawing/2014/main" id="{AC137F83-B58E-F441-8A5B-BE875FB8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72" y="997028"/>
            <a:ext cx="4911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0">
            <a:extLst>
              <a:ext uri="{FF2B5EF4-FFF2-40B4-BE49-F238E27FC236}">
                <a16:creationId xmlns:a16="http://schemas.microsoft.com/office/drawing/2014/main" id="{7309664A-EF73-2945-B054-6CBCDD91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22" y="1244916"/>
            <a:ext cx="259873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87">
            <a:extLst>
              <a:ext uri="{FF2B5EF4-FFF2-40B4-BE49-F238E27FC236}">
                <a16:creationId xmlns:a16="http://schemas.microsoft.com/office/drawing/2014/main" id="{54F30D42-E154-6341-A67F-37BD58FB2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222" y="4057651"/>
            <a:ext cx="3025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أكمل حل النظام كما تعلمت في الحذف بالجمع أو الطرح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6B600881-3ECC-784A-9B44-A43C45B50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785" y="5143501"/>
            <a:ext cx="8605837" cy="14049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71131EE9-AB08-5347-9178-C8D3F314D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160" y="5216526"/>
            <a:ext cx="7091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ماذا تعمل عندما لا تجد في النظام معاملين متعاكسين أو متساويين ؟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2E23073F-C240-004E-9DDB-A38A61E31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760" y="5694363"/>
            <a:ext cx="8386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أضرب إحدى المعادلتين على الأقل في عدد ثابت للحصول على معادلتين فيهما حدان أحدهما معكوس للآخر أو متساويان .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AFE0BBF5-FFAA-8C48-8A7C-C28BEABD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310" y="3567113"/>
            <a:ext cx="2268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٢ س + ٢ ص = ١٤٠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CB861E75-88E3-1349-845D-471DD07D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785" y="3570288"/>
            <a:ext cx="2268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٢ س + ٢ ص = ١٤٠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46BD1D1-D60B-8403-EEBE-96115C89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06358E-6 L 0.31719 -0.181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9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24" grpId="0"/>
      <p:bldP spid="25" grpId="0" animBg="1"/>
      <p:bldP spid="26" grpId="0"/>
      <p:bldP spid="27" grpId="0"/>
      <p:bldP spid="28" grpId="0" animBg="1"/>
      <p:bldP spid="28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11784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4001" y="-470014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165">
            <a:extLst>
              <a:ext uri="{FF2B5EF4-FFF2-40B4-BE49-F238E27FC236}">
                <a16:creationId xmlns:a16="http://schemas.microsoft.com/office/drawing/2014/main" id="{A2D29358-967C-DE41-A843-984CB3365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792" y="5770931"/>
            <a:ext cx="8748712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4" name="Rectangle 166">
            <a:extLst>
              <a:ext uri="{FF2B5EF4-FFF2-40B4-BE49-F238E27FC236}">
                <a16:creationId xmlns:a16="http://schemas.microsoft.com/office/drawing/2014/main" id="{3A699F64-8F59-444D-B000-1F3A17D49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404" y="1090981"/>
            <a:ext cx="8928100" cy="2124075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AutoShape 171">
            <a:extLst>
              <a:ext uri="{FF2B5EF4-FFF2-40B4-BE49-F238E27FC236}">
                <a16:creationId xmlns:a16="http://schemas.microsoft.com/office/drawing/2014/main" id="{F0DD4F07-A4A1-064A-BE04-8BBC06E9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179" y="1306881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س متساويان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7" name="Line 172">
            <a:extLst>
              <a:ext uri="{FF2B5EF4-FFF2-40B4-BE49-F238E27FC236}">
                <a16:creationId xmlns:a16="http://schemas.microsoft.com/office/drawing/2014/main" id="{D3A06FC2-4038-F940-BA2F-6B678AAD55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0167" y="2062531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8D48E088-AC7A-1842-8488-C90167934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42" y="2170481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١٢ ص = ٤٨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1D069767-A5B0-304A-8701-B36D59F0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104" y="2673718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 = 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0" name="AutoShape 175">
            <a:extLst>
              <a:ext uri="{FF2B5EF4-FFF2-40B4-BE49-F238E27FC236}">
                <a16:creationId xmlns:a16="http://schemas.microsoft.com/office/drawing/2014/main" id="{0BE7785B-B401-4349-88AC-648F8C46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179" y="2168893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نطرح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1" name="AutoShape 176">
            <a:extLst>
              <a:ext uri="{FF2B5EF4-FFF2-40B4-BE49-F238E27FC236}">
                <a16:creationId xmlns:a16="http://schemas.microsoft.com/office/drawing/2014/main" id="{1BB31F63-CC07-6147-8E35-477E515A9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179" y="2697531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81E3483-0DD6-F749-9104-D74A5C655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642" y="5950318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2F040A6A-7CA6-0E43-9610-8A9C8556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342" y="5950318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7030A0"/>
                </a:solidFill>
              </a:rPr>
              <a:t>٣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C00000"/>
                </a:solidFill>
              </a:rPr>
              <a:t>٤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4" name="AutoShape 179">
            <a:extLst>
              <a:ext uri="{FF2B5EF4-FFF2-40B4-BE49-F238E27FC236}">
                <a16:creationId xmlns:a16="http://schemas.microsoft.com/office/drawing/2014/main" id="{1C296B25-631B-4947-9219-C4B789C0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179" y="5972543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5" name="Group 180">
            <a:extLst>
              <a:ext uri="{FF2B5EF4-FFF2-40B4-BE49-F238E27FC236}">
                <a16:creationId xmlns:a16="http://schemas.microsoft.com/office/drawing/2014/main" id="{0AAECEC5-061E-914C-A0B8-44ED7982BBBA}"/>
              </a:ext>
            </a:extLst>
          </p:cNvPr>
          <p:cNvGrpSpPr>
            <a:grpSpLocks/>
          </p:cNvGrpSpPr>
          <p:nvPr/>
        </p:nvGrpSpPr>
        <p:grpSpPr bwMode="auto">
          <a:xfrm>
            <a:off x="3380482" y="129750"/>
            <a:ext cx="6442075" cy="827088"/>
            <a:chOff x="659" y="164"/>
            <a:chExt cx="4058" cy="521"/>
          </a:xfrm>
        </p:grpSpPr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DA9E8475-80C3-8B4C-BACD-6E3492642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164"/>
              <a:ext cx="4058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4B146FC2-1E18-6140-ABAE-906D46695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375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٣ س ــ ٧ ص = ــ ١٩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00ECDCCB-E657-B947-A3CB-4F9FD2E25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11D12202-C68B-B64A-AB28-688612DF2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164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٦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ــ ٢ ص = ١٠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Group 185">
            <a:extLst>
              <a:ext uri="{FF2B5EF4-FFF2-40B4-BE49-F238E27FC236}">
                <a16:creationId xmlns:a16="http://schemas.microsoft.com/office/drawing/2014/main" id="{48401E85-F061-F846-96D3-9A91BF5294FB}"/>
              </a:ext>
            </a:extLst>
          </p:cNvPr>
          <p:cNvGrpSpPr>
            <a:grpSpLocks/>
          </p:cNvGrpSpPr>
          <p:nvPr/>
        </p:nvGrpSpPr>
        <p:grpSpPr bwMode="auto">
          <a:xfrm>
            <a:off x="7489342" y="1090981"/>
            <a:ext cx="2662237" cy="831850"/>
            <a:chOff x="3765" y="777"/>
            <a:chExt cx="1677" cy="524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56D061A0-A41F-CE4B-A8B6-CD875A8D2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٦ س ــ ٢ ص = ١٠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2EFEFEBB-46E2-A24D-A8EA-996F27C75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-٦ س + ١٤ ص = ٣٨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3" name="Line 188">
            <a:extLst>
              <a:ext uri="{FF2B5EF4-FFF2-40B4-BE49-F238E27FC236}">
                <a16:creationId xmlns:a16="http://schemas.microsoft.com/office/drawing/2014/main" id="{877101CE-B255-964A-B519-F42F418580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05467" y="1198931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4" name="Line 189">
            <a:extLst>
              <a:ext uri="{FF2B5EF4-FFF2-40B4-BE49-F238E27FC236}">
                <a16:creationId xmlns:a16="http://schemas.microsoft.com/office/drawing/2014/main" id="{4463699F-3403-E946-843D-F6A8B4354B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05467" y="1557706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5EF43BCD-FC17-E94E-B830-F03C769F8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941" y="1732331"/>
            <a:ext cx="29527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-٢(٣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ــ ٧ ص = -١٩)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6" name="AutoShape 193">
            <a:extLst>
              <a:ext uri="{FF2B5EF4-FFF2-40B4-BE49-F238E27FC236}">
                <a16:creationId xmlns:a16="http://schemas.microsoft.com/office/drawing/2014/main" id="{803DB321-B824-3D4C-8646-C3741069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179" y="1449756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اضرب المعادلة الثانية في -٢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7" name="Rectangle 194">
            <a:extLst>
              <a:ext uri="{FF2B5EF4-FFF2-40B4-BE49-F238E27FC236}">
                <a16:creationId xmlns:a16="http://schemas.microsoft.com/office/drawing/2014/main" id="{34BF01D4-6CD6-1748-8E73-44DB8D11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792" y="3323006"/>
            <a:ext cx="8748712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EF714CCD-026A-B243-BCB7-9AA5F77DD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492" y="3323006"/>
            <a:ext cx="257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س ــ ٢ ص = ١٠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4C8AEFD0-BFA0-5A4F-90AF-DE40FBD6A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929" y="3807193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٦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ــ ٢ ( </a:t>
            </a:r>
            <a:r>
              <a:rPr lang="ar-SA" altLang="ar-SA" sz="2400" b="1" dirty="0">
                <a:solidFill>
                  <a:srgbClr val="C00000"/>
                </a:solidFill>
              </a:rPr>
              <a:t>٤</a:t>
            </a:r>
            <a:r>
              <a:rPr lang="ar-SA" altLang="ar-SA" sz="2400" b="1" dirty="0">
                <a:solidFill>
                  <a:srgbClr val="002060"/>
                </a:solidFill>
              </a:rPr>
              <a:t> ) = ١٠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3166AA59-AC45-6D4E-B578-C8C41877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467" y="4326306"/>
            <a:ext cx="247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س ــ    ٨     = ١٠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0A4E5F22-40BB-C44C-B17C-2B2894B02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567" y="5242293"/>
            <a:ext cx="277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            = ٣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42" name="AutoShape 199">
            <a:extLst>
              <a:ext uri="{FF2B5EF4-FFF2-40B4-BE49-F238E27FC236}">
                <a16:creationId xmlns:a16="http://schemas.microsoft.com/office/drawing/2014/main" id="{65EB856B-E29E-1847-9583-BE01018E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667" y="3396031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نعوض في احدى المعادلتين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3" name="AutoShape 200">
            <a:extLst>
              <a:ext uri="{FF2B5EF4-FFF2-40B4-BE49-F238E27FC236}">
                <a16:creationId xmlns:a16="http://schemas.microsoft.com/office/drawing/2014/main" id="{2D62584C-2ECE-8446-8D4E-FC32BD4F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667" y="4402506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Text Box 87">
            <a:extLst>
              <a:ext uri="{FF2B5EF4-FFF2-40B4-BE49-F238E27FC236}">
                <a16:creationId xmlns:a16="http://schemas.microsoft.com/office/drawing/2014/main" id="{4B39D8C6-1CD2-2C4D-B3FB-AD0DAD34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467" y="4845418"/>
            <a:ext cx="282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س             = ١٨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6" name="مربع نص 5">
            <a:extLst>
              <a:ext uri="{FF2B5EF4-FFF2-40B4-BE49-F238E27FC236}">
                <a16:creationId xmlns:a16="http://schemas.microsoft.com/office/drawing/2014/main" id="{B6DE3EBE-F9FF-6F4E-9309-1FBD15510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977" y="2717374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١أ) صـ ١٧٩</a:t>
            </a:r>
          </a:p>
        </p:txBody>
      </p: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52D41D16-8C71-6648-9658-240397BD0EB8}"/>
              </a:ext>
            </a:extLst>
          </p:cNvPr>
          <p:cNvCxnSpPr>
            <a:cxnSpLocks/>
          </p:cNvCxnSpPr>
          <p:nvPr/>
        </p:nvCxnSpPr>
        <p:spPr>
          <a:xfrm flipH="1">
            <a:off x="3940485" y="345649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5EEFC72C-4A02-6A4B-A29D-DF69CB01AA93}"/>
              </a:ext>
            </a:extLst>
          </p:cNvPr>
          <p:cNvCxnSpPr>
            <a:cxnSpLocks/>
          </p:cNvCxnSpPr>
          <p:nvPr/>
        </p:nvCxnSpPr>
        <p:spPr>
          <a:xfrm flipH="1">
            <a:off x="3898800" y="693313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6BE523CF-F839-724D-A07E-27D3A1FE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049" y="134496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E571CB68-21F1-4046-B2E5-E0774A42A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36" y="484777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057358F-955A-3460-163B-A226B0E3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36" grpId="0" animBg="1"/>
      <p:bldP spid="36" grpId="1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717495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12730" y="698568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03">
            <a:extLst>
              <a:ext uri="{FF2B5EF4-FFF2-40B4-BE49-F238E27FC236}">
                <a16:creationId xmlns:a16="http://schemas.microsoft.com/office/drawing/2014/main" id="{9E6EEE16-35BE-EB4D-90FC-4033121F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301" y="5639360"/>
            <a:ext cx="8748712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3600" baseline="-25000">
              <a:solidFill>
                <a:srgbClr val="002060"/>
              </a:solidFill>
            </a:endParaRPr>
          </a:p>
        </p:txBody>
      </p:sp>
      <p:sp>
        <p:nvSpPr>
          <p:cNvPr id="14" name="Rectangle 204">
            <a:extLst>
              <a:ext uri="{FF2B5EF4-FFF2-40B4-BE49-F238E27FC236}">
                <a16:creationId xmlns:a16="http://schemas.microsoft.com/office/drawing/2014/main" id="{4182B72B-8591-8440-9FED-A78C26144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301" y="959410"/>
            <a:ext cx="8748712" cy="2124075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3600" baseline="-25000">
              <a:solidFill>
                <a:srgbClr val="002060"/>
              </a:solidFill>
            </a:endParaRPr>
          </a:p>
        </p:txBody>
      </p:sp>
      <p:sp>
        <p:nvSpPr>
          <p:cNvPr id="16" name="AutoShape 209">
            <a:extLst>
              <a:ext uri="{FF2B5EF4-FFF2-40B4-BE49-F238E27FC236}">
                <a16:creationId xmlns:a16="http://schemas.microsoft.com/office/drawing/2014/main" id="{17516838-4478-A945-B0CE-923DBACA4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688" y="1208647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 baseline="-25000" dirty="0">
                <a:solidFill>
                  <a:srgbClr val="002060"/>
                </a:solidFill>
              </a:rPr>
              <a:t>معاملا ك متساويان</a:t>
            </a:r>
            <a:endParaRPr lang="en-US" altLang="ar-SA" b="1" baseline="-25000" dirty="0">
              <a:solidFill>
                <a:srgbClr val="002060"/>
              </a:solidFill>
            </a:endParaRPr>
          </a:p>
        </p:txBody>
      </p:sp>
      <p:sp>
        <p:nvSpPr>
          <p:cNvPr id="17" name="Line 210">
            <a:extLst>
              <a:ext uri="{FF2B5EF4-FFF2-40B4-BE49-F238E27FC236}">
                <a16:creationId xmlns:a16="http://schemas.microsoft.com/office/drawing/2014/main" id="{1D68760B-9927-F544-A0AF-CDE528FD6C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7188" y="1930960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 sz="3600" baseline="-25000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AA8FEA3C-CA5F-BE4D-A02A-FFF286555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013" y="2038910"/>
            <a:ext cx="2482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600" b="1" baseline="-25000">
                <a:solidFill>
                  <a:srgbClr val="002060"/>
                </a:solidFill>
              </a:rPr>
              <a:t>-١٥ ر          = - ٣٠</a:t>
            </a:r>
            <a:endParaRPr lang="en-US" altLang="ar-SA" sz="3600" b="1" baseline="-25000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9B72BFCB-005B-924A-8C60-88FC1366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776" y="2542147"/>
            <a:ext cx="2182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600" b="1" baseline="-25000" dirty="0" err="1">
                <a:solidFill>
                  <a:srgbClr val="C00000"/>
                </a:solidFill>
              </a:rPr>
              <a:t>ر</a:t>
            </a:r>
            <a:r>
              <a:rPr lang="ar-SA" altLang="ar-SA" sz="3600" b="1" baseline="-25000" dirty="0">
                <a:solidFill>
                  <a:srgbClr val="C00000"/>
                </a:solidFill>
              </a:rPr>
              <a:t>          =  ٢</a:t>
            </a:r>
            <a:endParaRPr lang="en-US" altLang="ar-SA" sz="3600" b="1" baseline="-25000" dirty="0">
              <a:solidFill>
                <a:srgbClr val="C00000"/>
              </a:solidFill>
            </a:endParaRPr>
          </a:p>
        </p:txBody>
      </p:sp>
      <p:sp>
        <p:nvSpPr>
          <p:cNvPr id="20" name="AutoShape 213">
            <a:extLst>
              <a:ext uri="{FF2B5EF4-FFF2-40B4-BE49-F238E27FC236}">
                <a16:creationId xmlns:a16="http://schemas.microsoft.com/office/drawing/2014/main" id="{B07A1FD0-D588-4949-B8AB-5B4B72C5D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688" y="2037322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 baseline="-25000" dirty="0">
                <a:solidFill>
                  <a:srgbClr val="002060"/>
                </a:solidFill>
              </a:rPr>
              <a:t>نطرح</a:t>
            </a:r>
            <a:endParaRPr lang="en-US" altLang="ar-SA" b="1" baseline="-25000" dirty="0">
              <a:solidFill>
                <a:srgbClr val="002060"/>
              </a:solidFill>
            </a:endParaRPr>
          </a:p>
        </p:txBody>
      </p:sp>
      <p:sp>
        <p:nvSpPr>
          <p:cNvPr id="21" name="AutoShape 214">
            <a:extLst>
              <a:ext uri="{FF2B5EF4-FFF2-40B4-BE49-F238E27FC236}">
                <a16:creationId xmlns:a16="http://schemas.microsoft.com/office/drawing/2014/main" id="{3C0C232D-A6B7-1F46-8F40-AC7183039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688" y="2565960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 baseline="-25000" dirty="0">
                <a:solidFill>
                  <a:srgbClr val="002060"/>
                </a:solidFill>
              </a:rPr>
              <a:t>نحسب قيمة </a:t>
            </a:r>
            <a:r>
              <a:rPr lang="ar-SA" altLang="ar-SA" b="1" baseline="-25000" dirty="0" err="1">
                <a:solidFill>
                  <a:srgbClr val="002060"/>
                </a:solidFill>
              </a:rPr>
              <a:t>ر</a:t>
            </a:r>
            <a:endParaRPr lang="en-US" altLang="ar-SA" b="1" baseline="-25000" dirty="0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E34E2863-002B-EF49-A808-2318D519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151" y="5818747"/>
            <a:ext cx="139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600" b="1" baseline="-25000">
                <a:solidFill>
                  <a:srgbClr val="002060"/>
                </a:solidFill>
              </a:rPr>
              <a:t>حل النظام :</a:t>
            </a:r>
            <a:endParaRPr lang="en-US" altLang="ar-SA" sz="3600" b="1" baseline="-25000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A3BE2B2A-96DA-3847-9BDD-3B344DAE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851" y="5818747"/>
            <a:ext cx="161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600" b="1" baseline="-25000" dirty="0">
                <a:solidFill>
                  <a:srgbClr val="002060"/>
                </a:solidFill>
              </a:rPr>
              <a:t>( </a:t>
            </a:r>
            <a:r>
              <a:rPr lang="ar-SA" altLang="ar-SA" sz="3600" b="1" baseline="-25000" dirty="0">
                <a:solidFill>
                  <a:srgbClr val="C00000"/>
                </a:solidFill>
              </a:rPr>
              <a:t>٢</a:t>
            </a:r>
            <a:r>
              <a:rPr lang="ar-SA" altLang="ar-SA" sz="3600" b="1" baseline="-25000" dirty="0">
                <a:solidFill>
                  <a:srgbClr val="002060"/>
                </a:solidFill>
              </a:rPr>
              <a:t>  ،  </a:t>
            </a:r>
            <a:r>
              <a:rPr lang="ar-SA" altLang="ar-SA" sz="3600" b="1" baseline="-25000" dirty="0">
                <a:solidFill>
                  <a:srgbClr val="7030A0"/>
                </a:solidFill>
              </a:rPr>
              <a:t>ــ</a:t>
            </a:r>
            <a:r>
              <a:rPr lang="ar-SA" altLang="ar-SA" sz="3600" b="1" baseline="-25000" dirty="0">
                <a:solidFill>
                  <a:srgbClr val="002060"/>
                </a:solidFill>
              </a:rPr>
              <a:t> </a:t>
            </a:r>
            <a:r>
              <a:rPr lang="ar-SA" altLang="ar-SA" sz="3600" b="1" baseline="-25000" dirty="0">
                <a:solidFill>
                  <a:srgbClr val="7030A0"/>
                </a:solidFill>
              </a:rPr>
              <a:t>٥</a:t>
            </a:r>
            <a:r>
              <a:rPr lang="ar-SA" altLang="ar-SA" sz="3600" b="1" baseline="-25000" dirty="0">
                <a:solidFill>
                  <a:srgbClr val="002060"/>
                </a:solidFill>
              </a:rPr>
              <a:t> )</a:t>
            </a:r>
            <a:endParaRPr lang="en-US" altLang="ar-SA" sz="3600" b="1" baseline="-25000" dirty="0">
              <a:solidFill>
                <a:srgbClr val="002060"/>
              </a:solidFill>
            </a:endParaRPr>
          </a:p>
        </p:txBody>
      </p:sp>
      <p:sp>
        <p:nvSpPr>
          <p:cNvPr id="24" name="AutoShape 217">
            <a:extLst>
              <a:ext uri="{FF2B5EF4-FFF2-40B4-BE49-F238E27FC236}">
                <a16:creationId xmlns:a16="http://schemas.microsoft.com/office/drawing/2014/main" id="{9E13C80A-C89A-1B47-B39B-B5087A43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688" y="5840972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 baseline="-25000" dirty="0">
                <a:solidFill>
                  <a:srgbClr val="002060"/>
                </a:solidFill>
              </a:rPr>
              <a:t>نكتب حل النظام</a:t>
            </a:r>
            <a:endParaRPr lang="en-US" altLang="ar-SA" b="1" baseline="-25000" dirty="0">
              <a:solidFill>
                <a:srgbClr val="002060"/>
              </a:solidFill>
            </a:endParaRPr>
          </a:p>
        </p:txBody>
      </p:sp>
      <p:grpSp>
        <p:nvGrpSpPr>
          <p:cNvPr id="25" name="Group 218">
            <a:extLst>
              <a:ext uri="{FF2B5EF4-FFF2-40B4-BE49-F238E27FC236}">
                <a16:creationId xmlns:a16="http://schemas.microsoft.com/office/drawing/2014/main" id="{39A7294F-97DA-6C4F-90B8-8DE93108EF56}"/>
              </a:ext>
            </a:extLst>
          </p:cNvPr>
          <p:cNvGrpSpPr>
            <a:grpSpLocks/>
          </p:cNvGrpSpPr>
          <p:nvPr/>
        </p:nvGrpSpPr>
        <p:grpSpPr bwMode="auto">
          <a:xfrm>
            <a:off x="2571563" y="-13728"/>
            <a:ext cx="6499224" cy="1000126"/>
            <a:chOff x="623" y="164"/>
            <a:chExt cx="4094" cy="630"/>
          </a:xfrm>
        </p:grpSpPr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1F2507E7-93FD-AB47-AA2C-9DA92FC01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" y="164"/>
              <a:ext cx="4094" cy="630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3600" b="1" baseline="-25000">
                <a:solidFill>
                  <a:srgbClr val="002060"/>
                </a:solidFill>
              </a:endParaRPr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51121F23-498D-BD49-92E2-16A9EC820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375"/>
              <a:ext cx="16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 baseline="-25000">
                  <a:solidFill>
                    <a:srgbClr val="002060"/>
                  </a:solidFill>
                </a:rPr>
                <a:t>٣ ر + ٢ ك = ــ ٤</a:t>
              </a:r>
              <a:endParaRPr lang="en-US" altLang="ar-SA" sz="3600" b="1" baseline="-25000">
                <a:solidFill>
                  <a:srgbClr val="002060"/>
                </a:solidFill>
              </a:endParaRPr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006E68A8-17E4-5C45-9EF2-2C40B20CD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261"/>
              <a:ext cx="19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 baseline="-25000" dirty="0">
                  <a:solidFill>
                    <a:srgbClr val="C00000"/>
                  </a:solidFill>
                </a:rPr>
                <a:t>استعمل الحذف لحل النظام :</a:t>
              </a:r>
              <a:endParaRPr lang="en-US" altLang="ar-SA" sz="36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20A3F1F7-656C-304E-964C-01D76A9FE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164"/>
              <a:ext cx="16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 baseline="-25000" dirty="0">
                  <a:solidFill>
                    <a:srgbClr val="002060"/>
                  </a:solidFill>
                </a:rPr>
                <a:t>٩ </a:t>
              </a:r>
              <a:r>
                <a:rPr lang="ar-SA" altLang="ar-SA" sz="3600" b="1" baseline="-25000" dirty="0" err="1">
                  <a:solidFill>
                    <a:srgbClr val="002060"/>
                  </a:solidFill>
                </a:rPr>
                <a:t>ر</a:t>
              </a:r>
              <a:r>
                <a:rPr lang="ar-SA" altLang="ar-SA" sz="3600" b="1" baseline="-25000" dirty="0">
                  <a:solidFill>
                    <a:srgbClr val="002060"/>
                  </a:solidFill>
                </a:rPr>
                <a:t> + ك = ١٣</a:t>
              </a:r>
              <a:endParaRPr lang="en-US" altLang="ar-SA" sz="3600" b="1" baseline="-25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Group 223">
            <a:extLst>
              <a:ext uri="{FF2B5EF4-FFF2-40B4-BE49-F238E27FC236}">
                <a16:creationId xmlns:a16="http://schemas.microsoft.com/office/drawing/2014/main" id="{CCEF0B63-997B-6C48-A167-79819EF4D238}"/>
              </a:ext>
            </a:extLst>
          </p:cNvPr>
          <p:cNvGrpSpPr>
            <a:grpSpLocks/>
          </p:cNvGrpSpPr>
          <p:nvPr/>
        </p:nvGrpSpPr>
        <p:grpSpPr bwMode="auto">
          <a:xfrm>
            <a:off x="7919851" y="959411"/>
            <a:ext cx="2662237" cy="831850"/>
            <a:chOff x="3765" y="777"/>
            <a:chExt cx="1677" cy="524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7AF1BD5C-74B1-9140-AF40-FACD9C53F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 baseline="-25000">
                  <a:solidFill>
                    <a:srgbClr val="002060"/>
                  </a:solidFill>
                </a:rPr>
                <a:t>-١٨ ر - ٢ ك = -٢٦</a:t>
              </a:r>
              <a:endParaRPr lang="en-US" altLang="ar-SA" sz="3600" b="1" baseline="-25000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FFB12853-9C37-9740-9214-8C72F5E0F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 baseline="-25000">
                  <a:solidFill>
                    <a:srgbClr val="002060"/>
                  </a:solidFill>
                </a:rPr>
                <a:t>  ٣ ر + ٢ ك = ــ ٤</a:t>
              </a:r>
              <a:endParaRPr lang="en-US" altLang="ar-SA" sz="3600" b="1" baseline="-25000">
                <a:solidFill>
                  <a:srgbClr val="002060"/>
                </a:solidFill>
              </a:endParaRPr>
            </a:p>
          </p:txBody>
        </p:sp>
      </p:grpSp>
      <p:sp>
        <p:nvSpPr>
          <p:cNvPr id="33" name="Line 226">
            <a:extLst>
              <a:ext uri="{FF2B5EF4-FFF2-40B4-BE49-F238E27FC236}">
                <a16:creationId xmlns:a16="http://schemas.microsoft.com/office/drawing/2014/main" id="{A17BBB86-E654-4244-B175-CF218256C0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9351" y="106736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 sz="3600" baseline="-25000">
              <a:solidFill>
                <a:srgbClr val="002060"/>
              </a:solidFill>
            </a:endParaRPr>
          </a:p>
        </p:txBody>
      </p:sp>
      <p:sp>
        <p:nvSpPr>
          <p:cNvPr id="34" name="Line 227">
            <a:extLst>
              <a:ext uri="{FF2B5EF4-FFF2-40B4-BE49-F238E27FC236}">
                <a16:creationId xmlns:a16="http://schemas.microsoft.com/office/drawing/2014/main" id="{694781B1-FA07-6240-AE68-0427F38682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9351" y="1426135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 sz="3600" baseline="-25000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EE34CDA3-0BA2-D14D-9FE6-09CA602E4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164" y="1832113"/>
            <a:ext cx="2519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600" b="1" baseline="-25000" dirty="0">
                <a:solidFill>
                  <a:srgbClr val="002060"/>
                </a:solidFill>
              </a:rPr>
              <a:t>-</a:t>
            </a:r>
            <a:r>
              <a:rPr lang="ar-SA" altLang="ar-SA" sz="3600" b="1" baseline="-25000" dirty="0">
                <a:solidFill>
                  <a:srgbClr val="C00000"/>
                </a:solidFill>
              </a:rPr>
              <a:t>٢</a:t>
            </a:r>
            <a:r>
              <a:rPr lang="ar-SA" altLang="ar-SA" sz="3600" b="1" baseline="-25000" dirty="0">
                <a:solidFill>
                  <a:srgbClr val="002060"/>
                </a:solidFill>
              </a:rPr>
              <a:t>( ٩ر + ك =١٣ )</a:t>
            </a:r>
            <a:endParaRPr lang="en-US" altLang="ar-SA" sz="3600" b="1" baseline="-25000" dirty="0">
              <a:solidFill>
                <a:srgbClr val="002060"/>
              </a:solidFill>
            </a:endParaRPr>
          </a:p>
        </p:txBody>
      </p:sp>
      <p:sp>
        <p:nvSpPr>
          <p:cNvPr id="36" name="AutoShape 231">
            <a:extLst>
              <a:ext uri="{FF2B5EF4-FFF2-40B4-BE49-F238E27FC236}">
                <a16:creationId xmlns:a16="http://schemas.microsoft.com/office/drawing/2014/main" id="{10501AC3-CAFB-854F-BD31-179FC7E22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688" y="992747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 baseline="-25000" dirty="0">
                <a:solidFill>
                  <a:srgbClr val="002060"/>
                </a:solidFill>
              </a:rPr>
              <a:t>اضرب المعادلة الأولى في -٢</a:t>
            </a:r>
            <a:endParaRPr lang="en-US" altLang="ar-SA" b="1" baseline="-25000" dirty="0">
              <a:solidFill>
                <a:srgbClr val="002060"/>
              </a:solidFill>
            </a:endParaRPr>
          </a:p>
        </p:txBody>
      </p:sp>
      <p:sp>
        <p:nvSpPr>
          <p:cNvPr id="37" name="Rectangle 232">
            <a:extLst>
              <a:ext uri="{FF2B5EF4-FFF2-40B4-BE49-F238E27FC236}">
                <a16:creationId xmlns:a16="http://schemas.microsoft.com/office/drawing/2014/main" id="{3631B8DC-EC93-9B4E-825A-889AD188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301" y="3191435"/>
            <a:ext cx="8748712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3600" baseline="-25000">
              <a:solidFill>
                <a:srgbClr val="00206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58F070BE-B90D-4E43-8D25-5FF9AD55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01" y="3191435"/>
            <a:ext cx="257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600" b="1" baseline="-25000">
                <a:solidFill>
                  <a:srgbClr val="002060"/>
                </a:solidFill>
              </a:rPr>
              <a:t>٩ ر + ك = ١٣</a:t>
            </a:r>
            <a:endParaRPr lang="en-US" altLang="ar-SA" sz="3600" b="1" baseline="-25000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D4562529-9553-F84D-B404-ACCB76763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363" y="3742297"/>
            <a:ext cx="273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600" b="1" baseline="-25000" dirty="0">
                <a:solidFill>
                  <a:srgbClr val="002060"/>
                </a:solidFill>
              </a:rPr>
              <a:t>٩ ( </a:t>
            </a:r>
            <a:r>
              <a:rPr lang="ar-SA" altLang="ar-SA" sz="3600" b="1" baseline="-25000" dirty="0">
                <a:solidFill>
                  <a:srgbClr val="C00000"/>
                </a:solidFill>
              </a:rPr>
              <a:t>٢</a:t>
            </a:r>
            <a:r>
              <a:rPr lang="ar-SA" altLang="ar-SA" sz="3600" b="1" baseline="-25000" dirty="0">
                <a:solidFill>
                  <a:srgbClr val="002060"/>
                </a:solidFill>
              </a:rPr>
              <a:t> ) + ك = ١٣</a:t>
            </a:r>
            <a:endParaRPr lang="en-US" altLang="ar-SA" sz="3600" b="1" baseline="-25000" dirty="0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2674D7C6-B6A3-E84A-B905-4EC5F2C55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226" y="4318560"/>
            <a:ext cx="247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600" b="1" baseline="-25000">
                <a:solidFill>
                  <a:srgbClr val="002060"/>
                </a:solidFill>
              </a:rPr>
              <a:t>١٨    + ك = ١٣</a:t>
            </a:r>
            <a:endParaRPr lang="en-US" altLang="ar-SA" sz="3600" b="1" baseline="-25000">
              <a:solidFill>
                <a:srgbClr val="00206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5CADD076-6FD4-A44A-B085-3E081CEE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301" y="4918635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3600" b="1" baseline="-25000" dirty="0">
                <a:solidFill>
                  <a:srgbClr val="7030A0"/>
                </a:solidFill>
              </a:rPr>
              <a:t>ك = ــ ٥</a:t>
            </a:r>
            <a:endParaRPr lang="en-US" altLang="ar-SA" sz="3600" b="1" baseline="-25000" dirty="0">
              <a:solidFill>
                <a:srgbClr val="7030A0"/>
              </a:solidFill>
            </a:endParaRPr>
          </a:p>
        </p:txBody>
      </p:sp>
      <p:sp>
        <p:nvSpPr>
          <p:cNvPr id="42" name="AutoShape 237">
            <a:extLst>
              <a:ext uri="{FF2B5EF4-FFF2-40B4-BE49-F238E27FC236}">
                <a16:creationId xmlns:a16="http://schemas.microsoft.com/office/drawing/2014/main" id="{C36C69DB-4A88-2A47-BC85-C0BDD757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176" y="3264460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 baseline="-25000" dirty="0">
                <a:solidFill>
                  <a:srgbClr val="002060"/>
                </a:solidFill>
              </a:rPr>
              <a:t>نعوض في احدى المعادلتين</a:t>
            </a:r>
            <a:endParaRPr lang="en-US" altLang="ar-SA" b="1" baseline="-25000" dirty="0">
              <a:solidFill>
                <a:srgbClr val="002060"/>
              </a:solidFill>
            </a:endParaRPr>
          </a:p>
        </p:txBody>
      </p:sp>
      <p:sp>
        <p:nvSpPr>
          <p:cNvPr id="43" name="AutoShape 238">
            <a:extLst>
              <a:ext uri="{FF2B5EF4-FFF2-40B4-BE49-F238E27FC236}">
                <a16:creationId xmlns:a16="http://schemas.microsoft.com/office/drawing/2014/main" id="{48AB38A2-B2E1-A741-80C8-F76F32EF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176" y="4270935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 baseline="-25000" dirty="0">
                <a:solidFill>
                  <a:srgbClr val="002060"/>
                </a:solidFill>
              </a:rPr>
              <a:t>نحسب قيمة ك</a:t>
            </a:r>
            <a:endParaRPr lang="en-US" altLang="ar-SA" b="1" baseline="-25000" dirty="0">
              <a:solidFill>
                <a:srgbClr val="002060"/>
              </a:solidFill>
            </a:endParaRPr>
          </a:p>
        </p:txBody>
      </p: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739F5678-C9DB-B843-AC30-94E1244454D3}"/>
              </a:ext>
            </a:extLst>
          </p:cNvPr>
          <p:cNvCxnSpPr>
            <a:cxnSpLocks/>
          </p:cNvCxnSpPr>
          <p:nvPr/>
        </p:nvCxnSpPr>
        <p:spPr>
          <a:xfrm flipH="1">
            <a:off x="3819944" y="297052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A170FE9B-03D5-854D-BAD8-7EC5EA8BFD0D}"/>
              </a:ext>
            </a:extLst>
          </p:cNvPr>
          <p:cNvCxnSpPr>
            <a:cxnSpLocks/>
          </p:cNvCxnSpPr>
          <p:nvPr/>
        </p:nvCxnSpPr>
        <p:spPr>
          <a:xfrm flipH="1">
            <a:off x="3544701" y="666092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F83A0F6-A589-294E-A228-0D4EE3190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815" y="-121678"/>
            <a:ext cx="68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3600" baseline="-250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E2E61CE-1F74-6343-BE60-A035815B7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050" y="297075"/>
            <a:ext cx="793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3600" baseline="-250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9" name="مربع نص 41">
            <a:extLst>
              <a:ext uri="{FF2B5EF4-FFF2-40B4-BE49-F238E27FC236}">
                <a16:creationId xmlns:a16="http://schemas.microsoft.com/office/drawing/2014/main" id="{B3804A53-866A-804B-A0BA-7F0BEA00B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3966" y="2316419"/>
            <a:ext cx="1362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baseline="-25000" dirty="0">
                <a:solidFill>
                  <a:srgbClr val="C00000"/>
                </a:solidFill>
              </a:rPr>
              <a:t>١ب) صـ ١٧٩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20607594">
            <a:off x="10089906" y="171913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59C625-402C-B0A5-4A1C-C606B7DE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192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35" grpId="0"/>
      <p:bldP spid="36" grpId="0" animBg="1"/>
      <p:bldP spid="36" grpId="1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4493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178">
            <a:extLst>
              <a:ext uri="{FF2B5EF4-FFF2-40B4-BE49-F238E27FC236}">
                <a16:creationId xmlns:a16="http://schemas.microsoft.com/office/drawing/2014/main" id="{68D93DAC-00D4-F34E-AC2A-8F2EC9275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392" y="5756643"/>
            <a:ext cx="8748712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4" name="Rectangle 179">
            <a:extLst>
              <a:ext uri="{FF2B5EF4-FFF2-40B4-BE49-F238E27FC236}">
                <a16:creationId xmlns:a16="http://schemas.microsoft.com/office/drawing/2014/main" id="{90864BB8-267E-1F4F-82B3-E2249D38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979" y="1076693"/>
            <a:ext cx="9001125" cy="2124075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AutoShape 184">
            <a:extLst>
              <a:ext uri="{FF2B5EF4-FFF2-40B4-BE49-F238E27FC236}">
                <a16:creationId xmlns:a16="http://schemas.microsoft.com/office/drawing/2014/main" id="{74B94204-5D3C-1E41-8F8D-51F315EA4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779" y="1325930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ص متعاكسان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7" name="Line 185">
            <a:extLst>
              <a:ext uri="{FF2B5EF4-FFF2-40B4-BE49-F238E27FC236}">
                <a16:creationId xmlns:a16="http://schemas.microsoft.com/office/drawing/2014/main" id="{464806EB-3932-E24B-9818-FB3B87BD68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7279" y="2048243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4AF362CE-609F-F74F-A785-1E9A1C2EE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867" y="2156193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٣١ س            =  ٠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3227951-6047-944F-BDD3-7E332CF0D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817" y="2659430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          =  ٠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0" name="AutoShape 188">
            <a:extLst>
              <a:ext uri="{FF2B5EF4-FFF2-40B4-BE49-F238E27FC236}">
                <a16:creationId xmlns:a16="http://schemas.microsoft.com/office/drawing/2014/main" id="{B9F93A2B-B0DB-B34E-9EE5-72320A5C2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779" y="2154605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نجمع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1" name="AutoShape 189">
            <a:extLst>
              <a:ext uri="{FF2B5EF4-FFF2-40B4-BE49-F238E27FC236}">
                <a16:creationId xmlns:a16="http://schemas.microsoft.com/office/drawing/2014/main" id="{7061F2B0-AA18-1344-AF7F-906432A25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779" y="2683243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س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7730200D-3E34-464B-9CB0-301FA125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42" y="5936030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8BBD90D2-6EA2-404D-91AC-7737F6EB8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942" y="593603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7030A0"/>
                </a:solidFill>
              </a:rPr>
              <a:t>ــ ٢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4" name="AutoShape 192">
            <a:extLst>
              <a:ext uri="{FF2B5EF4-FFF2-40B4-BE49-F238E27FC236}">
                <a16:creationId xmlns:a16="http://schemas.microsoft.com/office/drawing/2014/main" id="{47A23516-BA5D-5A4B-90A9-B58C4B86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779" y="5958255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5" name="Group 193">
            <a:extLst>
              <a:ext uri="{FF2B5EF4-FFF2-40B4-BE49-F238E27FC236}">
                <a16:creationId xmlns:a16="http://schemas.microsoft.com/office/drawing/2014/main" id="{14C51934-0137-7C48-861A-A4A401913BB9}"/>
              </a:ext>
            </a:extLst>
          </p:cNvPr>
          <p:cNvGrpSpPr>
            <a:grpSpLocks/>
          </p:cNvGrpSpPr>
          <p:nvPr/>
        </p:nvGrpSpPr>
        <p:grpSpPr bwMode="auto">
          <a:xfrm>
            <a:off x="1591929" y="103555"/>
            <a:ext cx="6731000" cy="827088"/>
            <a:chOff x="477" y="164"/>
            <a:chExt cx="4240" cy="521"/>
          </a:xfrm>
        </p:grpSpPr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C7ACE504-6AC4-574D-AD36-8A19D8D8A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64"/>
              <a:ext cx="4240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064C5ECA-E24A-A94D-A79C-ADAE64C12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375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 س + ٥ ص = ــ ١٠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9E41B14C-3482-0A44-860D-8DEC2ED86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164"/>
              <a:ext cx="16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٥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ــ ٣ ص = ٦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90CA0B35-4528-6648-A647-F748B4D88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7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198">
            <a:extLst>
              <a:ext uri="{FF2B5EF4-FFF2-40B4-BE49-F238E27FC236}">
                <a16:creationId xmlns:a16="http://schemas.microsoft.com/office/drawing/2014/main" id="{4F884CB8-5A26-C948-B7D8-F3DFF398F5D3}"/>
              </a:ext>
            </a:extLst>
          </p:cNvPr>
          <p:cNvGrpSpPr>
            <a:grpSpLocks/>
          </p:cNvGrpSpPr>
          <p:nvPr/>
        </p:nvGrpSpPr>
        <p:grpSpPr bwMode="auto">
          <a:xfrm>
            <a:off x="7279942" y="1076693"/>
            <a:ext cx="2771775" cy="827087"/>
            <a:chOff x="3765" y="777"/>
            <a:chExt cx="1677" cy="521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628FA981-20FE-AD43-9DA6-E8A3FB0C8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٢٥ س ــ ١٥ ص = ٣٠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B9628261-5FCB-0B46-B601-5817EC4A5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٦ س + ١٥ ص = ــ ٣٠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3" name="Line 201">
            <a:extLst>
              <a:ext uri="{FF2B5EF4-FFF2-40B4-BE49-F238E27FC236}">
                <a16:creationId xmlns:a16="http://schemas.microsoft.com/office/drawing/2014/main" id="{414A37CA-647C-2449-940E-4491C30B82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59442" y="1184643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4" name="Line 202">
            <a:extLst>
              <a:ext uri="{FF2B5EF4-FFF2-40B4-BE49-F238E27FC236}">
                <a16:creationId xmlns:a16="http://schemas.microsoft.com/office/drawing/2014/main" id="{B95382E2-DFBF-B04E-8F9D-55893B2276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59442" y="1543418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pSp>
        <p:nvGrpSpPr>
          <p:cNvPr id="35" name="Group 203">
            <a:extLst>
              <a:ext uri="{FF2B5EF4-FFF2-40B4-BE49-F238E27FC236}">
                <a16:creationId xmlns:a16="http://schemas.microsoft.com/office/drawing/2014/main" id="{5B20FCD5-B252-7648-95C2-6A7754ECC0B3}"/>
              </a:ext>
            </a:extLst>
          </p:cNvPr>
          <p:cNvGrpSpPr>
            <a:grpSpLocks/>
          </p:cNvGrpSpPr>
          <p:nvPr/>
        </p:nvGrpSpPr>
        <p:grpSpPr bwMode="auto">
          <a:xfrm>
            <a:off x="961691" y="1319580"/>
            <a:ext cx="3168651" cy="841375"/>
            <a:chOff x="3533" y="777"/>
            <a:chExt cx="1940" cy="530"/>
          </a:xfrm>
        </p:grpSpPr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D1A7BC4C-5BD6-3B4A-8E64-5EC467D08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777"/>
              <a:ext cx="16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٥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( ٥س ــ ٣ ص =  ٦)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D7C2E46B-23E0-4B46-9794-BCDBC0420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" y="1016"/>
              <a:ext cx="19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٣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( ٢س + ٥ ص = ــ ١٠)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8" name="Rectangle 207">
            <a:extLst>
              <a:ext uri="{FF2B5EF4-FFF2-40B4-BE49-F238E27FC236}">
                <a16:creationId xmlns:a16="http://schemas.microsoft.com/office/drawing/2014/main" id="{05D4F645-231A-F044-A225-6F14F9F15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392" y="3308718"/>
            <a:ext cx="8748712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6DFE3CCF-A500-8243-AD6F-178C2614E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867" y="3323005"/>
            <a:ext cx="257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٥ س ــ ٣ ص = ٦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C37C8EF9-1D6B-664F-98E3-C01C0E24D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892" y="379290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٥ ( </a:t>
            </a: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r>
              <a:rPr lang="ar-SA" altLang="ar-SA" sz="2400" b="1" dirty="0">
                <a:solidFill>
                  <a:srgbClr val="002060"/>
                </a:solidFill>
              </a:rPr>
              <a:t> ) ــ ٣ ص = ٦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585FF2C6-0801-3141-ADC3-3113DEE6C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942" y="4312018"/>
            <a:ext cx="247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٠    ــ ٣ ص = ٦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8E54880D-9025-9442-B262-4CABF7E2E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917" y="5228005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ص = ــ ٢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43" name="AutoShape 212">
            <a:extLst>
              <a:ext uri="{FF2B5EF4-FFF2-40B4-BE49-F238E27FC236}">
                <a16:creationId xmlns:a16="http://schemas.microsoft.com/office/drawing/2014/main" id="{B32E6FB5-E418-764E-B31F-4A9FCDB7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267" y="3381743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نعوض في احدى المعادلتين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AutoShape 213">
            <a:extLst>
              <a:ext uri="{FF2B5EF4-FFF2-40B4-BE49-F238E27FC236}">
                <a16:creationId xmlns:a16="http://schemas.microsoft.com/office/drawing/2014/main" id="{15D621CD-C609-C84A-84BF-4014183CF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267" y="4388218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30849E90-B52C-FF4C-8FD1-89D6523C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779" y="483113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٣ ص = ٦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47" name="Group 217">
            <a:extLst>
              <a:ext uri="{FF2B5EF4-FFF2-40B4-BE49-F238E27FC236}">
                <a16:creationId xmlns:a16="http://schemas.microsoft.com/office/drawing/2014/main" id="{DD8DF743-B8C7-7C4A-912D-0BB7B6CA4D8E}"/>
              </a:ext>
            </a:extLst>
          </p:cNvPr>
          <p:cNvGrpSpPr>
            <a:grpSpLocks/>
          </p:cNvGrpSpPr>
          <p:nvPr/>
        </p:nvGrpSpPr>
        <p:grpSpPr bwMode="auto">
          <a:xfrm>
            <a:off x="4074779" y="1076693"/>
            <a:ext cx="3205163" cy="873125"/>
            <a:chOff x="1746" y="232"/>
            <a:chExt cx="2019" cy="550"/>
          </a:xfrm>
        </p:grpSpPr>
        <p:sp>
          <p:nvSpPr>
            <p:cNvPr id="48" name="AutoShape 206">
              <a:extLst>
                <a:ext uri="{FF2B5EF4-FFF2-40B4-BE49-F238E27FC236}">
                  <a16:creationId xmlns:a16="http://schemas.microsoft.com/office/drawing/2014/main" id="{0C8A2674-F1F8-2740-8DEE-21FD6379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509"/>
              <a:ext cx="2019" cy="273"/>
            </a:xfrm>
            <a:prstGeom prst="homePlate">
              <a:avLst>
                <a:gd name="adj" fmla="val 18489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اضرب المعادلة الثانية في ٣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49" name="AutoShape 216">
              <a:extLst>
                <a:ext uri="{FF2B5EF4-FFF2-40B4-BE49-F238E27FC236}">
                  <a16:creationId xmlns:a16="http://schemas.microsoft.com/office/drawing/2014/main" id="{6E37272A-0967-7E48-8282-1E4D716F4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2"/>
              <a:ext cx="2019" cy="273"/>
            </a:xfrm>
            <a:prstGeom prst="homePlate">
              <a:avLst>
                <a:gd name="adj" fmla="val 18489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اضرب المعادلة الأولى في ٥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مربع نص 37">
            <a:extLst>
              <a:ext uri="{FF2B5EF4-FFF2-40B4-BE49-F238E27FC236}">
                <a16:creationId xmlns:a16="http://schemas.microsoft.com/office/drawing/2014/main" id="{1570FDE4-83EA-4545-AAB7-37029810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977" y="2428449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٢أ) صـ ١٧٩</a:t>
            </a:r>
          </a:p>
        </p:txBody>
      </p:sp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1F47A1D5-0CB3-E648-9B4B-B997758B0501}"/>
              </a:ext>
            </a:extLst>
          </p:cNvPr>
          <p:cNvCxnSpPr>
            <a:cxnSpLocks/>
          </p:cNvCxnSpPr>
          <p:nvPr/>
        </p:nvCxnSpPr>
        <p:spPr>
          <a:xfrm flipH="1">
            <a:off x="2311067" y="670293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84302672-07D1-C64F-B414-FAB67CA26E04}"/>
              </a:ext>
            </a:extLst>
          </p:cNvPr>
          <p:cNvCxnSpPr>
            <a:cxnSpLocks/>
          </p:cNvCxnSpPr>
          <p:nvPr/>
        </p:nvCxnSpPr>
        <p:spPr>
          <a:xfrm flipH="1">
            <a:off x="2725404" y="355968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17B3BEB-0308-DD48-B79E-4009F4033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917" y="15118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537E516-DEC7-8A4F-A184-7C7DD7EE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292" y="47503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F21A36E-DF39-DA23-9FA0-62AE8204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574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38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45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1635</Words>
  <Application>Microsoft Macintosh PowerPoint</Application>
  <PresentationFormat>شاشة عريضة</PresentationFormat>
  <Paragraphs>489</Paragraphs>
  <Slides>17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6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37</cp:revision>
  <dcterms:created xsi:type="dcterms:W3CDTF">2021-08-28T07:17:54Z</dcterms:created>
  <dcterms:modified xsi:type="dcterms:W3CDTF">2022-05-18T20:45:54Z</dcterms:modified>
</cp:coreProperties>
</file>