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4"/>
  </p:notesMasterIdLst>
  <p:sldIdLst>
    <p:sldId id="256" r:id="rId2"/>
    <p:sldId id="582" r:id="rId3"/>
    <p:sldId id="756" r:id="rId4"/>
    <p:sldId id="786" r:id="rId5"/>
    <p:sldId id="299" r:id="rId6"/>
    <p:sldId id="751" r:id="rId7"/>
    <p:sldId id="834" r:id="rId8"/>
    <p:sldId id="833" r:id="rId9"/>
    <p:sldId id="847" r:id="rId10"/>
    <p:sldId id="846" r:id="rId11"/>
    <p:sldId id="306" r:id="rId12"/>
    <p:sldId id="835" r:id="rId13"/>
    <p:sldId id="848" r:id="rId14"/>
    <p:sldId id="849" r:id="rId15"/>
    <p:sldId id="850" r:id="rId16"/>
    <p:sldId id="854" r:id="rId17"/>
    <p:sldId id="851" r:id="rId18"/>
    <p:sldId id="852" r:id="rId19"/>
    <p:sldId id="258" r:id="rId20"/>
    <p:sldId id="853" r:id="rId21"/>
    <p:sldId id="855" r:id="rId22"/>
    <p:sldId id="8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9900FF"/>
    <a:srgbClr val="CCCC00"/>
    <a:srgbClr val="FFFF00"/>
    <a:srgbClr val="CC0066"/>
    <a:srgbClr val="002060"/>
    <a:srgbClr val="CC9900"/>
    <a:srgbClr val="CC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9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8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8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79C3D-79EE-475C-A033-57F9FFE3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1E6AB6-7BC2-4893-9C10-5792E3C3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F4EB84-82FA-4AEB-B6ED-FFDBE185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C5AF5-0DC4-405F-BF22-3FF3D72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C63159-0C76-435F-840D-7024F109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F429A7-582E-49F0-9673-BDA13343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011966-5DA1-4390-AFA3-09B48B48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D5FD94-BDC0-45EE-83CA-EE5BF17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1664A-9EA9-499A-84A0-7D4E784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0DC71C-AA74-45D2-9171-0001879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0D4BCE-CD1A-4FA9-ACA6-0BAA65D0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51F590-D9DF-4F3D-A5B9-646477DA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FCB18-645F-43E0-B3B8-6EC1C24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03B17-9EF3-4318-A6B8-E1F1D55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980E8-81AD-4137-B7FE-B9C2140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6624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59B82-7FD8-498D-B851-9D83A719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88E6C-A9A5-4222-867B-9D6A0A8D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F06F0-9856-40A9-A1E7-5C4B7CF9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019DE5-942B-42F6-A66E-767796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A84BE7-7E7F-41C0-9007-03DCBB32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7D36A-1004-481C-B807-F00F9C48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60BA6A-50DA-4DDB-9C05-BE83777D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B0396-D4E6-4C8D-8F67-4A01906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3A6BF-17D6-4EC0-AA50-7AB705F8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27AEDF-C4B5-49D7-9785-FF3A344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69957-7B75-434D-B6AE-C28362B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B5D3F-8C58-4BC1-A0CC-B3B0784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4E458D-2FA7-47DB-9AAE-F86B3C11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79F9A7-96D7-4F00-8C0E-3C71B94E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1C3CAE-C4A7-4354-8791-7DC01A1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5AEE7-061A-49D2-A129-5BE1E8E2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003F0-E84D-41A7-9085-9F1BFAB7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5E91E3-6CD8-4CB1-9831-49C6A66F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9BFA59-321A-405D-98D6-678840FC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E511545-5411-4842-9D37-26AB6A88D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32B7D8-78B5-4F4D-8BB5-33F4F69D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8383A1-7B79-447B-8FCF-FC2A6BF2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4C8227-0631-45ED-AA11-0CE4FD3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BC61AC-3DC6-48DA-80CF-C7AE699F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2DF7D-354E-4FD8-8FCF-6EAF2CE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092668-8B62-4837-8089-0422240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A2F7B1-3D21-4F3B-AB83-3177B398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E8655F-8D10-4443-ADAC-F6A26B3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5EE9D8-2F43-4410-B3D9-629255D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573EA5-E009-452F-A184-EBFAD8D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5A4F5A-09A4-4CC1-863E-45DFFF7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5F25E-19F4-4CE1-AD63-062445F0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6763C5-C653-4BCF-9057-C1E4CFC0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D58408-DF18-484A-AB36-C1C74AC9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0C5F0B-0BBC-43B4-A921-567C9D9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B069D3-6917-4FE1-AB58-97DA3937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D64A6B-A285-422B-8CC0-1217532F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8A51C-5CC1-459E-8F85-8B13D88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B2833A-F743-429B-97DA-0A56D1908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A966C9-9EC5-49C8-8C8A-23996856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8C461A-9345-4A6F-8DAE-F2B178C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B4925C-4CEB-49F0-BBEF-1C03FBF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42B635-5D7D-473B-95B2-7B0268B4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5C70C2-E807-49C0-BC6F-9B8D2FA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D94BBE-99A6-4F48-B58C-9B33D7CB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6B8EE3-EFFC-4788-943E-0F241B419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4987-B5B5-4C77-9F84-227837242BD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834ECE-15A1-4175-A587-1AE6C51D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7E75DE-0C0A-409E-AA57-9E54E480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artoondealer.com/illustrations/pg1/exceptions.html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milagrosa.blogspot.com/2013_05_19_archiv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pixabay.com/en/school-building-education-property-295210/" TargetMode="External"/><Relationship Id="rId7" Type="http://schemas.openxmlformats.org/officeDocument/2006/relationships/hyperlink" Target="https://detectivemaxxzeqsterscreepycrawlyamazingadventures.wordpress.com/category/j-a-s-toon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hyperlink" Target="http://www.flickr.com/photos/raider3_anime/4258884362/" TargetMode="External"/><Relationship Id="rId5" Type="http://schemas.openxmlformats.org/officeDocument/2006/relationships/hyperlink" Target="https://blogjob.com/trmeson/8-ways-to-improve-patient-satisfaction/" TargetMode="External"/><Relationship Id="rId10" Type="http://schemas.openxmlformats.org/officeDocument/2006/relationships/image" Target="../media/image23.jpg"/><Relationship Id="rId4" Type="http://schemas.openxmlformats.org/officeDocument/2006/relationships/image" Target="../media/image20.png"/><Relationship Id="rId9" Type="http://schemas.openxmlformats.org/officeDocument/2006/relationships/hyperlink" Target="https://www.pymnts.com/news/b2b-payments/2017/bahamas-post-office-strike-impacts-smb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hoenixajournal.wordpress.com/2012/02/23/thank-yo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ightbyseymou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07AE19C6-64BC-4E66-A1DC-F85E05ED9B4D}"/>
              </a:ext>
            </a:extLst>
          </p:cNvPr>
          <p:cNvGrpSpPr/>
          <p:nvPr/>
        </p:nvGrpSpPr>
        <p:grpSpPr>
          <a:xfrm>
            <a:off x="130628" y="0"/>
            <a:ext cx="11901715" cy="7125286"/>
            <a:chOff x="6500964" y="354638"/>
            <a:chExt cx="6245555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xmlns="" id="{571E306F-3A75-4C78-94E6-AC1C8823250B}"/>
                </a:ext>
              </a:extLst>
            </p:cNvPr>
            <p:cNvSpPr/>
            <p:nvPr/>
          </p:nvSpPr>
          <p:spPr>
            <a:xfrm>
              <a:off x="6503770" y="354638"/>
              <a:ext cx="6242749" cy="437080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000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Mega Goal 1.2</a:t>
              </a: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U: </a:t>
              </a:r>
              <a:r>
                <a:rPr lang="en-US" sz="54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Hurt Yourself ?</a:t>
              </a:r>
            </a:p>
            <a:p>
              <a:pPr algn="ctr"/>
              <a:r>
                <a:rPr lang="en-US" sz="5400" b="1" u="sng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Form , Meaning and Function</a:t>
              </a: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xmlns="" id="{58C5006B-0142-4F91-B0E7-E2D4ED6AA534}"/>
                </a:ext>
              </a:extLst>
            </p:cNvPr>
            <p:cNvSpPr/>
            <p:nvPr/>
          </p:nvSpPr>
          <p:spPr>
            <a:xfrm>
              <a:off x="6500964" y="354638"/>
              <a:ext cx="6245555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D20A182A-AB49-4386-B44E-9D5132F25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 b="28633"/>
          <a:stretch/>
        </p:blipFill>
        <p:spPr>
          <a:xfrm>
            <a:off x="566056" y="1553028"/>
            <a:ext cx="6908801" cy="4107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F1CA6F30-23C7-46B5-ABCA-29980105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15" y="566057"/>
            <a:ext cx="403904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-1" y="1852535"/>
            <a:ext cx="12067674" cy="7150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xmlns="" id="{240B4B52-876A-4E29-988A-E11F9ED8983C}"/>
              </a:ext>
            </a:extLst>
          </p:cNvPr>
          <p:cNvSpPr/>
          <p:nvPr/>
        </p:nvSpPr>
        <p:spPr>
          <a:xfrm>
            <a:off x="0" y="98979"/>
            <a:ext cx="11443559" cy="10160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Times New Roman" panose="02020603050405020304" pitchFamily="18" charset="0"/>
                <a:ea typeface="Arial Rounded MT Bold"/>
                <a:cs typeface="Times New Roman" panose="02020603050405020304" pitchFamily="18" charset="0"/>
                <a:sym typeface="Arial Rounded MT Bold"/>
              </a:rPr>
              <a:t>Complete the sentences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Times New Roman" panose="02020603050405020304" pitchFamily="18" charset="0"/>
                <a:ea typeface="Arial Rounded MT Bold"/>
                <a:cs typeface="Times New Roman" panose="02020603050405020304" pitchFamily="18" charset="0"/>
                <a:sym typeface="Arial Rounded MT Bold"/>
              </a:rPr>
              <a:t> with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imes New Roman" panose="02020603050405020304" pitchFamily="18" charset="0"/>
                <a:ea typeface="Arial Rounded MT Bold"/>
                <a:cs typeface="Times New Roman" panose="02020603050405020304" pitchFamily="18" charset="0"/>
                <a:sym typeface="Arial Rounded MT Bold"/>
              </a:rPr>
              <a:t>must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Times New Roman" panose="02020603050405020304" pitchFamily="18" charset="0"/>
                <a:ea typeface="Arial Rounded MT Bold"/>
                <a:cs typeface="Times New Roman" panose="02020603050405020304" pitchFamily="18" charset="0"/>
                <a:sym typeface="Arial Rounded MT Bold"/>
              </a:rPr>
              <a:t> ,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imes New Roman" panose="02020603050405020304" pitchFamily="18" charset="0"/>
                <a:ea typeface="Arial Rounded MT Bold"/>
                <a:cs typeface="Times New Roman" panose="02020603050405020304" pitchFamily="18" charset="0"/>
                <a:sym typeface="Arial Rounded MT Bold"/>
              </a:rPr>
              <a:t>mustn’t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Times New Roman" panose="02020603050405020304" pitchFamily="18" charset="0"/>
                <a:ea typeface="Arial Rounded MT Bold"/>
                <a:cs typeface="Times New Roman" panose="02020603050405020304" pitchFamily="18" charset="0"/>
                <a:sym typeface="Arial Rounded MT Bold"/>
              </a:rPr>
              <a:t> or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imes New Roman" panose="02020603050405020304" pitchFamily="18" charset="0"/>
                <a:ea typeface="Arial Rounded MT Bold"/>
                <a:cs typeface="Times New Roman" panose="02020603050405020304" pitchFamily="18" charset="0"/>
                <a:sym typeface="Arial Rounded MT Bold"/>
              </a:rPr>
              <a:t>should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Times New Roman" panose="02020603050405020304" pitchFamily="18" charset="0"/>
                <a:ea typeface="Arial Rounded MT Bold"/>
                <a:cs typeface="Times New Roman" panose="02020603050405020304" pitchFamily="18" charset="0"/>
                <a:sym typeface="Arial Rounded MT Bold"/>
              </a:rPr>
              <a:t> 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CC3300"/>
              </a:solidFill>
              <a:effectLst/>
              <a:uFillTx/>
              <a:latin typeface="Times New Roman" panose="02020603050405020304" pitchFamily="18" charset="0"/>
              <a:ea typeface="Arial Rounded MT Bold"/>
              <a:cs typeface="Times New Roman" panose="02020603050405020304" pitchFamily="18" charset="0"/>
              <a:sym typeface="Arial Rounded MT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873A15-9A17-430D-9FD6-F5B06353DED2}"/>
              </a:ext>
            </a:extLst>
          </p:cNvPr>
          <p:cNvSpPr txBox="1"/>
          <p:nvPr/>
        </p:nvSpPr>
        <p:spPr>
          <a:xfrm>
            <a:off x="124327" y="2025412"/>
            <a:ext cx="1131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 – You              go to the hospital if you have a cough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337142-18BB-47F0-85EE-8F104E13153C}"/>
              </a:ext>
            </a:extLst>
          </p:cNvPr>
          <p:cNvSpPr txBox="1"/>
          <p:nvPr/>
        </p:nvSpPr>
        <p:spPr>
          <a:xfrm>
            <a:off x="1458686" y="2025412"/>
            <a:ext cx="132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should</a:t>
            </a:r>
          </a:p>
        </p:txBody>
      </p:sp>
      <p:sp>
        <p:nvSpPr>
          <p:cNvPr id="12" name="مستطيل مستدير الزوايا 8">
            <a:extLst>
              <a:ext uri="{FF2B5EF4-FFF2-40B4-BE49-F238E27FC236}">
                <a16:creationId xmlns:a16="http://schemas.microsoft.com/office/drawing/2014/main" xmlns="" id="{93E6CAAE-9793-4AAF-B31D-E1EDC200590E}"/>
              </a:ext>
            </a:extLst>
          </p:cNvPr>
          <p:cNvSpPr/>
          <p:nvPr/>
        </p:nvSpPr>
        <p:spPr>
          <a:xfrm>
            <a:off x="124327" y="2947634"/>
            <a:ext cx="12067674" cy="7150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6F5706-F166-465C-9FCC-9E47DDB28438}"/>
              </a:ext>
            </a:extLst>
          </p:cNvPr>
          <p:cNvSpPr txBox="1"/>
          <p:nvPr/>
        </p:nvSpPr>
        <p:spPr>
          <a:xfrm>
            <a:off x="124327" y="3043567"/>
            <a:ext cx="1131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– You              respect your parents 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D533E8-72EB-4BA8-88EC-A3930BD880C4}"/>
              </a:ext>
            </a:extLst>
          </p:cNvPr>
          <p:cNvSpPr txBox="1"/>
          <p:nvPr/>
        </p:nvSpPr>
        <p:spPr>
          <a:xfrm>
            <a:off x="1458686" y="3043567"/>
            <a:ext cx="132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must</a:t>
            </a:r>
          </a:p>
        </p:txBody>
      </p:sp>
      <p:sp>
        <p:nvSpPr>
          <p:cNvPr id="16" name="مستطيل مستدير الزوايا 8">
            <a:extLst>
              <a:ext uri="{FF2B5EF4-FFF2-40B4-BE49-F238E27FC236}">
                <a16:creationId xmlns:a16="http://schemas.microsoft.com/office/drawing/2014/main" xmlns="" id="{B6BD0CA8-9CEF-447C-AABD-ADB9DC40CEA8}"/>
              </a:ext>
            </a:extLst>
          </p:cNvPr>
          <p:cNvSpPr/>
          <p:nvPr/>
        </p:nvSpPr>
        <p:spPr>
          <a:xfrm>
            <a:off x="124327" y="4042733"/>
            <a:ext cx="12067674" cy="7150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3B3E31-39A3-48F6-B43C-9624C3DCC4ED}"/>
              </a:ext>
            </a:extLst>
          </p:cNvPr>
          <p:cNvSpPr txBox="1"/>
          <p:nvPr/>
        </p:nvSpPr>
        <p:spPr>
          <a:xfrm>
            <a:off x="124327" y="4219540"/>
            <a:ext cx="1131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 – You                use your mobile phone in the class 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700D255-944A-4A0B-91C4-236A46468194}"/>
              </a:ext>
            </a:extLst>
          </p:cNvPr>
          <p:cNvSpPr txBox="1"/>
          <p:nvPr/>
        </p:nvSpPr>
        <p:spPr>
          <a:xfrm>
            <a:off x="1458685" y="4211663"/>
            <a:ext cx="145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mustn’t</a:t>
            </a:r>
          </a:p>
        </p:txBody>
      </p:sp>
      <p:sp>
        <p:nvSpPr>
          <p:cNvPr id="20" name="مستطيل مستدير الزوايا 8">
            <a:extLst>
              <a:ext uri="{FF2B5EF4-FFF2-40B4-BE49-F238E27FC236}">
                <a16:creationId xmlns:a16="http://schemas.microsoft.com/office/drawing/2014/main" xmlns="" id="{F8773628-8278-4A3B-B7DE-9694DC20738F}"/>
              </a:ext>
            </a:extLst>
          </p:cNvPr>
          <p:cNvSpPr/>
          <p:nvPr/>
        </p:nvSpPr>
        <p:spPr>
          <a:xfrm>
            <a:off x="124326" y="5140352"/>
            <a:ext cx="12067674" cy="7150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7B80A6-4E92-46CF-A660-40B1518D38C8}"/>
              </a:ext>
            </a:extLst>
          </p:cNvPr>
          <p:cNvSpPr txBox="1"/>
          <p:nvPr/>
        </p:nvSpPr>
        <p:spPr>
          <a:xfrm>
            <a:off x="247699" y="5236285"/>
            <a:ext cx="1131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 – We              fasten our seatbelts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0A9DF2-44B0-49C1-B7DD-23AF3F2B7A30}"/>
              </a:ext>
            </a:extLst>
          </p:cNvPr>
          <p:cNvSpPr txBox="1"/>
          <p:nvPr/>
        </p:nvSpPr>
        <p:spPr>
          <a:xfrm>
            <a:off x="1582056" y="5236285"/>
            <a:ext cx="132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must</a:t>
            </a:r>
          </a:p>
        </p:txBody>
      </p:sp>
    </p:spTree>
    <p:extLst>
      <p:ext uri="{BB962C8B-B14F-4D97-AF65-F5344CB8AC3E}">
        <p14:creationId xmlns:p14="http://schemas.microsoft.com/office/powerpoint/2010/main" val="1625705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6443DC2-730E-47A9-A0D5-8BB74EA1C26E}"/>
              </a:ext>
            </a:extLst>
          </p:cNvPr>
          <p:cNvSpPr txBox="1"/>
          <p:nvPr/>
        </p:nvSpPr>
        <p:spPr>
          <a:xfrm>
            <a:off x="0" y="2998113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quick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E51F97F-CAD3-4B4B-87BC-3E6C0CF38879}"/>
              </a:ext>
            </a:extLst>
          </p:cNvPr>
          <p:cNvSpPr txBox="1"/>
          <p:nvPr/>
        </p:nvSpPr>
        <p:spPr>
          <a:xfrm>
            <a:off x="0" y="3816809"/>
            <a:ext cx="2452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happy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408F5E-D6DD-43E5-BD96-09ABCC41F287}"/>
              </a:ext>
            </a:extLst>
          </p:cNvPr>
          <p:cNvSpPr txBox="1"/>
          <p:nvPr/>
        </p:nvSpPr>
        <p:spPr>
          <a:xfrm>
            <a:off x="0" y="4676336"/>
            <a:ext cx="2000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careful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7C0616-B6D3-4013-900F-10B599299CA0}"/>
              </a:ext>
            </a:extLst>
          </p:cNvPr>
          <p:cNvSpPr txBox="1"/>
          <p:nvPr/>
        </p:nvSpPr>
        <p:spPr>
          <a:xfrm>
            <a:off x="0" y="5538110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safe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C439D6E9-5486-4DE1-8BAB-1B3328CAD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65" y="232288"/>
            <a:ext cx="9000000" cy="2676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B65CCE3D-9B96-45FB-92C7-AC664000BFD5}"/>
              </a:ext>
            </a:extLst>
          </p:cNvPr>
          <p:cNvSpPr/>
          <p:nvPr/>
        </p:nvSpPr>
        <p:spPr>
          <a:xfrm>
            <a:off x="2358572" y="3414681"/>
            <a:ext cx="1524000" cy="3878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600F90-B861-48E1-8B0C-9ED29434208E}"/>
              </a:ext>
            </a:extLst>
          </p:cNvPr>
          <p:cNvSpPr txBox="1"/>
          <p:nvPr/>
        </p:nvSpPr>
        <p:spPr>
          <a:xfrm>
            <a:off x="4593771" y="2998113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quick</a:t>
            </a:r>
            <a:r>
              <a:rPr lang="en-US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ly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9590D0EC-6123-475E-AE3A-9EF42C2FBB26}"/>
              </a:ext>
            </a:extLst>
          </p:cNvPr>
          <p:cNvSpPr/>
          <p:nvPr/>
        </p:nvSpPr>
        <p:spPr>
          <a:xfrm>
            <a:off x="2358572" y="4234771"/>
            <a:ext cx="1524000" cy="3878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E177EB0C-7870-46E5-8E2D-C093402A6645}"/>
              </a:ext>
            </a:extLst>
          </p:cNvPr>
          <p:cNvSpPr/>
          <p:nvPr/>
        </p:nvSpPr>
        <p:spPr>
          <a:xfrm>
            <a:off x="2358572" y="5127390"/>
            <a:ext cx="1524000" cy="3878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2CC60A77-7839-4DD7-A9E6-F7D98F6F8C2F}"/>
              </a:ext>
            </a:extLst>
          </p:cNvPr>
          <p:cNvSpPr/>
          <p:nvPr/>
        </p:nvSpPr>
        <p:spPr>
          <a:xfrm>
            <a:off x="2358572" y="5964006"/>
            <a:ext cx="1524000" cy="3878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817D79F-D1AD-4B75-8BA5-F6720FEABFD2}"/>
              </a:ext>
            </a:extLst>
          </p:cNvPr>
          <p:cNvSpPr txBox="1"/>
          <p:nvPr/>
        </p:nvSpPr>
        <p:spPr>
          <a:xfrm>
            <a:off x="4593770" y="3838376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happi</a:t>
            </a:r>
            <a:r>
              <a:rPr lang="en-US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A73513-29AD-4E8A-AF1D-34A702D6E644}"/>
              </a:ext>
            </a:extLst>
          </p:cNvPr>
          <p:cNvSpPr txBox="1"/>
          <p:nvPr/>
        </p:nvSpPr>
        <p:spPr>
          <a:xfrm>
            <a:off x="4593770" y="4696503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careful</a:t>
            </a:r>
            <a:r>
              <a:rPr lang="en-US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48B12C8-10C1-454C-8D8D-270D0155AAED}"/>
              </a:ext>
            </a:extLst>
          </p:cNvPr>
          <p:cNvSpPr txBox="1"/>
          <p:nvPr/>
        </p:nvSpPr>
        <p:spPr>
          <a:xfrm>
            <a:off x="4593770" y="5533119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safe</a:t>
            </a:r>
            <a:r>
              <a:rPr lang="en-US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ly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B90DB646-CB0C-45DE-AA5B-64CFC2EDA9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26222" b="42030"/>
          <a:stretch/>
        </p:blipFill>
        <p:spPr>
          <a:xfrm>
            <a:off x="7305959" y="3191380"/>
            <a:ext cx="4195119" cy="75814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F7B6176-B70D-419E-A091-07BFFBFE1838}"/>
              </a:ext>
            </a:extLst>
          </p:cNvPr>
          <p:cNvSpPr txBox="1"/>
          <p:nvPr/>
        </p:nvSpPr>
        <p:spPr>
          <a:xfrm>
            <a:off x="6972617" y="3949334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87C821E4-D6E7-4FD5-AE9D-BD8043BD403F}"/>
              </a:ext>
            </a:extLst>
          </p:cNvPr>
          <p:cNvSpPr/>
          <p:nvPr/>
        </p:nvSpPr>
        <p:spPr>
          <a:xfrm>
            <a:off x="8638633" y="4384762"/>
            <a:ext cx="1097812" cy="3878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E2266C0-5A1B-47C2-BF28-ED65434F5CBE}"/>
              </a:ext>
            </a:extLst>
          </p:cNvPr>
          <p:cNvSpPr txBox="1"/>
          <p:nvPr/>
        </p:nvSpPr>
        <p:spPr>
          <a:xfrm>
            <a:off x="10094265" y="3997788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fast</a:t>
            </a:r>
            <a:endParaRPr lang="en-US" sz="32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71A5E71-57DF-4D2F-B7C4-8E0959B9CAB0}"/>
              </a:ext>
            </a:extLst>
          </p:cNvPr>
          <p:cNvSpPr txBox="1"/>
          <p:nvPr/>
        </p:nvSpPr>
        <p:spPr>
          <a:xfrm>
            <a:off x="6972617" y="4671345"/>
            <a:ext cx="1547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hard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C1BE1DA8-CEF9-4479-916E-38C5925E74C4}"/>
              </a:ext>
            </a:extLst>
          </p:cNvPr>
          <p:cNvSpPr/>
          <p:nvPr/>
        </p:nvSpPr>
        <p:spPr>
          <a:xfrm>
            <a:off x="8638629" y="5052442"/>
            <a:ext cx="1097812" cy="3878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434560B-555C-4A8B-A2DF-8327DBAAA122}"/>
              </a:ext>
            </a:extLst>
          </p:cNvPr>
          <p:cNvSpPr txBox="1"/>
          <p:nvPr/>
        </p:nvSpPr>
        <p:spPr>
          <a:xfrm>
            <a:off x="10143012" y="4701844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hard</a:t>
            </a:r>
            <a:endParaRPr lang="en-US" sz="32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2485165-6A79-41EF-8A04-8E442A951FD3}"/>
              </a:ext>
            </a:extLst>
          </p:cNvPr>
          <p:cNvSpPr txBox="1"/>
          <p:nvPr/>
        </p:nvSpPr>
        <p:spPr>
          <a:xfrm>
            <a:off x="6972616" y="5440251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good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xmlns="" id="{6195246B-B351-4402-9AF1-1DC6B184329E}"/>
              </a:ext>
            </a:extLst>
          </p:cNvPr>
          <p:cNvSpPr/>
          <p:nvPr/>
        </p:nvSpPr>
        <p:spPr>
          <a:xfrm>
            <a:off x="8638629" y="5851964"/>
            <a:ext cx="1097812" cy="3878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1054B9A-362C-46A8-8ACA-68BCB2DF375D}"/>
              </a:ext>
            </a:extLst>
          </p:cNvPr>
          <p:cNvSpPr txBox="1"/>
          <p:nvPr/>
        </p:nvSpPr>
        <p:spPr>
          <a:xfrm>
            <a:off x="10143011" y="5440251"/>
            <a:ext cx="2000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well</a:t>
            </a:r>
            <a:endParaRPr lang="en-US" sz="32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84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5" grpId="0" animBg="1"/>
      <p:bldP spid="19" grpId="0"/>
      <p:bldP spid="6" grpId="0" animBg="1"/>
      <p:bldP spid="7" grpId="0" animBg="1"/>
      <p:bldP spid="8" grpId="0" animBg="1"/>
      <p:bldP spid="33" grpId="0"/>
      <p:bldP spid="34" grpId="0"/>
      <p:bldP spid="35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DAAEFD-71B4-4B1E-B8F4-00649F094FE3}"/>
              </a:ext>
            </a:extLst>
          </p:cNvPr>
          <p:cNvSpPr txBox="1"/>
          <p:nvPr/>
        </p:nvSpPr>
        <p:spPr>
          <a:xfrm>
            <a:off x="116115" y="4768758"/>
            <a:ext cx="11974286" cy="1200329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Adverbs of manner : </a:t>
            </a:r>
            <a:r>
              <a:rPr 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mainly modify verbs and tell us the way in which something happens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E295B6-8866-4483-9E6A-617E81F505D1}"/>
              </a:ext>
            </a:extLst>
          </p:cNvPr>
          <p:cNvSpPr txBox="1"/>
          <p:nvPr/>
        </p:nvSpPr>
        <p:spPr>
          <a:xfrm>
            <a:off x="116115" y="381845"/>
            <a:ext cx="1091474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She walked slowly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A9021E-D24D-4A21-88DB-944CDAD8FA56}"/>
              </a:ext>
            </a:extLst>
          </p:cNvPr>
          <p:cNvSpPr txBox="1"/>
          <p:nvPr/>
        </p:nvSpPr>
        <p:spPr>
          <a:xfrm>
            <a:off x="116115" y="1489077"/>
            <a:ext cx="1091474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 answered the questions correctly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4A836F-7A41-4F14-B722-02EF96F3B228}"/>
              </a:ext>
            </a:extLst>
          </p:cNvPr>
          <p:cNvSpPr txBox="1"/>
          <p:nvPr/>
        </p:nvSpPr>
        <p:spPr>
          <a:xfrm>
            <a:off x="116115" y="2552766"/>
            <a:ext cx="1091474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He drove his car fast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DC0AFE-66F0-4A11-A973-F9DB25C63EF4}"/>
              </a:ext>
            </a:extLst>
          </p:cNvPr>
          <p:cNvSpPr txBox="1"/>
          <p:nvPr/>
        </p:nvSpPr>
        <p:spPr>
          <a:xfrm>
            <a:off x="116115" y="3753095"/>
            <a:ext cx="1045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We form the adverb by adding </a:t>
            </a:r>
            <a:r>
              <a:rPr lang="en-US" sz="3200" dirty="0">
                <a:solidFill>
                  <a:srgbClr val="99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–</a:t>
            </a:r>
            <a:r>
              <a:rPr lang="en-US" sz="3200" dirty="0" err="1">
                <a:solidFill>
                  <a:srgbClr val="99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ly</a:t>
            </a:r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 to an adjective .</a:t>
            </a:r>
          </a:p>
        </p:txBody>
      </p:sp>
    </p:spTree>
    <p:extLst>
      <p:ext uri="{BB962C8B-B14F-4D97-AF65-F5344CB8AC3E}">
        <p14:creationId xmlns:p14="http://schemas.microsoft.com/office/powerpoint/2010/main" val="2174073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DC9F5F4A-07EB-4104-889D-9A857140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1" y="471934"/>
            <a:ext cx="10566019" cy="42016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E8ACF4-2490-4131-9115-4C0BCD3443C6}"/>
              </a:ext>
            </a:extLst>
          </p:cNvPr>
          <p:cNvSpPr txBox="1"/>
          <p:nvPr/>
        </p:nvSpPr>
        <p:spPr>
          <a:xfrm>
            <a:off x="2772228" y="1233715"/>
            <a:ext cx="66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stop at a gas station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E14C9-350C-49CC-9B92-AD758FA1332C}"/>
              </a:ext>
            </a:extLst>
          </p:cNvPr>
          <p:cNvSpPr txBox="1"/>
          <p:nvPr/>
        </p:nvSpPr>
        <p:spPr>
          <a:xfrm>
            <a:off x="3055257" y="1836057"/>
            <a:ext cx="66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slow down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04B1E4-80A6-4740-811A-A173C068BF18}"/>
              </a:ext>
            </a:extLst>
          </p:cNvPr>
          <p:cNvSpPr txBox="1"/>
          <p:nvPr/>
        </p:nvSpPr>
        <p:spPr>
          <a:xfrm>
            <a:off x="3207657" y="2491992"/>
            <a:ext cx="66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ask someone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D2EAA-027E-4698-AB71-9A451727B64E}"/>
              </a:ext>
            </a:extLst>
          </p:cNvPr>
          <p:cNvSpPr txBox="1"/>
          <p:nvPr/>
        </p:nvSpPr>
        <p:spPr>
          <a:xfrm>
            <a:off x="2910114" y="3059503"/>
            <a:ext cx="66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speak on the phone when driving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9AE8E3-6D0E-4772-9538-69DAC8C1B780}"/>
              </a:ext>
            </a:extLst>
          </p:cNvPr>
          <p:cNvSpPr txBox="1"/>
          <p:nvPr/>
        </p:nvSpPr>
        <p:spPr>
          <a:xfrm>
            <a:off x="2772228" y="3904344"/>
            <a:ext cx="66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take it to a car mechanic</a:t>
            </a:r>
          </a:p>
        </p:txBody>
      </p:sp>
    </p:spTree>
    <p:extLst>
      <p:ext uri="{BB962C8B-B14F-4D97-AF65-F5344CB8AC3E}">
        <p14:creationId xmlns:p14="http://schemas.microsoft.com/office/powerpoint/2010/main" val="394877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214E5AF2-9194-479B-874C-05CD36CCF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7" y="527438"/>
            <a:ext cx="10252419" cy="3870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47CB04-9B8B-4C1B-8D2C-4377D57C508C}"/>
              </a:ext>
            </a:extLst>
          </p:cNvPr>
          <p:cNvSpPr txBox="1"/>
          <p:nvPr/>
        </p:nvSpPr>
        <p:spPr>
          <a:xfrm>
            <a:off x="3672114" y="1480457"/>
            <a:ext cx="143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recklessly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E466E-513F-40EF-BAFF-D00A2EA0875B}"/>
              </a:ext>
            </a:extLst>
          </p:cNvPr>
          <p:cNvSpPr txBox="1"/>
          <p:nvPr/>
        </p:nvSpPr>
        <p:spPr>
          <a:xfrm>
            <a:off x="3672113" y="2262579"/>
            <a:ext cx="143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E31D8D-4C7A-4866-AD13-B60C0A0B0570}"/>
              </a:ext>
            </a:extLst>
          </p:cNvPr>
          <p:cNvSpPr txBox="1"/>
          <p:nvPr/>
        </p:nvSpPr>
        <p:spPr>
          <a:xfrm>
            <a:off x="7799504" y="2262579"/>
            <a:ext cx="143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442735-EBC8-41C8-820B-84D7FDD2E8A6}"/>
              </a:ext>
            </a:extLst>
          </p:cNvPr>
          <p:cNvSpPr txBox="1"/>
          <p:nvPr/>
        </p:nvSpPr>
        <p:spPr>
          <a:xfrm>
            <a:off x="5673161" y="2922979"/>
            <a:ext cx="143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1E55ED-40B4-4522-BEBE-79C5435CD0DD}"/>
              </a:ext>
            </a:extLst>
          </p:cNvPr>
          <p:cNvSpPr txBox="1"/>
          <p:nvPr/>
        </p:nvSpPr>
        <p:spPr>
          <a:xfrm>
            <a:off x="3242018" y="3228945"/>
            <a:ext cx="160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dangerously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E7E26E-87E4-46B8-B1C3-0F56F9BE5B02}"/>
              </a:ext>
            </a:extLst>
          </p:cNvPr>
          <p:cNvSpPr txBox="1"/>
          <p:nvPr/>
        </p:nvSpPr>
        <p:spPr>
          <a:xfrm>
            <a:off x="7567275" y="3228945"/>
            <a:ext cx="143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carefully</a:t>
            </a:r>
          </a:p>
        </p:txBody>
      </p:sp>
    </p:spTree>
    <p:extLst>
      <p:ext uri="{BB962C8B-B14F-4D97-AF65-F5344CB8AC3E}">
        <p14:creationId xmlns:p14="http://schemas.microsoft.com/office/powerpoint/2010/main" val="4200766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386217" y="0"/>
            <a:ext cx="7968997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</a:t>
            </a:r>
            <a:r>
              <a:rPr lang="en-US" sz="3200"/>
              <a:t>: </a:t>
            </a:r>
            <a:r>
              <a:rPr lang="en-US" sz="3200">
                <a:solidFill>
                  <a:srgbClr val="FF0000"/>
                </a:solidFill>
              </a:rPr>
              <a:t>15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861255"/>
            <a:ext cx="3064350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7" y="872198"/>
            <a:ext cx="8355216" cy="5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xmlns="" id="{869F7702-C654-418B-BA7B-24CBDF685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4" y="202828"/>
            <a:ext cx="9432153" cy="4942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رابط مستقيم 27">
            <a:extLst>
              <a:ext uri="{FF2B5EF4-FFF2-40B4-BE49-F238E27FC236}">
                <a16:creationId xmlns:a16="http://schemas.microsoft.com/office/drawing/2014/main" xmlns="" id="{8C875C61-800F-4EC4-9C87-5FEFC9255CDF}"/>
              </a:ext>
            </a:extLst>
          </p:cNvPr>
          <p:cNvCxnSpPr>
            <a:cxnSpLocks/>
          </p:cNvCxnSpPr>
          <p:nvPr/>
        </p:nvCxnSpPr>
        <p:spPr>
          <a:xfrm>
            <a:off x="1581611" y="2543238"/>
            <a:ext cx="9293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رابط مستقيم 27">
            <a:extLst>
              <a:ext uri="{FF2B5EF4-FFF2-40B4-BE49-F238E27FC236}">
                <a16:creationId xmlns:a16="http://schemas.microsoft.com/office/drawing/2014/main" xmlns="" id="{C8972E2A-1CD2-491A-8CCD-21653DF61904}"/>
              </a:ext>
            </a:extLst>
          </p:cNvPr>
          <p:cNvCxnSpPr>
            <a:cxnSpLocks/>
          </p:cNvCxnSpPr>
          <p:nvPr/>
        </p:nvCxnSpPr>
        <p:spPr>
          <a:xfrm>
            <a:off x="4274011" y="2543238"/>
            <a:ext cx="7479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727E3DBD-1A33-4252-A50E-59B24790C505}"/>
              </a:ext>
            </a:extLst>
          </p:cNvPr>
          <p:cNvCxnSpPr>
            <a:cxnSpLocks/>
          </p:cNvCxnSpPr>
          <p:nvPr/>
        </p:nvCxnSpPr>
        <p:spPr>
          <a:xfrm>
            <a:off x="7358297" y="2543238"/>
            <a:ext cx="58101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FB0E8564-74EE-45F7-ACF8-767D7430A695}"/>
              </a:ext>
            </a:extLst>
          </p:cNvPr>
          <p:cNvCxnSpPr>
            <a:cxnSpLocks/>
          </p:cNvCxnSpPr>
          <p:nvPr/>
        </p:nvCxnSpPr>
        <p:spPr>
          <a:xfrm>
            <a:off x="1871897" y="4234152"/>
            <a:ext cx="2471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1504D00C-B6DF-4DDF-97B0-77AB32CE1E9B}"/>
              </a:ext>
            </a:extLst>
          </p:cNvPr>
          <p:cNvCxnSpPr>
            <a:cxnSpLocks/>
          </p:cNvCxnSpPr>
          <p:nvPr/>
        </p:nvCxnSpPr>
        <p:spPr>
          <a:xfrm>
            <a:off x="4572000" y="4234152"/>
            <a:ext cx="4499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2F9D857C-B515-4C58-98C7-A0BF4BC9D1AD}"/>
              </a:ext>
            </a:extLst>
          </p:cNvPr>
          <p:cNvCxnSpPr>
            <a:cxnSpLocks/>
          </p:cNvCxnSpPr>
          <p:nvPr/>
        </p:nvCxnSpPr>
        <p:spPr>
          <a:xfrm>
            <a:off x="7228114" y="4237390"/>
            <a:ext cx="5801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2B2EA46F-84D3-4A57-9856-3ADF5B3D0A1C}"/>
              </a:ext>
            </a:extLst>
          </p:cNvPr>
          <p:cNvCxnSpPr>
            <a:cxnSpLocks/>
          </p:cNvCxnSpPr>
          <p:nvPr/>
        </p:nvCxnSpPr>
        <p:spPr>
          <a:xfrm>
            <a:off x="1023257" y="4926818"/>
            <a:ext cx="2394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xmlns="" id="{127713ED-C944-40FE-8D0D-394F88321556}"/>
              </a:ext>
            </a:extLst>
          </p:cNvPr>
          <p:cNvCxnSpPr>
            <a:cxnSpLocks/>
          </p:cNvCxnSpPr>
          <p:nvPr/>
        </p:nvCxnSpPr>
        <p:spPr>
          <a:xfrm>
            <a:off x="3788228" y="4926036"/>
            <a:ext cx="2394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87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826E2888-A9C1-42D5-A25C-96D4FEB2E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7943" y="580571"/>
            <a:ext cx="9637486" cy="528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1675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06" y="2599921"/>
            <a:ext cx="1114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The bank is ………… the school and the hospital  .</a:t>
            </a:r>
            <a:endParaRPr lang="lt-L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4650" y="2544636"/>
            <a:ext cx="241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4C1A13D3-69F1-4485-A1F1-60266524B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5989" y="687757"/>
            <a:ext cx="1882659" cy="964863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C613260-3CF2-4626-A941-63077AF5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32824" y="656056"/>
            <a:ext cx="1794570" cy="1264445"/>
          </a:xfrm>
          <a:prstGeom prst="rect">
            <a:avLst/>
          </a:prstGeom>
        </p:spPr>
      </p:pic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29B523C4-6BFA-4388-BB7D-BBA92E7E8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97486" y="701434"/>
            <a:ext cx="1206500" cy="1079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9BC499B-E6AD-478A-8C7B-DAFD0C830069}"/>
              </a:ext>
            </a:extLst>
          </p:cNvPr>
          <p:cNvSpPr txBox="1"/>
          <p:nvPr/>
        </p:nvSpPr>
        <p:spPr>
          <a:xfrm>
            <a:off x="256905" y="5125485"/>
            <a:ext cx="1114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The post office is ………… the hotel .</a:t>
            </a:r>
            <a:endParaRPr lang="lt-L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F32078-1A47-4C11-9D6D-3884720FC4E0}"/>
              </a:ext>
            </a:extLst>
          </p:cNvPr>
          <p:cNvSpPr txBox="1"/>
          <p:nvPr/>
        </p:nvSpPr>
        <p:spPr>
          <a:xfrm>
            <a:off x="4026792" y="5120615"/>
            <a:ext cx="182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Next to</a:t>
            </a:r>
            <a:endParaRPr lang="lt-LT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34C61B2-596F-45AF-975A-2539F5A0D5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55306" y="3429000"/>
            <a:ext cx="2292048" cy="1375229"/>
          </a:xfrm>
          <a:prstGeom prst="rect">
            <a:avLst/>
          </a:prstGeom>
        </p:spPr>
      </p:pic>
      <p:pic>
        <p:nvPicPr>
          <p:cNvPr id="33" name="Picture 32" descr="A sign in front of a building&#10;&#10;Description automatically generated">
            <a:extLst>
              <a:ext uri="{FF2B5EF4-FFF2-40B4-BE49-F238E27FC236}">
                <a16:creationId xmlns:a16="http://schemas.microsoft.com/office/drawing/2014/main" xmlns="" id="{AE9A55AD-4E1D-41DB-ACD7-ECED4C3F6B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297486" y="3530679"/>
            <a:ext cx="1820942" cy="1215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7D54AB30-F991-45A9-BC87-C8BE3B21C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2" y="275771"/>
            <a:ext cx="10590336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8C4C97-BE23-4A36-ABCB-7F0D5A9D5E0B}"/>
              </a:ext>
            </a:extLst>
          </p:cNvPr>
          <p:cNvSpPr txBox="1"/>
          <p:nvPr/>
        </p:nvSpPr>
        <p:spPr>
          <a:xfrm>
            <a:off x="595085" y="3164114"/>
            <a:ext cx="114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The imperative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is the form of the verb we use to give directions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702626-BBA8-4F4D-ACB3-CD42F036542D}"/>
              </a:ext>
            </a:extLst>
          </p:cNvPr>
          <p:cNvSpPr txBox="1"/>
          <p:nvPr/>
        </p:nvSpPr>
        <p:spPr>
          <a:xfrm>
            <a:off x="595084" y="3874205"/>
            <a:ext cx="1145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We simply use the base form of the verb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68FB85-A4E0-4BF5-95E1-288221DD907F}"/>
              </a:ext>
            </a:extLst>
          </p:cNvPr>
          <p:cNvSpPr txBox="1"/>
          <p:nvPr/>
        </p:nvSpPr>
        <p:spPr>
          <a:xfrm>
            <a:off x="595084" y="4584297"/>
            <a:ext cx="11451771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Where can I find the bank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10CDB5-548D-46DE-BD00-CC9190A15EEE}"/>
              </a:ext>
            </a:extLst>
          </p:cNvPr>
          <p:cNvSpPr txBox="1"/>
          <p:nvPr/>
        </p:nvSpPr>
        <p:spPr>
          <a:xfrm>
            <a:off x="595084" y="5491440"/>
            <a:ext cx="11451771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Go straight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then will find the sign to 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turn right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. Walk about 100 meters .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Take left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and you will see the bank on at the right side .</a:t>
            </a:r>
          </a:p>
        </p:txBody>
      </p:sp>
    </p:spTree>
    <p:extLst>
      <p:ext uri="{BB962C8B-B14F-4D97-AF65-F5344CB8AC3E}">
        <p14:creationId xmlns:p14="http://schemas.microsoft.com/office/powerpoint/2010/main" val="3143298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E8D71AAC-94EA-4B9F-A611-E6C31D76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9" y="625495"/>
            <a:ext cx="9404534" cy="4817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7C70D5-499D-4C65-BA34-A8C485C55F48}"/>
              </a:ext>
            </a:extLst>
          </p:cNvPr>
          <p:cNvSpPr txBox="1"/>
          <p:nvPr/>
        </p:nvSpPr>
        <p:spPr>
          <a:xfrm>
            <a:off x="2235200" y="1313543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straight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FBF6D0-5A30-49FD-8D99-28065B1AC015}"/>
              </a:ext>
            </a:extLst>
          </p:cNvPr>
          <p:cNvSpPr txBox="1"/>
          <p:nvPr/>
        </p:nvSpPr>
        <p:spPr>
          <a:xfrm>
            <a:off x="4347028" y="1313543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0B7F34-72A2-4810-A133-EB8C28C8B371}"/>
              </a:ext>
            </a:extLst>
          </p:cNvPr>
          <p:cNvSpPr txBox="1"/>
          <p:nvPr/>
        </p:nvSpPr>
        <p:spPr>
          <a:xfrm>
            <a:off x="3755571" y="1544375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99CB3E-AE10-4B7D-BB66-26907F65DEA6}"/>
              </a:ext>
            </a:extLst>
          </p:cNvPr>
          <p:cNvSpPr txBox="1"/>
          <p:nvPr/>
        </p:nvSpPr>
        <p:spPr>
          <a:xfrm>
            <a:off x="7263676" y="1544375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from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2934B0-59FC-47F3-BC16-078681758A7A}"/>
              </a:ext>
            </a:extLst>
          </p:cNvPr>
          <p:cNvSpPr txBox="1"/>
          <p:nvPr/>
        </p:nvSpPr>
        <p:spPr>
          <a:xfrm>
            <a:off x="5704476" y="2683747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6AC9BE-5648-4339-AD0B-E4E44FAB0FE4}"/>
              </a:ext>
            </a:extLst>
          </p:cNvPr>
          <p:cNvSpPr txBox="1"/>
          <p:nvPr/>
        </p:nvSpPr>
        <p:spPr>
          <a:xfrm>
            <a:off x="4949733" y="2949890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DFD5D4-C4A6-48D1-9D3E-03F178EC6155}"/>
              </a:ext>
            </a:extLst>
          </p:cNvPr>
          <p:cNvSpPr txBox="1"/>
          <p:nvPr/>
        </p:nvSpPr>
        <p:spPr>
          <a:xfrm>
            <a:off x="2373447" y="4002176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4750E2-8F93-48CE-A942-E50608024169}"/>
              </a:ext>
            </a:extLst>
          </p:cNvPr>
          <p:cNvSpPr txBox="1"/>
          <p:nvPr/>
        </p:nvSpPr>
        <p:spPr>
          <a:xfrm>
            <a:off x="4256313" y="4285902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C7257C-AB00-4AC4-B5EB-480F96F7EA79}"/>
              </a:ext>
            </a:extLst>
          </p:cNvPr>
          <p:cNvSpPr txBox="1"/>
          <p:nvPr/>
        </p:nvSpPr>
        <p:spPr>
          <a:xfrm>
            <a:off x="1984828" y="4516734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take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EEFADE-EE35-48EB-A7C5-01965EA22FB7}"/>
              </a:ext>
            </a:extLst>
          </p:cNvPr>
          <p:cNvSpPr txBox="1"/>
          <p:nvPr/>
        </p:nvSpPr>
        <p:spPr>
          <a:xfrm>
            <a:off x="6768555" y="4516733"/>
            <a:ext cx="1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4710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5114D648-B8CB-4115-9571-F813EB6D97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5143"/>
            <a:ext cx="9361714" cy="60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birthday cake&#10;&#10;Description automatically generated">
            <a:extLst>
              <a:ext uri="{FF2B5EF4-FFF2-40B4-BE49-F238E27FC236}">
                <a16:creationId xmlns:a16="http://schemas.microsoft.com/office/drawing/2014/main" xmlns="" id="{C493D501-B02B-4029-A914-D8AF5931B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22285" y="870857"/>
            <a:ext cx="6763657" cy="4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907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" y="2133101"/>
            <a:ext cx="9589398" cy="43513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33" y="373561"/>
            <a:ext cx="7112338" cy="15573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xmlns="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587987" y="515257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Lesson Goals</a:t>
            </a:r>
            <a:endParaRPr lang="ar-SA" sz="6600" b="1" u="sng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xmlns="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1" y="1542635"/>
            <a:ext cx="11945256" cy="4800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4000" dirty="0">
                <a:solidFill>
                  <a:srgbClr val="C00000"/>
                </a:solidFill>
                <a:latin typeface="STC-Regular"/>
              </a:rPr>
              <a:t>The students will be able to 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1 – Use  “ </a:t>
            </a:r>
            <a:r>
              <a:rPr lang="en-US" sz="2600" dirty="0">
                <a:solidFill>
                  <a:srgbClr val="008000"/>
                </a:solidFill>
                <a:latin typeface="Comic Sans MS" panose="030F0702030302020204" pitchFamily="66" charset="0"/>
              </a:rPr>
              <a:t>must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“ to talk about laws and rules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2 – Use  “ </a:t>
            </a:r>
            <a:r>
              <a:rPr lang="en-US" sz="2600" dirty="0">
                <a:solidFill>
                  <a:srgbClr val="008000"/>
                </a:solidFill>
                <a:latin typeface="Comic Sans MS" panose="030F0702030302020204" pitchFamily="66" charset="0"/>
              </a:rPr>
              <a:t>should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“ to give advice  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3 – Express attitudes using adverbs of manner   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4 – Describe position using prepositions of place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5- use “ </a:t>
            </a:r>
            <a:r>
              <a:rPr lang="en-US" sz="2600" dirty="0">
                <a:solidFill>
                  <a:srgbClr val="008000"/>
                </a:solidFill>
                <a:latin typeface="Comic Sans MS" panose="030F0702030302020204" pitchFamily="66" charset="0"/>
              </a:rPr>
              <a:t>imperatives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“ for directions  .</a:t>
            </a: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7069854" y="-220185"/>
            <a:ext cx="3627175" cy="25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1659988" y="387844"/>
            <a:ext cx="8131126" cy="99541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Today We have 4 parts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xmlns="" id="{233331B0-09D6-4801-909E-5DF0A8AFF3BA}"/>
              </a:ext>
            </a:extLst>
          </p:cNvPr>
          <p:cNvSpPr/>
          <p:nvPr/>
        </p:nvSpPr>
        <p:spPr>
          <a:xfrm>
            <a:off x="703385" y="1509211"/>
            <a:ext cx="9087729" cy="4599418"/>
          </a:xfrm>
          <a:prstGeom prst="flowChartInputOutpu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6EF52F-CB3E-4A52-9C52-CB8CB42CBEC2}"/>
              </a:ext>
            </a:extLst>
          </p:cNvPr>
          <p:cNvSpPr txBox="1"/>
          <p:nvPr/>
        </p:nvSpPr>
        <p:spPr>
          <a:xfrm>
            <a:off x="3043825" y="1684951"/>
            <a:ext cx="46230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sym typeface="Arial Rounded MT Bold"/>
              </a:rPr>
              <a:t>Modal Auxiliaries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677A6F-F34C-4B70-B39A-70C774ADAC75}"/>
              </a:ext>
            </a:extLst>
          </p:cNvPr>
          <p:cNvSpPr txBox="1"/>
          <p:nvPr/>
        </p:nvSpPr>
        <p:spPr>
          <a:xfrm>
            <a:off x="2564854" y="2635857"/>
            <a:ext cx="424728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Adverbs of manner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CDF75D-0D69-4FD2-A05C-ECDF161CB6A8}"/>
              </a:ext>
            </a:extLst>
          </p:cNvPr>
          <p:cNvSpPr txBox="1"/>
          <p:nvPr/>
        </p:nvSpPr>
        <p:spPr>
          <a:xfrm>
            <a:off x="3123605" y="3748393"/>
            <a:ext cx="424728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Prepositions of place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D17B4D-04D3-4BF1-93D4-53EC7E6CED6C}"/>
              </a:ext>
            </a:extLst>
          </p:cNvPr>
          <p:cNvSpPr txBox="1"/>
          <p:nvPr/>
        </p:nvSpPr>
        <p:spPr>
          <a:xfrm>
            <a:off x="2133182" y="4699299"/>
            <a:ext cx="644435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Imperatives for directions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30328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3" grpId="0"/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386217" y="0"/>
            <a:ext cx="7968997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14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861255"/>
            <a:ext cx="3064350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7" y="872198"/>
            <a:ext cx="8355216" cy="5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852920-A94B-4C16-AC6E-FDBE2D44C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586811"/>
            <a:ext cx="2143125" cy="1445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A650CE-A1E3-470E-95D2-539D95E3E22A}"/>
              </a:ext>
            </a:extLst>
          </p:cNvPr>
          <p:cNvSpPr txBox="1"/>
          <p:nvPr/>
        </p:nvSpPr>
        <p:spPr>
          <a:xfrm>
            <a:off x="-1" y="2202762"/>
            <a:ext cx="121920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They are verbs which behave irregularly in English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D1B089-7513-4A44-88BA-4A80FAA4127F}"/>
              </a:ext>
            </a:extLst>
          </p:cNvPr>
          <p:cNvSpPr txBox="1"/>
          <p:nvPr/>
        </p:nvSpPr>
        <p:spPr>
          <a:xfrm>
            <a:off x="-2" y="3027130"/>
            <a:ext cx="12191999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They give additional information about the function of the main verb that follows it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0449C0-EAA2-488D-8058-21DF2B9B251C}"/>
              </a:ext>
            </a:extLst>
          </p:cNvPr>
          <p:cNvSpPr txBox="1"/>
          <p:nvPr/>
        </p:nvSpPr>
        <p:spPr>
          <a:xfrm>
            <a:off x="-2" y="3753862"/>
            <a:ext cx="1219199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They are always followed by an </a:t>
            </a: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infinitive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without “ </a:t>
            </a:r>
            <a:r>
              <a:rPr lang="en-US" sz="2800" dirty="0">
                <a:solidFill>
                  <a:srgbClr val="CC0066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to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“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9E79CD-710C-44DB-8830-430DAD53241C}"/>
              </a:ext>
            </a:extLst>
          </p:cNvPr>
          <p:cNvSpPr txBox="1"/>
          <p:nvPr/>
        </p:nvSpPr>
        <p:spPr>
          <a:xfrm>
            <a:off x="-2" y="4807216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</a:t>
            </a:r>
          </a:p>
        </p:txBody>
      </p:sp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xmlns="" id="{66FFA52C-DDDB-4D3A-8B2F-68FB436A238A}"/>
              </a:ext>
            </a:extLst>
          </p:cNvPr>
          <p:cNvSpPr/>
          <p:nvPr/>
        </p:nvSpPr>
        <p:spPr>
          <a:xfrm>
            <a:off x="2278742" y="67980"/>
            <a:ext cx="5152571" cy="1445946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Auxiliaries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CA3F7C-8F2C-4083-9F95-62BC181BF834}"/>
              </a:ext>
            </a:extLst>
          </p:cNvPr>
          <p:cNvSpPr txBox="1"/>
          <p:nvPr/>
        </p:nvSpPr>
        <p:spPr>
          <a:xfrm>
            <a:off x="2278742" y="4807216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F74BCC-033F-4779-9887-CECA1FB3B970}"/>
              </a:ext>
            </a:extLst>
          </p:cNvPr>
          <p:cNvSpPr txBox="1"/>
          <p:nvPr/>
        </p:nvSpPr>
        <p:spPr>
          <a:xfrm>
            <a:off x="4557484" y="4807216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B3775D-95E3-4946-B7E5-C86291F0D3F8}"/>
              </a:ext>
            </a:extLst>
          </p:cNvPr>
          <p:cNvSpPr txBox="1"/>
          <p:nvPr/>
        </p:nvSpPr>
        <p:spPr>
          <a:xfrm>
            <a:off x="6836226" y="4807216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should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A1FD39-0D3E-4370-B3FD-35B8DF273F4D}"/>
              </a:ext>
            </a:extLst>
          </p:cNvPr>
          <p:cNvSpPr txBox="1"/>
          <p:nvPr/>
        </p:nvSpPr>
        <p:spPr>
          <a:xfrm>
            <a:off x="9114968" y="4807216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CD95A4-46AA-42D4-A605-6A6D89EC5071}"/>
              </a:ext>
            </a:extLst>
          </p:cNvPr>
          <p:cNvSpPr txBox="1"/>
          <p:nvPr/>
        </p:nvSpPr>
        <p:spPr>
          <a:xfrm>
            <a:off x="0" y="5729811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F68179-E719-453C-B837-61B1BB1E61AC}"/>
              </a:ext>
            </a:extLst>
          </p:cNvPr>
          <p:cNvSpPr txBox="1"/>
          <p:nvPr/>
        </p:nvSpPr>
        <p:spPr>
          <a:xfrm>
            <a:off x="2278741" y="5729811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86AE76-5429-4DF1-845E-FF230F5BA1C4}"/>
              </a:ext>
            </a:extLst>
          </p:cNvPr>
          <p:cNvSpPr txBox="1"/>
          <p:nvPr/>
        </p:nvSpPr>
        <p:spPr>
          <a:xfrm>
            <a:off x="4557484" y="5729811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6644A-2D98-47CC-8865-7FC6E9F36E9E}"/>
              </a:ext>
            </a:extLst>
          </p:cNvPr>
          <p:cNvSpPr txBox="1"/>
          <p:nvPr/>
        </p:nvSpPr>
        <p:spPr>
          <a:xfrm>
            <a:off x="6836225" y="5729811"/>
            <a:ext cx="197394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8AD91D-47C2-453A-83E1-74480AF264CF}"/>
              </a:ext>
            </a:extLst>
          </p:cNvPr>
          <p:cNvSpPr txBox="1"/>
          <p:nvPr/>
        </p:nvSpPr>
        <p:spPr>
          <a:xfrm>
            <a:off x="9114968" y="5717191"/>
            <a:ext cx="2133603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ought to</a:t>
            </a:r>
          </a:p>
        </p:txBody>
      </p:sp>
    </p:spTree>
    <p:extLst>
      <p:ext uri="{BB962C8B-B14F-4D97-AF65-F5344CB8AC3E}">
        <p14:creationId xmlns:p14="http://schemas.microsoft.com/office/powerpoint/2010/main" val="735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1">
            <a:extLst>
              <a:ext uri="{FF2B5EF4-FFF2-40B4-BE49-F238E27FC236}">
                <a16:creationId xmlns:a16="http://schemas.microsoft.com/office/drawing/2014/main" xmlns="" id="{30F96519-91E8-4546-81B8-375B2B0EC6FA}"/>
              </a:ext>
            </a:extLst>
          </p:cNvPr>
          <p:cNvSpPr/>
          <p:nvPr/>
        </p:nvSpPr>
        <p:spPr>
          <a:xfrm>
            <a:off x="2682850" y="101600"/>
            <a:ext cx="6446635" cy="99541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  <a:sym typeface="Arial Rounded MT Bold"/>
              </a:rPr>
              <a:t>Must &amp; Should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2A370DAE-2EB5-4A74-83EB-7A6BD0BF3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2"/>
          <a:stretch/>
        </p:blipFill>
        <p:spPr>
          <a:xfrm>
            <a:off x="769257" y="1208908"/>
            <a:ext cx="10319657" cy="23037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728CA2-0858-4ACD-902E-C9F33D8ADFAA}"/>
              </a:ext>
            </a:extLst>
          </p:cNvPr>
          <p:cNvSpPr txBox="1"/>
          <p:nvPr/>
        </p:nvSpPr>
        <p:spPr>
          <a:xfrm>
            <a:off x="769257" y="3646296"/>
            <a:ext cx="1078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sz="3200" dirty="0">
                <a:solidFill>
                  <a:srgbClr val="008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must</a:t>
            </a:r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>
                <a:solidFill>
                  <a:srgbClr val="CC00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stop</a:t>
            </a:r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smoking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7E3406-68E0-4B29-AB5B-4B05473713AE}"/>
              </a:ext>
            </a:extLst>
          </p:cNvPr>
          <p:cNvSpPr txBox="1"/>
          <p:nvPr/>
        </p:nvSpPr>
        <p:spPr>
          <a:xfrm>
            <a:off x="769257" y="4345858"/>
            <a:ext cx="1031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sz="3200" dirty="0">
                <a:solidFill>
                  <a:srgbClr val="008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should</a:t>
            </a:r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>
                <a:solidFill>
                  <a:srgbClr val="CC00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</a:t>
            </a:r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doctor if you are sick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BC0D9B-0F04-4A81-8435-EF65AF9F09F4}"/>
              </a:ext>
            </a:extLst>
          </p:cNvPr>
          <p:cNvSpPr txBox="1"/>
          <p:nvPr/>
        </p:nvSpPr>
        <p:spPr>
          <a:xfrm>
            <a:off x="769257" y="5064317"/>
            <a:ext cx="1078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sz="3200" dirty="0">
                <a:solidFill>
                  <a:srgbClr val="008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mustn’t</a:t>
            </a:r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>
                <a:solidFill>
                  <a:srgbClr val="CC00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use</a:t>
            </a:r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phone while driving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803D73-A125-489D-B9B7-6DD812BF8AB1}"/>
              </a:ext>
            </a:extLst>
          </p:cNvPr>
          <p:cNvSpPr txBox="1"/>
          <p:nvPr/>
        </p:nvSpPr>
        <p:spPr>
          <a:xfrm>
            <a:off x="769257" y="5782776"/>
            <a:ext cx="1047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sz="3200" dirty="0">
                <a:solidFill>
                  <a:srgbClr val="008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shouldn’t</a:t>
            </a:r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>
                <a:solidFill>
                  <a:srgbClr val="CC00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drink</a:t>
            </a:r>
            <a:r>
              <a:rPr lang="en-US" sz="32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cold water  .</a:t>
            </a:r>
          </a:p>
        </p:txBody>
      </p:sp>
    </p:spTree>
    <p:extLst>
      <p:ext uri="{BB962C8B-B14F-4D97-AF65-F5344CB8AC3E}">
        <p14:creationId xmlns:p14="http://schemas.microsoft.com/office/powerpoint/2010/main" val="35604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D0AB133-D0DF-48A5-A4D3-939E0E5C1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3" b="7627"/>
          <a:stretch/>
        </p:blipFill>
        <p:spPr>
          <a:xfrm>
            <a:off x="348341" y="3443514"/>
            <a:ext cx="7431315" cy="2467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5CA5A3BC-3624-473D-8B26-01B939725934}"/>
              </a:ext>
            </a:extLst>
          </p:cNvPr>
          <p:cNvSpPr/>
          <p:nvPr/>
        </p:nvSpPr>
        <p:spPr>
          <a:xfrm>
            <a:off x="232229" y="130628"/>
            <a:ext cx="2728685" cy="1158981"/>
          </a:xfrm>
          <a:prstGeom prst="cloudCallo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Must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C2CEDE16-8029-4201-A240-C1D2690984E6}"/>
              </a:ext>
            </a:extLst>
          </p:cNvPr>
          <p:cNvSpPr/>
          <p:nvPr/>
        </p:nvSpPr>
        <p:spPr>
          <a:xfrm>
            <a:off x="3249380" y="412951"/>
            <a:ext cx="1888677" cy="5370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AB2E39-B337-4BD4-A7C4-5BA02D433414}"/>
              </a:ext>
            </a:extLst>
          </p:cNvPr>
          <p:cNvSpPr txBox="1"/>
          <p:nvPr/>
        </p:nvSpPr>
        <p:spPr>
          <a:xfrm>
            <a:off x="5268686" y="419855"/>
            <a:ext cx="619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talk about laws and rules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60C00B-4BA6-490F-B7D0-89025F3C0D50}"/>
              </a:ext>
            </a:extLst>
          </p:cNvPr>
          <p:cNvSpPr txBox="1"/>
          <p:nvPr/>
        </p:nvSpPr>
        <p:spPr>
          <a:xfrm>
            <a:off x="0" y="159478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 followed by the base form of the verb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DFC9F-E54D-4F02-886A-9F4BCFFD2918}"/>
              </a:ext>
            </a:extLst>
          </p:cNvPr>
          <p:cNvSpPr txBox="1"/>
          <p:nvPr/>
        </p:nvSpPr>
        <p:spPr>
          <a:xfrm>
            <a:off x="7255" y="2423180"/>
            <a:ext cx="442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  Must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=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prohibition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232604CE-4167-48C4-AEFB-802558C985EF}"/>
              </a:ext>
            </a:extLst>
          </p:cNvPr>
          <p:cNvSpPr/>
          <p:nvPr/>
        </p:nvSpPr>
        <p:spPr>
          <a:xfrm>
            <a:off x="4047669" y="2512353"/>
            <a:ext cx="1685472" cy="5370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9C6323-06C3-428A-A16B-5ED2E529340E}"/>
              </a:ext>
            </a:extLst>
          </p:cNvPr>
          <p:cNvSpPr txBox="1"/>
          <p:nvPr/>
        </p:nvSpPr>
        <p:spPr>
          <a:xfrm>
            <a:off x="5834741" y="2488372"/>
            <a:ext cx="645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You mustn’t smoke in the office.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2938285B-48B6-4357-8BA2-5AA77424E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55429" y="3784854"/>
            <a:ext cx="3991428" cy="1861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29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1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442</Words>
  <Application>Microsoft Office PowerPoint</Application>
  <PresentationFormat>ملء الشاشة</PresentationFormat>
  <Paragraphs>120</Paragraphs>
  <Slides>22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Arial</vt:lpstr>
      <vt:lpstr>Arial Rounded MT Bold</vt:lpstr>
      <vt:lpstr>Bradley Hand ITC</vt:lpstr>
      <vt:lpstr>Calibri</vt:lpstr>
      <vt:lpstr>Calibri Light</vt:lpstr>
      <vt:lpstr>Cavolini</vt:lpstr>
      <vt:lpstr>Comic Sans MS</vt:lpstr>
      <vt:lpstr>STC-Regular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cw</cp:lastModifiedBy>
  <cp:revision>65</cp:revision>
  <dcterms:created xsi:type="dcterms:W3CDTF">2020-10-31T09:44:57Z</dcterms:created>
  <dcterms:modified xsi:type="dcterms:W3CDTF">2022-12-04T06:10:57Z</dcterms:modified>
</cp:coreProperties>
</file>