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8"/>
  </p:notesMasterIdLst>
  <p:handoutMasterIdLst>
    <p:handoutMasterId r:id="rId19"/>
  </p:handoutMasterIdLst>
  <p:sldIdLst>
    <p:sldId id="660" r:id="rId2"/>
    <p:sldId id="786" r:id="rId3"/>
    <p:sldId id="796" r:id="rId4"/>
    <p:sldId id="700" r:id="rId5"/>
    <p:sldId id="809" r:id="rId6"/>
    <p:sldId id="828" r:id="rId7"/>
    <p:sldId id="835" r:id="rId8"/>
    <p:sldId id="829" r:id="rId9"/>
    <p:sldId id="830" r:id="rId10"/>
    <p:sldId id="840" r:id="rId11"/>
    <p:sldId id="820" r:id="rId12"/>
    <p:sldId id="838" r:id="rId13"/>
    <p:sldId id="833" r:id="rId14"/>
    <p:sldId id="839" r:id="rId15"/>
    <p:sldId id="832" r:id="rId16"/>
    <p:sldId id="84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00"/>
    <a:srgbClr val="EBBC2A"/>
    <a:srgbClr val="E6AC1C"/>
    <a:srgbClr val="FF4024"/>
    <a:srgbClr val="F2F3F3"/>
    <a:srgbClr val="07D5C7"/>
    <a:srgbClr val="660033"/>
    <a:srgbClr val="00B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8704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="" xmlns:a16="http://schemas.microsoft.com/office/drawing/2014/main" id="{E18E8736-8694-45F7-9A72-E1D6E2960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AF80B4F4-8AFD-45D5-9315-CE761BD35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D62C5B-8486-41B8-939A-5769E9959B62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A86D9F82-4F34-46CE-919D-4D1CD211D5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0F8C3E32-820A-49EB-9435-B3E7511A8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DAA5A4-95B0-4EBC-AD15-5A0189718B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0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96CE48-6B0E-428D-81F9-A56E33C143A1}" type="datetimeFigureOut">
              <a:rPr lang="ar-SA" smtClean="0"/>
              <a:t>15/05/44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8D05DE-7E3D-416C-8666-B1C76A527D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331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05DE-7E3D-416C-8666-B1C76A527D25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57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05DE-7E3D-416C-8666-B1C76A527D2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754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05DE-7E3D-416C-8666-B1C76A527D2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462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529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353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020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4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282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603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361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50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039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2876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209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687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DA18-AEAE-482D-97A5-1A660FE19E9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A6CA17-39C9-4F23-AAB5-ACDE43B63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456" t="83297" r="24" b="-6392"/>
          <a:stretch/>
        </p:blipFill>
        <p:spPr>
          <a:xfrm>
            <a:off x="1" y="689307"/>
            <a:ext cx="12178141" cy="2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3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nstructionlawva.com/guest-post-fridays-have-been-great-thanks-all-that-contribut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withlearningdifficulties.blogspot.com/2010/01/safety-in-hom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de-in-china.com/showroom/shundekeben/product-detailcSoQWsIxZEVF/China-13A-3-Pin-Socket-with-Switch-and-Neon-UK-socket-.html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s://pixabay.com/en/cooking-education-kitchen-pan-130067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ngimg.com/download/13989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en.wikipedia.org/wiki/Teapot" TargetMode="External"/><Relationship Id="rId4" Type="http://schemas.openxmlformats.org/officeDocument/2006/relationships/hyperlink" Target="https://drugfreeva.org/sink-or-swim/drug-facts/over-the-counter-drugs/diet-pills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topsuperherowallpaper.blogspo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="" xmlns:a16="http://schemas.microsoft.com/office/drawing/2014/main" id="{D9A7C4B2-DD53-4FCA-90B4-52214CCD3BED}"/>
              </a:ext>
            </a:extLst>
          </p:cNvPr>
          <p:cNvSpPr/>
          <p:nvPr/>
        </p:nvSpPr>
        <p:spPr>
          <a:xfrm>
            <a:off x="-1525" y="0"/>
            <a:ext cx="3279297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9"/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95A959F3-8CB2-495F-91A6-C9D70ADA81DD}"/>
              </a:ext>
            </a:extLst>
          </p:cNvPr>
          <p:cNvSpPr/>
          <p:nvPr/>
        </p:nvSpPr>
        <p:spPr>
          <a:xfrm>
            <a:off x="1525" y="172386"/>
            <a:ext cx="6092950" cy="62284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1.2</a:t>
            </a: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Hurt Yourself ?</a:t>
            </a:r>
          </a:p>
          <a:p>
            <a:pPr algn="ctr"/>
            <a:r>
              <a:rPr lang="en-US" sz="36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 in </a:t>
            </a:r>
            <a:r>
              <a:rPr lang="en-US" sz="3600" b="1" u="sng" dirty="0" err="1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conext</a:t>
            </a:r>
            <a:endParaRPr lang="en-US" sz="3600" b="1" u="sng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</a:p>
          <a:p>
            <a:pPr algn="ctr"/>
            <a:r>
              <a:rPr lang="en-US" sz="36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Conversation</a:t>
            </a:r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="" xmlns:a16="http://schemas.microsoft.com/office/drawing/2014/main" id="{82EFB0BF-135E-4AF7-B33B-DF68B3A37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62965" r="-483" b="-1"/>
          <a:stretch/>
        </p:blipFill>
        <p:spPr>
          <a:xfrm>
            <a:off x="6096000" y="3800007"/>
            <a:ext cx="6096000" cy="2600793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86CD17DD-59D8-4036-90BB-9963D738D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5" y="172386"/>
            <a:ext cx="6094475" cy="28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C21BA7FF-2DA8-43CB-872B-A531BC90A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6" y="890566"/>
            <a:ext cx="9743607" cy="4657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92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-1527128" y="38315"/>
            <a:ext cx="1086913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9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=""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429001"/>
            <a:ext cx="347399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=""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98"/>
            <a:ext cx="8741433" cy="5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CAE6B7BE-B93D-4EA5-8AD7-B5FCBF9D0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3" y="344774"/>
            <a:ext cx="11285714" cy="2671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F48CDC-7F09-43FA-A1D6-B8D50E2D8108}"/>
              </a:ext>
            </a:extLst>
          </p:cNvPr>
          <p:cNvSpPr txBox="1"/>
          <p:nvPr/>
        </p:nvSpPr>
        <p:spPr>
          <a:xfrm>
            <a:off x="0" y="3167390"/>
            <a:ext cx="11738857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happened to </a:t>
            </a:r>
            <a:r>
              <a:rPr lang="en-US" sz="2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Jasem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C1EE55-6300-40DA-B713-34601F56DB66}"/>
              </a:ext>
            </a:extLst>
          </p:cNvPr>
          <p:cNvSpPr txBox="1"/>
          <p:nvPr/>
        </p:nvSpPr>
        <p:spPr>
          <a:xfrm>
            <a:off x="-1" y="3797034"/>
            <a:ext cx="11738857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happened to Samir’s motorcycle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D298F59-4FCB-4598-BDE4-CD8726D3AB00}"/>
              </a:ext>
            </a:extLst>
          </p:cNvPr>
          <p:cNvSpPr txBox="1"/>
          <p:nvPr/>
        </p:nvSpPr>
        <p:spPr>
          <a:xfrm>
            <a:off x="-2" y="4426678"/>
            <a:ext cx="11738857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saved Samir’s life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733D99-642D-4CDF-A051-4827C89590AA}"/>
              </a:ext>
            </a:extLst>
          </p:cNvPr>
          <p:cNvSpPr txBox="1"/>
          <p:nvPr/>
        </p:nvSpPr>
        <p:spPr>
          <a:xfrm>
            <a:off x="-3" y="5056322"/>
            <a:ext cx="11738857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Where was </a:t>
            </a:r>
            <a:r>
              <a:rPr lang="en-US" sz="2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Jasem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cycling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DCB30A-8013-4EDE-A919-FAEDA72B67AE}"/>
              </a:ext>
            </a:extLst>
          </p:cNvPr>
          <p:cNvSpPr txBox="1"/>
          <p:nvPr/>
        </p:nvSpPr>
        <p:spPr>
          <a:xfrm>
            <a:off x="-4" y="5685966"/>
            <a:ext cx="11738857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made </a:t>
            </a:r>
            <a:r>
              <a:rPr lang="en-US" sz="2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Jassim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lose his balance and hit a tree ?</a:t>
            </a:r>
          </a:p>
        </p:txBody>
      </p:sp>
      <p:pic>
        <p:nvPicPr>
          <p:cNvPr id="17" name="Conversation">
            <a:hlinkClick r:id="" action="ppaction://media"/>
            <a:extLst>
              <a:ext uri="{FF2B5EF4-FFF2-40B4-BE49-F238E27FC236}">
                <a16:creationId xmlns="" xmlns:a16="http://schemas.microsoft.com/office/drawing/2014/main" id="{AE9E1764-D5A9-4882-8774-BF70A338FF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93115" y="894409"/>
            <a:ext cx="1245738" cy="8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0ECC5D-5112-442E-AF62-9A58E762A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179633"/>
            <a:ext cx="10208302" cy="181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A419B0-C608-4CA4-BFE6-004A61F61A23}"/>
              </a:ext>
            </a:extLst>
          </p:cNvPr>
          <p:cNvSpPr txBox="1"/>
          <p:nvPr/>
        </p:nvSpPr>
        <p:spPr>
          <a:xfrm>
            <a:off x="0" y="226519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1-</a:t>
            </a:r>
            <a:r>
              <a:rPr lang="en-US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 Samir’s motorcycle skidded on a patch of oil, and it crashed into a car.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EC55A0-E597-4824-B2D0-03FF31F5FB9B}"/>
              </a:ext>
            </a:extLst>
          </p:cNvPr>
          <p:cNvSpPr txBox="1"/>
          <p:nvPr/>
        </p:nvSpPr>
        <p:spPr>
          <a:xfrm>
            <a:off x="0" y="300385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2-</a:t>
            </a:r>
            <a:r>
              <a:rPr lang="en-US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 He was lucky because he was wearing a helmet, and it probably saved his life.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yriad Pro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9D4276-D43C-45AB-9F30-FAC3C6FBE019}"/>
              </a:ext>
            </a:extLst>
          </p:cNvPr>
          <p:cNvSpPr txBox="1"/>
          <p:nvPr/>
        </p:nvSpPr>
        <p:spPr>
          <a:xfrm>
            <a:off x="0" y="3431073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yriad Pro Light"/>
            </a:endParaRPr>
          </a:p>
          <a:p>
            <a:r>
              <a:rPr lang="en-US" sz="22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3-</a:t>
            </a:r>
            <a:r>
              <a:rPr lang="en-US" sz="2200" b="0" i="0" u="none" strike="noStrike" baseline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0" i="0" u="none" strike="noStrike" baseline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Jasem</a:t>
            </a:r>
            <a:r>
              <a:rPr lang="en-US" sz="2200" b="0" i="0" u="none" strike="noStrike" baseline="0" dirty="0">
                <a:solidFill>
                  <a:srgbClr val="002060"/>
                </a:solidFill>
                <a:latin typeface="Comic Sans MS" panose="030F0702030302020204" pitchFamily="66" charset="0"/>
              </a:rPr>
              <a:t> was cycling in the park. A squirrel ran in front of him, so he swerved to avoid it and hit a tree.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E59F71-4073-4358-B8D3-14A655313896}"/>
              </a:ext>
            </a:extLst>
          </p:cNvPr>
          <p:cNvSpPr txBox="1"/>
          <p:nvPr/>
        </p:nvSpPr>
        <p:spPr>
          <a:xfrm>
            <a:off x="0" y="44775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yriad Pro Light"/>
            </a:endParaRPr>
          </a:p>
          <a:p>
            <a:r>
              <a:rPr lang="en-US" sz="22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4-</a:t>
            </a:r>
            <a:r>
              <a:rPr lang="en-US" sz="2200" b="0" i="0" u="none" strike="noStrike" baseline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0" i="0" u="none" strike="noStrike" baseline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Jasem</a:t>
            </a:r>
            <a:r>
              <a:rPr lang="en-US" sz="2200" b="0" i="0" u="none" strike="noStrike" baseline="0" dirty="0">
                <a:solidFill>
                  <a:srgbClr val="002060"/>
                </a:solidFill>
                <a:latin typeface="Comic Sans MS" panose="030F0702030302020204" pitchFamily="66" charset="0"/>
              </a:rPr>
              <a:t> is sorry for Samir because he is going to be stuck in a wheelchair for a while.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F30588-2B6C-4D90-A4A0-2DB187701E59}"/>
              </a:ext>
            </a:extLst>
          </p:cNvPr>
          <p:cNvSpPr txBox="1"/>
          <p:nvPr/>
        </p:nvSpPr>
        <p:spPr>
          <a:xfrm>
            <a:off x="0" y="5185399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yriad Pro Light"/>
            </a:endParaRPr>
          </a:p>
          <a:p>
            <a:r>
              <a:rPr lang="en-US" sz="22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5-</a:t>
            </a:r>
            <a:r>
              <a:rPr lang="en-US" sz="2200" b="0" i="0" u="none" strike="noStrike" baseline="0" dirty="0">
                <a:solidFill>
                  <a:srgbClr val="002060"/>
                </a:solidFill>
                <a:latin typeface="Comic Sans MS" panose="030F0702030302020204" pitchFamily="66" charset="0"/>
              </a:rPr>
              <a:t> He says that with two casts, he has enough room for all his friends to write their names on his casts. </a:t>
            </a:r>
          </a:p>
        </p:txBody>
      </p:sp>
    </p:spTree>
    <p:extLst>
      <p:ext uri="{BB962C8B-B14F-4D97-AF65-F5344CB8AC3E}">
        <p14:creationId xmlns:p14="http://schemas.microsoft.com/office/powerpoint/2010/main" val="34019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0A493C2C-1100-4241-8F6C-BF36276B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271320"/>
            <a:ext cx="11618936" cy="5955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F14830-0A32-4238-BD2B-72369A854C99}"/>
              </a:ext>
            </a:extLst>
          </p:cNvPr>
          <p:cNvSpPr txBox="1"/>
          <p:nvPr/>
        </p:nvSpPr>
        <p:spPr>
          <a:xfrm>
            <a:off x="1249180" y="770639"/>
            <a:ext cx="1948721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D90D27-8EEF-430F-AD41-690621DD67A4}"/>
              </a:ext>
            </a:extLst>
          </p:cNvPr>
          <p:cNvSpPr txBox="1"/>
          <p:nvPr/>
        </p:nvSpPr>
        <p:spPr>
          <a:xfrm>
            <a:off x="2790668" y="1215265"/>
            <a:ext cx="7447614" cy="3657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B149A9-EA93-42C5-82A6-5A65AA723A88}"/>
              </a:ext>
            </a:extLst>
          </p:cNvPr>
          <p:cNvSpPr txBox="1"/>
          <p:nvPr/>
        </p:nvSpPr>
        <p:spPr>
          <a:xfrm>
            <a:off x="3197901" y="2083916"/>
            <a:ext cx="864433" cy="3657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281F29-C425-4698-A1EF-F9CE424765DC}"/>
              </a:ext>
            </a:extLst>
          </p:cNvPr>
          <p:cNvSpPr txBox="1"/>
          <p:nvPr/>
        </p:nvSpPr>
        <p:spPr>
          <a:xfrm>
            <a:off x="1371598" y="2952567"/>
            <a:ext cx="2413417" cy="3657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79CD12B-8C15-46A7-B595-52BFE2EEDDF4}"/>
              </a:ext>
            </a:extLst>
          </p:cNvPr>
          <p:cNvSpPr txBox="1"/>
          <p:nvPr/>
        </p:nvSpPr>
        <p:spPr>
          <a:xfrm>
            <a:off x="4886793" y="3367725"/>
            <a:ext cx="2878112" cy="3657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B01781-CA0C-44AC-A5A9-E2376B6129E0}"/>
              </a:ext>
            </a:extLst>
          </p:cNvPr>
          <p:cNvSpPr txBox="1"/>
          <p:nvPr/>
        </p:nvSpPr>
        <p:spPr>
          <a:xfrm>
            <a:off x="0" y="2844549"/>
            <a:ext cx="1175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This is your </a:t>
            </a:r>
            <a:r>
              <a:rPr lang="en-US" sz="3200" dirty="0">
                <a:solidFill>
                  <a:srgbClr val="00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lucky day</a:t>
            </a:r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. There is one ticket left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22DAE4-400C-41C4-B20D-7A26716A2854}"/>
              </a:ext>
            </a:extLst>
          </p:cNvPr>
          <p:cNvSpPr txBox="1"/>
          <p:nvPr/>
        </p:nvSpPr>
        <p:spPr>
          <a:xfrm>
            <a:off x="0" y="3586871"/>
            <a:ext cx="1175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b="0" i="0" dirty="0">
                <a:solidFill>
                  <a:srgbClr val="282829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</a:rPr>
              <a:t>He got </a:t>
            </a:r>
            <a:r>
              <a:rPr lang="en-US" sz="3200" b="0" i="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</a:rPr>
              <a:t>stuck in </a:t>
            </a:r>
            <a:r>
              <a:rPr lang="en-US" sz="3200" b="0" i="0" dirty="0">
                <a:solidFill>
                  <a:srgbClr val="282829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</a:rPr>
              <a:t>a revolving door .</a:t>
            </a:r>
            <a:endParaRPr lang="en-US" sz="320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4CE4EE75-9B68-4023-99E8-0938D492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6" y="127737"/>
            <a:ext cx="11752288" cy="2795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A1B7C7-E6A9-4A99-AF06-2C915671AEE3}"/>
              </a:ext>
            </a:extLst>
          </p:cNvPr>
          <p:cNvSpPr txBox="1"/>
          <p:nvPr/>
        </p:nvSpPr>
        <p:spPr>
          <a:xfrm>
            <a:off x="0" y="4370112"/>
            <a:ext cx="1175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He didn’t see me , </a:t>
            </a:r>
            <a:r>
              <a:rPr lang="en-US" sz="3200" dirty="0">
                <a:solidFill>
                  <a:srgbClr val="00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I guess </a:t>
            </a:r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4473A7-5DF7-491C-A3DC-981438DD445B}"/>
              </a:ext>
            </a:extLst>
          </p:cNvPr>
          <p:cNvSpPr txBox="1"/>
          <p:nvPr/>
        </p:nvSpPr>
        <p:spPr>
          <a:xfrm>
            <a:off x="0" y="5112434"/>
            <a:ext cx="11752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Look at it this way</a:t>
            </a:r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. if you don’t do your homework , you ‘ll  never pass the test.</a:t>
            </a:r>
          </a:p>
        </p:txBody>
      </p:sp>
    </p:spTree>
    <p:extLst>
      <p:ext uri="{BB962C8B-B14F-4D97-AF65-F5344CB8AC3E}">
        <p14:creationId xmlns:p14="http://schemas.microsoft.com/office/powerpoint/2010/main" val="42160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website&#10;&#10;Description automatically generated">
            <a:extLst>
              <a:ext uri="{FF2B5EF4-FFF2-40B4-BE49-F238E27FC236}">
                <a16:creationId xmlns="" xmlns:a16="http://schemas.microsoft.com/office/drawing/2014/main" id="{41617D57-B88A-401E-AA18-4A48EF6D7A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83"/>
            <a:ext cx="12192000" cy="6137905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="" xmlns:a16="http://schemas.microsoft.com/office/drawing/2014/main" id="{449DBDB8-B5C8-4D82-96FB-22FA40FF9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10719"/>
          <a:stretch/>
        </p:blipFill>
        <p:spPr>
          <a:xfrm>
            <a:off x="1109272" y="2053652"/>
            <a:ext cx="10193311" cy="35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2">
            <a:extLst>
              <a:ext uri="{FF2B5EF4-FFF2-40B4-BE49-F238E27FC236}">
                <a16:creationId xmlns="" xmlns:a16="http://schemas.microsoft.com/office/drawing/2014/main" id="{20645086-89BC-46F8-9754-AA06797E46EE}"/>
              </a:ext>
            </a:extLst>
          </p:cNvPr>
          <p:cNvSpPr txBox="1">
            <a:spLocks/>
          </p:cNvSpPr>
          <p:nvPr/>
        </p:nvSpPr>
        <p:spPr>
          <a:xfrm>
            <a:off x="0" y="239739"/>
            <a:ext cx="7060367" cy="7060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</a:rPr>
              <a:t>Lesson Goals</a:t>
            </a:r>
            <a:endParaRPr lang="ar-SA" sz="5400" b="1" u="sng" dirty="0">
              <a:solidFill>
                <a:srgbClr val="C00000"/>
              </a:solidFill>
            </a:endParaRPr>
          </a:p>
        </p:txBody>
      </p:sp>
      <p:sp>
        <p:nvSpPr>
          <p:cNvPr id="7" name="عنصر نائب للمحتوى 3">
            <a:extLst>
              <a:ext uri="{FF2B5EF4-FFF2-40B4-BE49-F238E27FC236}">
                <a16:creationId xmlns="" xmlns:a16="http://schemas.microsoft.com/office/drawing/2014/main" id="{B8348F23-02E3-4144-9A79-207E9D3A86D6}"/>
              </a:ext>
            </a:extLst>
          </p:cNvPr>
          <p:cNvSpPr txBox="1">
            <a:spLocks/>
          </p:cNvSpPr>
          <p:nvPr/>
        </p:nvSpPr>
        <p:spPr>
          <a:xfrm>
            <a:off x="157151" y="945832"/>
            <a:ext cx="11849970" cy="371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Describe an accident.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Match words with their suitable pictures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Mark the items that mentioned in the audio track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Practice Pronouncing cluster consonants at the end of the word 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 real talk phrases in a conversation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Answer questions in a conversation .</a:t>
            </a:r>
          </a:p>
          <a:p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CounterPath targets SMB with Stretto | Comms Business">
            <a:extLst>
              <a:ext uri="{FF2B5EF4-FFF2-40B4-BE49-F238E27FC236}">
                <a16:creationId xmlns="" xmlns:a16="http://schemas.microsoft.com/office/drawing/2014/main" id="{9984F649-826A-440C-979C-CF9CC55F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57" y="-266182"/>
            <a:ext cx="3399319" cy="16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="" xmlns:a16="http://schemas.microsoft.com/office/drawing/2014/main" id="{D40627FC-4110-4F7A-A0CC-067DBDEFD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4" y="4661942"/>
            <a:ext cx="10223293" cy="12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95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51D5101F-CEC1-49DF-B665-232511B25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92" y="862243"/>
            <a:ext cx="6191250" cy="526732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89DD7297-D389-4F48-9C0F-3A4883D524CC}"/>
              </a:ext>
            </a:extLst>
          </p:cNvPr>
          <p:cNvSpPr txBox="1"/>
          <p:nvPr/>
        </p:nvSpPr>
        <p:spPr>
          <a:xfrm rot="21210494">
            <a:off x="3423570" y="2523890"/>
            <a:ext cx="47426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Keep</a:t>
            </a:r>
          </a:p>
          <a:p>
            <a:pPr algn="ctr"/>
            <a:r>
              <a:rPr lang="en-US" sz="6000" dirty="0"/>
              <a:t>your books</a:t>
            </a:r>
          </a:p>
          <a:p>
            <a:pPr algn="ctr"/>
            <a:r>
              <a:rPr lang="en-US" sz="6000" dirty="0"/>
              <a:t>closed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4060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0F330308-3131-4608-8223-FE08E29B0F44}"/>
              </a:ext>
            </a:extLst>
          </p:cNvPr>
          <p:cNvSpPr txBox="1"/>
          <p:nvPr/>
        </p:nvSpPr>
        <p:spPr>
          <a:xfrm>
            <a:off x="2737579" y="442609"/>
            <a:ext cx="5964703" cy="92333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Wide Latin" panose="020A0A07050505020404" pitchFamily="18" charset="0"/>
              </a:rPr>
              <a:t>Warm Up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="" xmlns:a16="http://schemas.microsoft.com/office/drawing/2014/main" id="{2B7B0AAA-0AF8-4B08-96B2-B784A42D428B}"/>
              </a:ext>
            </a:extLst>
          </p:cNvPr>
          <p:cNvSpPr txBox="1"/>
          <p:nvPr/>
        </p:nvSpPr>
        <p:spPr>
          <a:xfrm>
            <a:off x="0" y="196262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C00000"/>
                </a:solidFill>
                <a:latin typeface="Comic Sans MS" panose="030F0702030302020204" pitchFamily="66" charset="0"/>
              </a:rPr>
              <a:t>Have ever faced or heard about household dangers ?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4CED6530-0BAB-43B0-B1D2-45F59B436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6875"/>
          <a:stretch/>
        </p:blipFill>
        <p:spPr>
          <a:xfrm>
            <a:off x="122420" y="2964868"/>
            <a:ext cx="11947160" cy="34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8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=""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429001"/>
            <a:ext cx="347399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=""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98"/>
            <a:ext cx="8741433" cy="5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F2B16497-7D8A-4B28-B646-122DE62D3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69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A0A98DD-40FB-4C3B-8359-9601EF60DD23}"/>
              </a:ext>
            </a:extLst>
          </p:cNvPr>
          <p:cNvSpPr txBox="1"/>
          <p:nvPr/>
        </p:nvSpPr>
        <p:spPr>
          <a:xfrm>
            <a:off x="2143587" y="826612"/>
            <a:ext cx="38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36EF2FA-DE7D-44C5-9DB5-64BA9ACA52BC}"/>
              </a:ext>
            </a:extLst>
          </p:cNvPr>
          <p:cNvSpPr txBox="1"/>
          <p:nvPr/>
        </p:nvSpPr>
        <p:spPr>
          <a:xfrm>
            <a:off x="2143587" y="1088222"/>
            <a:ext cx="43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21555AE-C0DD-4890-AAAB-695A7FAE7AD0}"/>
              </a:ext>
            </a:extLst>
          </p:cNvPr>
          <p:cNvSpPr txBox="1"/>
          <p:nvPr/>
        </p:nvSpPr>
        <p:spPr>
          <a:xfrm>
            <a:off x="4264697" y="826612"/>
            <a:ext cx="35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627E113-A269-4997-8581-531844628D59}"/>
              </a:ext>
            </a:extLst>
          </p:cNvPr>
          <p:cNvSpPr txBox="1"/>
          <p:nvPr/>
        </p:nvSpPr>
        <p:spPr>
          <a:xfrm>
            <a:off x="4238464" y="1088222"/>
            <a:ext cx="41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1D9153-9489-41F2-B9F4-51E9C34453D3}"/>
              </a:ext>
            </a:extLst>
          </p:cNvPr>
          <p:cNvSpPr txBox="1"/>
          <p:nvPr/>
        </p:nvSpPr>
        <p:spPr>
          <a:xfrm>
            <a:off x="6580675" y="826612"/>
            <a:ext cx="49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518836-24F4-4DF3-AE48-0F86D5411979}"/>
              </a:ext>
            </a:extLst>
          </p:cNvPr>
          <p:cNvSpPr txBox="1"/>
          <p:nvPr/>
        </p:nvSpPr>
        <p:spPr>
          <a:xfrm>
            <a:off x="6622516" y="1088222"/>
            <a:ext cx="43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315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122C66-5CBD-4C4B-9760-B36B17B61DB6}"/>
              </a:ext>
            </a:extLst>
          </p:cNvPr>
          <p:cNvSpPr txBox="1"/>
          <p:nvPr/>
        </p:nvSpPr>
        <p:spPr>
          <a:xfrm>
            <a:off x="-104932" y="101885"/>
            <a:ext cx="1154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Describe the following pictures and their dangers on young children 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9370EE6E-479E-4718-AF83-60775B497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102" y="1111323"/>
            <a:ext cx="3584315" cy="2317677"/>
          </a:xfrm>
          <a:prstGeom prst="rect">
            <a:avLst/>
          </a:prstGeom>
        </p:spPr>
      </p:pic>
      <p:pic>
        <p:nvPicPr>
          <p:cNvPr id="11" name="Picture 10" descr="A stove top oven&#10;&#10;Description automatically generated">
            <a:extLst>
              <a:ext uri="{FF2B5EF4-FFF2-40B4-BE49-F238E27FC236}">
                <a16:creationId xmlns="" xmlns:a16="http://schemas.microsoft.com/office/drawing/2014/main" id="{F0AC49A4-AA9E-4713-9BFF-A4AA6D823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97918" y="1116525"/>
            <a:ext cx="3584315" cy="2357252"/>
          </a:xfrm>
          <a:prstGeom prst="rect">
            <a:avLst/>
          </a:prstGeom>
        </p:spPr>
      </p:pic>
      <p:pic>
        <p:nvPicPr>
          <p:cNvPr id="15" name="Picture 14" descr="A close up of a speaker&#10;&#10;Description automatically generated">
            <a:extLst>
              <a:ext uri="{FF2B5EF4-FFF2-40B4-BE49-F238E27FC236}">
                <a16:creationId xmlns="" xmlns:a16="http://schemas.microsoft.com/office/drawing/2014/main" id="{93A883B5-3BEB-41F0-80E0-6A67025A77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194082" y="1116525"/>
            <a:ext cx="3950816" cy="2777046"/>
          </a:xfrm>
          <a:prstGeom prst="rect">
            <a:avLst/>
          </a:prstGeom>
        </p:spPr>
      </p:pic>
      <p:pic>
        <p:nvPicPr>
          <p:cNvPr id="19" name="Picture 18" descr="A close up of a pot that is sitting on a table&#10;&#10;Description automatically generated">
            <a:extLst>
              <a:ext uri="{FF2B5EF4-FFF2-40B4-BE49-F238E27FC236}">
                <a16:creationId xmlns="" xmlns:a16="http://schemas.microsoft.com/office/drawing/2014/main" id="{D84BBFD4-6E60-4A0E-B10F-77084B1A3B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5740" y="3893571"/>
            <a:ext cx="3568770" cy="2357250"/>
          </a:xfrm>
          <a:prstGeom prst="rect">
            <a:avLst/>
          </a:prstGeom>
        </p:spPr>
      </p:pic>
      <p:pic>
        <p:nvPicPr>
          <p:cNvPr id="22" name="Picture 21" descr="A picture containing cup, indoor, kitchenware, sitting&#10;&#10;Description automatically generated">
            <a:extLst>
              <a:ext uri="{FF2B5EF4-FFF2-40B4-BE49-F238E27FC236}">
                <a16:creationId xmlns="" xmlns:a16="http://schemas.microsoft.com/office/drawing/2014/main" id="{0190B5F1-A6EC-4BD2-9240-EA1E2BFE6B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997918" y="3893572"/>
            <a:ext cx="3584315" cy="2357250"/>
          </a:xfrm>
          <a:prstGeom prst="rect">
            <a:avLst/>
          </a:prstGeom>
        </p:spPr>
      </p:pic>
      <p:pic>
        <p:nvPicPr>
          <p:cNvPr id="24" name="Picture 23" descr="A picture containing kite, drawing&#10;&#10;Description automatically generated">
            <a:extLst>
              <a:ext uri="{FF2B5EF4-FFF2-40B4-BE49-F238E27FC236}">
                <a16:creationId xmlns="" xmlns:a16="http://schemas.microsoft.com/office/drawing/2014/main" id="{67736E2A-1D6E-4E6A-8A4B-E557738D106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582233" y="3893570"/>
            <a:ext cx="4609767" cy="23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6F65CA4-222A-4437-8206-17EC762AD641}"/>
              </a:ext>
            </a:extLst>
          </p:cNvPr>
          <p:cNvSpPr/>
          <p:nvPr/>
        </p:nvSpPr>
        <p:spPr>
          <a:xfrm>
            <a:off x="0" y="119920"/>
            <a:ext cx="12192000" cy="100498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You will hear a child psychologist talk about household dangers for children .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50213A-BEFE-4F1C-BD99-8B31148E0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280"/>
            <a:ext cx="12192000" cy="4609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D7CBF4-B060-4EBA-AFD4-6031F524C8C9}"/>
              </a:ext>
            </a:extLst>
          </p:cNvPr>
          <p:cNvSpPr txBox="1"/>
          <p:nvPr/>
        </p:nvSpPr>
        <p:spPr>
          <a:xfrm>
            <a:off x="1723868" y="4467068"/>
            <a:ext cx="37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4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D90101-D9EF-44C2-9ADF-4869E5213B5E}"/>
              </a:ext>
            </a:extLst>
          </p:cNvPr>
          <p:cNvSpPr txBox="1"/>
          <p:nvPr/>
        </p:nvSpPr>
        <p:spPr>
          <a:xfrm>
            <a:off x="3300333" y="5022049"/>
            <a:ext cx="37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4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BBA0A2-7FD0-4F9C-AA0D-051EBF6720EC}"/>
              </a:ext>
            </a:extLst>
          </p:cNvPr>
          <p:cNvSpPr txBox="1"/>
          <p:nvPr/>
        </p:nvSpPr>
        <p:spPr>
          <a:xfrm>
            <a:off x="4854315" y="4435801"/>
            <a:ext cx="37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4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0895898-491A-4EFC-B08C-7357ECAE00AD}"/>
              </a:ext>
            </a:extLst>
          </p:cNvPr>
          <p:cNvSpPr txBox="1"/>
          <p:nvPr/>
        </p:nvSpPr>
        <p:spPr>
          <a:xfrm>
            <a:off x="6951690" y="5001765"/>
            <a:ext cx="37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4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97B027B-3989-440F-A262-0AFF9272CE6E}"/>
              </a:ext>
            </a:extLst>
          </p:cNvPr>
          <p:cNvSpPr txBox="1"/>
          <p:nvPr/>
        </p:nvSpPr>
        <p:spPr>
          <a:xfrm>
            <a:off x="8634337" y="4992069"/>
            <a:ext cx="37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4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B7D7B9-AF84-4FFF-BE58-CF817597BF14}"/>
              </a:ext>
            </a:extLst>
          </p:cNvPr>
          <p:cNvSpPr txBox="1"/>
          <p:nvPr/>
        </p:nvSpPr>
        <p:spPr>
          <a:xfrm>
            <a:off x="10600547" y="4949251"/>
            <a:ext cx="37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4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Listening">
            <a:hlinkClick r:id="" action="ppaction://media"/>
            <a:extLst>
              <a:ext uri="{FF2B5EF4-FFF2-40B4-BE49-F238E27FC236}">
                <a16:creationId xmlns="" xmlns:a16="http://schemas.microsoft.com/office/drawing/2014/main" id="{A4834F42-7A71-40CA-883C-8F364C6A2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43410" y="2105561"/>
            <a:ext cx="1409075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5" grpId="0"/>
      <p:bldP spid="6" grpId="0"/>
      <p:bldP spid="17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2F96DB-E4EB-41AC-835E-F2ACD9CCE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8" y="3133558"/>
            <a:ext cx="11639863" cy="2517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EB2CEDC1-DAA0-493A-AD59-FC9D1B1739DC}"/>
              </a:ext>
            </a:extLst>
          </p:cNvPr>
          <p:cNvSpPr/>
          <p:nvPr/>
        </p:nvSpPr>
        <p:spPr>
          <a:xfrm>
            <a:off x="0" y="22295"/>
            <a:ext cx="4002374" cy="9820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Consonants clusters</a:t>
            </a:r>
          </a:p>
        </p:txBody>
      </p:sp>
      <p:pic>
        <p:nvPicPr>
          <p:cNvPr id="9" name="Pronunciation">
            <a:hlinkClick r:id="" action="ppaction://media"/>
            <a:extLst>
              <a:ext uri="{FF2B5EF4-FFF2-40B4-BE49-F238E27FC236}">
                <a16:creationId xmlns="" xmlns:a16="http://schemas.microsoft.com/office/drawing/2014/main" id="{B9129659-570A-47AE-B7F7-5C9615BB5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7226" y="3739103"/>
            <a:ext cx="1214203" cy="1306643"/>
          </a:xfrm>
          <a:prstGeom prst="rect">
            <a:avLst/>
          </a:prstGeom>
        </p:spPr>
      </p:pic>
      <p:sp>
        <p:nvSpPr>
          <p:cNvPr id="10" name="Flowchart: Punched Tape 9">
            <a:extLst>
              <a:ext uri="{FF2B5EF4-FFF2-40B4-BE49-F238E27FC236}">
                <a16:creationId xmlns="" xmlns:a16="http://schemas.microsoft.com/office/drawing/2014/main" id="{64E95A52-BD73-4CF8-A52B-FD3490B626B6}"/>
              </a:ext>
            </a:extLst>
          </p:cNvPr>
          <p:cNvSpPr/>
          <p:nvPr/>
        </p:nvSpPr>
        <p:spPr>
          <a:xfrm>
            <a:off x="276069" y="1004340"/>
            <a:ext cx="11639862" cy="1565244"/>
          </a:xfrm>
          <a:prstGeom prst="flowChartPunchedTape">
            <a:avLst/>
          </a:prstGeom>
          <a:solidFill>
            <a:srgbClr val="EBBC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are where you have two or more consonants together in your pronunciation .</a:t>
            </a:r>
          </a:p>
        </p:txBody>
      </p:sp>
    </p:spTree>
    <p:extLst>
      <p:ext uri="{BB962C8B-B14F-4D97-AF65-F5344CB8AC3E}">
        <p14:creationId xmlns:p14="http://schemas.microsoft.com/office/powerpoint/2010/main" val="13076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1353</TotalTime>
  <Words>325</Words>
  <Application>Microsoft Office PowerPoint</Application>
  <PresentationFormat>ملء الشاشة</PresentationFormat>
  <Paragraphs>70</Paragraphs>
  <Slides>16</Slides>
  <Notes>3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Cavolini</vt:lpstr>
      <vt:lpstr>Comic Sans MS</vt:lpstr>
      <vt:lpstr>Myriad Pro Light</vt:lpstr>
      <vt:lpstr>STC-Regular</vt:lpstr>
      <vt:lpstr>Times New Roman</vt:lpstr>
      <vt:lpstr>Wide Latin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hp</cp:lastModifiedBy>
  <cp:revision>103</cp:revision>
  <dcterms:created xsi:type="dcterms:W3CDTF">2020-10-17T20:30:41Z</dcterms:created>
  <dcterms:modified xsi:type="dcterms:W3CDTF">2022-12-08T06:52:53Z</dcterms:modified>
</cp:coreProperties>
</file>