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6" r:id="rId1"/>
  </p:sldMasterIdLst>
  <p:notesMasterIdLst>
    <p:notesMasterId r:id="rId18"/>
  </p:notesMasterIdLst>
  <p:handoutMasterIdLst>
    <p:handoutMasterId r:id="rId19"/>
  </p:handoutMasterIdLst>
  <p:sldIdLst>
    <p:sldId id="660" r:id="rId2"/>
    <p:sldId id="582" r:id="rId3"/>
    <p:sldId id="756" r:id="rId4"/>
    <p:sldId id="786" r:id="rId5"/>
    <p:sldId id="796" r:id="rId6"/>
    <p:sldId id="700" r:id="rId7"/>
    <p:sldId id="809" r:id="rId8"/>
    <p:sldId id="842" r:id="rId9"/>
    <p:sldId id="829" r:id="rId10"/>
    <p:sldId id="830" r:id="rId11"/>
    <p:sldId id="840" r:id="rId12"/>
    <p:sldId id="820" r:id="rId13"/>
    <p:sldId id="838" r:id="rId14"/>
    <p:sldId id="832" r:id="rId15"/>
    <p:sldId id="833" r:id="rId16"/>
    <p:sldId id="84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4024"/>
    <a:srgbClr val="006600"/>
    <a:srgbClr val="660033"/>
    <a:srgbClr val="EBBC2A"/>
    <a:srgbClr val="FFFF00"/>
    <a:srgbClr val="E6AC1C"/>
    <a:srgbClr val="F2F3F3"/>
    <a:srgbClr val="07D5C7"/>
    <a:srgbClr val="00B8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88704" autoAdjust="0"/>
  </p:normalViewPr>
  <p:slideViewPr>
    <p:cSldViewPr snapToGrid="0">
      <p:cViewPr varScale="1">
        <p:scale>
          <a:sx n="66" d="100"/>
          <a:sy n="66" d="100"/>
        </p:scale>
        <p:origin x="90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326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xmlns="" id="{E18E8736-8694-45F7-9A72-E1D6E29600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xmlns="" id="{AF80B4F4-8AFD-45D5-9315-CE761BD35A3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5D62C5B-8486-41B8-939A-5769E9959B62}" type="datetimeFigureOut">
              <a:rPr lang="ar-SA" smtClean="0"/>
              <a:t>16/05/44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xmlns="" id="{A86D9F82-4F34-46CE-919D-4D1CD211D54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xmlns="" id="{0F8C3E32-820A-49EB-9435-B3E7511A8B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4DAA5A4-95B0-4EBC-AD15-5A0189718BF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4088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D96CE48-6B0E-428D-81F9-A56E33C143A1}" type="datetimeFigureOut">
              <a:rPr lang="ar-SA" smtClean="0"/>
              <a:t>16/05/44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D8D05DE-7E3D-416C-8666-B1C76A527D2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43310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D05DE-7E3D-416C-8666-B1C76A527D25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74625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DA18-AEAE-482D-97A5-1A660FE19E9D}" type="datetime1">
              <a:rPr lang="en-US" smtClean="0"/>
              <a:t>12/9/2022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35291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DA18-AEAE-482D-97A5-1A660FE19E9D}" type="datetime1">
              <a:rPr lang="en-US" smtClean="0"/>
              <a:t>12/9/2022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63532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DA18-AEAE-482D-97A5-1A660FE19E9D}" type="datetime1">
              <a:rPr lang="en-US" smtClean="0"/>
              <a:t>12/9/2022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30209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47467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DA18-AEAE-482D-97A5-1A660FE19E9D}" type="datetime1">
              <a:rPr lang="en-US" smtClean="0"/>
              <a:t>12/9/2022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82822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DA18-AEAE-482D-97A5-1A660FE19E9D}" type="datetime1">
              <a:rPr lang="en-US" smtClean="0"/>
              <a:t>12/9/2022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26035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DA18-AEAE-482D-97A5-1A660FE19E9D}" type="datetime1">
              <a:rPr lang="en-US" smtClean="0"/>
              <a:t>12/9/2022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33615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DA18-AEAE-482D-97A5-1A660FE19E9D}" type="datetime1">
              <a:rPr lang="en-US" smtClean="0"/>
              <a:t>12/9/2022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82508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DA18-AEAE-482D-97A5-1A660FE19E9D}" type="datetime1">
              <a:rPr lang="en-US" smtClean="0"/>
              <a:t>12/9/2022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70396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DA18-AEAE-482D-97A5-1A660FE19E9D}" type="datetime1">
              <a:rPr lang="en-US" smtClean="0"/>
              <a:t>12/9/2022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12876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DA18-AEAE-482D-97A5-1A660FE19E9D}" type="datetime1">
              <a:rPr lang="en-US" smtClean="0"/>
              <a:t>12/9/2022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42099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DA18-AEAE-482D-97A5-1A660FE19E9D}" type="datetime1">
              <a:rPr lang="en-US" smtClean="0"/>
              <a:t>12/9/2022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26877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CDA18-AEAE-482D-97A5-1A660FE19E9D}" type="datetime1">
              <a:rPr lang="en-US" smtClean="0"/>
              <a:t>12/9/2022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CA6CA17-39C9-4F23-AAB5-ACDE43B63E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l="-456" t="83297" r="24" b="-6392"/>
          <a:stretch/>
        </p:blipFill>
        <p:spPr>
          <a:xfrm>
            <a:off x="1" y="689307"/>
            <a:ext cx="12178141" cy="29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631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cookingwithruthie.com/2015/10/16/grilled-pear-chicken-craisin-salad-and-fit-friday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 11">
            <a:extLst>
              <a:ext uri="{FF2B5EF4-FFF2-40B4-BE49-F238E27FC236}">
                <a16:creationId xmlns:a16="http://schemas.microsoft.com/office/drawing/2014/main" xmlns="" id="{D9A7C4B2-DD53-4FCA-90B4-52214CCD3BED}"/>
              </a:ext>
            </a:extLst>
          </p:cNvPr>
          <p:cNvSpPr/>
          <p:nvPr/>
        </p:nvSpPr>
        <p:spPr>
          <a:xfrm>
            <a:off x="-1525" y="0"/>
            <a:ext cx="3279297" cy="6858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799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xmlns="" id="{95A959F3-8CB2-495F-91A6-C9D70ADA81DD}"/>
              </a:ext>
            </a:extLst>
          </p:cNvPr>
          <p:cNvSpPr/>
          <p:nvPr/>
        </p:nvSpPr>
        <p:spPr>
          <a:xfrm>
            <a:off x="1525" y="0"/>
            <a:ext cx="6092950" cy="64008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Mega Goal 1.2</a:t>
            </a:r>
          </a:p>
          <a:p>
            <a:pPr algn="ctr"/>
            <a:endParaRPr lang="en-US" sz="2800" dirty="0">
              <a:solidFill>
                <a:srgbClr val="66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2800" dirty="0">
              <a:solidFill>
                <a:srgbClr val="66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4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U: </a:t>
            </a:r>
            <a:r>
              <a:rPr lang="en-US" sz="4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algn="ctr"/>
            <a:r>
              <a:rPr lang="en-US" sz="3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endParaRPr lang="en-US" sz="3600" b="1" u="sng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4000" b="1" u="sng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Take My Advice</a:t>
            </a:r>
          </a:p>
          <a:p>
            <a:pPr algn="ctr"/>
            <a:r>
              <a:rPr lang="en-US" sz="3600" b="1" u="sng" dirty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Language in </a:t>
            </a:r>
            <a:r>
              <a:rPr lang="en-US" sz="3600" b="1" u="sng" dirty="0" err="1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conext</a:t>
            </a:r>
            <a:endParaRPr lang="en-US" sz="3600" b="1" u="sng" dirty="0">
              <a:solidFill>
                <a:srgbClr val="66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600" b="1" u="sng" dirty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</a:t>
            </a:r>
          </a:p>
          <a:p>
            <a:pPr algn="ctr"/>
            <a:r>
              <a:rPr lang="en-US" sz="3600" b="1" u="sng" dirty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Conversation</a:t>
            </a:r>
            <a:r>
              <a:rPr lang="en-US" sz="6600" b="1" u="sng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</a:t>
            </a:r>
          </a:p>
          <a:p>
            <a:pPr algn="ctr"/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4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By: </a:t>
            </a:r>
            <a:r>
              <a:rPr lang="en-US" sz="44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Yousef </a:t>
            </a:r>
            <a:r>
              <a:rPr lang="en-US" sz="44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Hilal</a:t>
            </a:r>
            <a:r>
              <a:rPr lang="en-US" sz="44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Alyazedi</a:t>
            </a:r>
            <a:endParaRPr lang="ar-SA" sz="44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xmlns="" id="{82EFB0BF-135E-4AF7-B33B-DF68B3A378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" t="62965" r="-483" b="-1"/>
          <a:stretch/>
        </p:blipFill>
        <p:spPr>
          <a:xfrm>
            <a:off x="6096000" y="3057995"/>
            <a:ext cx="6096000" cy="3342806"/>
          </a:xfrm>
          <a:prstGeom prst="rect">
            <a:avLst/>
          </a:prstGeom>
          <a:ln>
            <a:solidFill>
              <a:srgbClr val="660033"/>
            </a:solidFill>
          </a:ln>
        </p:spPr>
      </p:pic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xmlns="" id="{86CD17DD-59D8-4036-90BB-9963D738D6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75" y="-1"/>
            <a:ext cx="6094475" cy="3057995"/>
          </a:xfrm>
          <a:prstGeom prst="rect">
            <a:avLst/>
          </a:prstGeom>
          <a:ln>
            <a:solidFill>
              <a:srgbClr val="660033"/>
            </a:solidFill>
          </a:ln>
        </p:spPr>
      </p:pic>
    </p:spTree>
    <p:extLst>
      <p:ext uri="{BB962C8B-B14F-4D97-AF65-F5344CB8AC3E}">
        <p14:creationId xmlns:p14="http://schemas.microsoft.com/office/powerpoint/2010/main" val="327536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xmlns="" id="{CA16F2A1-C0A2-4F02-86A9-AB40CD8394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07" y="301215"/>
            <a:ext cx="9538705" cy="31090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ronunciation">
            <a:hlinkClick r:id="" action="ppaction://media"/>
            <a:extLst>
              <a:ext uri="{FF2B5EF4-FFF2-40B4-BE49-F238E27FC236}">
                <a16:creationId xmlns:a16="http://schemas.microsoft.com/office/drawing/2014/main" xmlns="" id="{6E09A933-B4A0-48B8-AD27-7639586CDA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799227" y="1337600"/>
            <a:ext cx="1349114" cy="1255698"/>
          </a:xfrm>
          <a:prstGeom prst="rect">
            <a:avLst/>
          </a:prstGeom>
        </p:spPr>
      </p:pic>
      <p:sp>
        <p:nvSpPr>
          <p:cNvPr id="5" name="Flowchart: Data 4">
            <a:extLst>
              <a:ext uri="{FF2B5EF4-FFF2-40B4-BE49-F238E27FC236}">
                <a16:creationId xmlns:a16="http://schemas.microsoft.com/office/drawing/2014/main" xmlns="" id="{23A2225A-5885-4B74-9F1C-04C721E76F9F}"/>
              </a:ext>
            </a:extLst>
          </p:cNvPr>
          <p:cNvSpPr/>
          <p:nvPr/>
        </p:nvSpPr>
        <p:spPr>
          <a:xfrm>
            <a:off x="0" y="3912433"/>
            <a:ext cx="11587397" cy="2188564"/>
          </a:xfrm>
          <a:prstGeom prst="flowChartInputOutp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84162CE-2DED-4E99-AC5B-87D63A75234A}"/>
              </a:ext>
            </a:extLst>
          </p:cNvPr>
          <p:cNvSpPr txBox="1"/>
          <p:nvPr/>
        </p:nvSpPr>
        <p:spPr>
          <a:xfrm>
            <a:off x="2248525" y="3912433"/>
            <a:ext cx="8244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When the phrasal verb is describing an action, the stress will be on the particle or the second word 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F304656-C953-45FC-A42D-C361F6478011}"/>
              </a:ext>
            </a:extLst>
          </p:cNvPr>
          <p:cNvSpPr txBox="1"/>
          <p:nvPr/>
        </p:nvSpPr>
        <p:spPr>
          <a:xfrm>
            <a:off x="1139251" y="4901783"/>
            <a:ext cx="9009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6600"/>
                </a:solidFill>
                <a:latin typeface="Comic Sans MS" panose="030F0702030302020204" pitchFamily="66" charset="0"/>
              </a:rPr>
              <a:t> The stress on the particle helps you understand that it’s</a:t>
            </a:r>
          </a:p>
          <a:p>
            <a:r>
              <a:rPr lang="en-US" sz="2400" dirty="0">
                <a:solidFill>
                  <a:srgbClr val="006600"/>
                </a:solidFill>
                <a:latin typeface="Comic Sans MS" panose="030F0702030302020204" pitchFamily="66" charset="0"/>
              </a:rPr>
              <a:t>a phrasal verb , because prepositions aren’t usually stressed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9320584-78C5-43EC-A604-C8B41171E7B8}"/>
              </a:ext>
            </a:extLst>
          </p:cNvPr>
          <p:cNvSpPr txBox="1"/>
          <p:nvPr/>
        </p:nvSpPr>
        <p:spPr>
          <a:xfrm>
            <a:off x="1402079" y="1567928"/>
            <a:ext cx="731520" cy="1828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796D51D-F779-425D-9CDF-E7E70AC57F36}"/>
              </a:ext>
            </a:extLst>
          </p:cNvPr>
          <p:cNvSpPr txBox="1"/>
          <p:nvPr/>
        </p:nvSpPr>
        <p:spPr>
          <a:xfrm>
            <a:off x="1402080" y="1906120"/>
            <a:ext cx="981356" cy="1828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0A81624-006D-4E2D-AD51-6680BD0798AC}"/>
              </a:ext>
            </a:extLst>
          </p:cNvPr>
          <p:cNvSpPr txBox="1"/>
          <p:nvPr/>
        </p:nvSpPr>
        <p:spPr>
          <a:xfrm>
            <a:off x="1483028" y="2267425"/>
            <a:ext cx="981356" cy="1828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65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  <p:bldP spid="6" grpId="0"/>
      <p:bldP spid="7" grpId="0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xmlns="" id="{5BDC6788-1B5C-46C2-BD02-A9F2E67AC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68" y="382867"/>
            <a:ext cx="9808370" cy="32859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xmlns="" id="{9CF97914-FFD1-4927-BAF4-3AB9E3A639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2019300" y="3836708"/>
            <a:ext cx="8153400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92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xmlns="" id="{835A26BD-0AF0-44ED-90DA-585974257276}"/>
              </a:ext>
            </a:extLst>
          </p:cNvPr>
          <p:cNvSpPr txBox="1"/>
          <p:nvPr/>
        </p:nvSpPr>
        <p:spPr>
          <a:xfrm>
            <a:off x="-1527128" y="38315"/>
            <a:ext cx="10869132" cy="833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/>
              <a:t>Open your </a:t>
            </a:r>
            <a:r>
              <a:rPr lang="en-US" sz="360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Student’s book </a:t>
            </a:r>
            <a:r>
              <a:rPr lang="en-US" sz="3600" dirty="0"/>
              <a:t>at page: </a:t>
            </a:r>
            <a:r>
              <a:rPr lang="en-US" sz="3600" dirty="0">
                <a:solidFill>
                  <a:srgbClr val="FF0000"/>
                </a:solidFill>
              </a:rPr>
              <a:t>23                             </a:t>
            </a:r>
            <a:endParaRPr lang="ar-SA" sz="3600" dirty="0">
              <a:solidFill>
                <a:srgbClr val="FF0000"/>
              </a:solidFill>
            </a:endParaRPr>
          </a:p>
        </p:txBody>
      </p:sp>
      <p:pic>
        <p:nvPicPr>
          <p:cNvPr id="7" name="Picture 2" descr="Free Download Open Book Clip Art Clipart Book Clip - Book Clipart Png Black  And White, Cliparts &amp; Cartoons - Jing.fm">
            <a:extLst>
              <a:ext uri="{FF2B5EF4-FFF2-40B4-BE49-F238E27FC236}">
                <a16:creationId xmlns:a16="http://schemas.microsoft.com/office/drawing/2014/main" xmlns="" id="{8434C7F3-84DA-4D1B-BB57-5D12B1EFD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79" b="92500" l="2907" r="981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433" y="3429001"/>
            <a:ext cx="3473995" cy="292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 descr="صورة تحتوي على نص, علامة&#10;&#10;تم إنشاء الوصف تلقائياً">
            <a:extLst>
              <a:ext uri="{FF2B5EF4-FFF2-40B4-BE49-F238E27FC236}">
                <a16:creationId xmlns:a16="http://schemas.microsoft.com/office/drawing/2014/main" xmlns="" id="{E26FE58F-F708-4642-B38D-8559C2C50E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31" y="872198"/>
            <a:ext cx="8252702" cy="548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80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2DCB30A-8013-4EDE-A919-FAEDA72B67AE}"/>
              </a:ext>
            </a:extLst>
          </p:cNvPr>
          <p:cNvSpPr txBox="1"/>
          <p:nvPr/>
        </p:nvSpPr>
        <p:spPr>
          <a:xfrm>
            <a:off x="6212644" y="509542"/>
            <a:ext cx="5979356" cy="46166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Why does Mohammed look upset 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8A9341D-534F-4E02-A2CC-187D38DCF1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86" y="220717"/>
            <a:ext cx="5906813" cy="51466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11" name="رابط مستقيم 27">
            <a:extLst>
              <a:ext uri="{FF2B5EF4-FFF2-40B4-BE49-F238E27FC236}">
                <a16:creationId xmlns:a16="http://schemas.microsoft.com/office/drawing/2014/main" xmlns="" id="{F9486408-7F4B-4325-8667-161F8A201B53}"/>
              </a:ext>
            </a:extLst>
          </p:cNvPr>
          <p:cNvCxnSpPr>
            <a:cxnSpLocks/>
          </p:cNvCxnSpPr>
          <p:nvPr/>
        </p:nvCxnSpPr>
        <p:spPr>
          <a:xfrm>
            <a:off x="2071141" y="2425114"/>
            <a:ext cx="1136754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رابط مستقيم 27">
            <a:extLst>
              <a:ext uri="{FF2B5EF4-FFF2-40B4-BE49-F238E27FC236}">
                <a16:creationId xmlns:a16="http://schemas.microsoft.com/office/drawing/2014/main" xmlns="" id="{C9DFA98D-B631-40A6-87B0-41B6576D5DD2}"/>
              </a:ext>
            </a:extLst>
          </p:cNvPr>
          <p:cNvCxnSpPr>
            <a:cxnSpLocks/>
          </p:cNvCxnSpPr>
          <p:nvPr/>
        </p:nvCxnSpPr>
        <p:spPr>
          <a:xfrm>
            <a:off x="1663908" y="2577514"/>
            <a:ext cx="1543987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رابط مستقيم 27">
            <a:extLst>
              <a:ext uri="{FF2B5EF4-FFF2-40B4-BE49-F238E27FC236}">
                <a16:creationId xmlns:a16="http://schemas.microsoft.com/office/drawing/2014/main" xmlns="" id="{2A2F11BB-7067-45F3-882A-FA474A3BFA72}"/>
              </a:ext>
            </a:extLst>
          </p:cNvPr>
          <p:cNvCxnSpPr>
            <a:cxnSpLocks/>
          </p:cNvCxnSpPr>
          <p:nvPr/>
        </p:nvCxnSpPr>
        <p:spPr>
          <a:xfrm>
            <a:off x="1663908" y="2727416"/>
            <a:ext cx="914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E88C03F-2B9A-41F7-A18E-94CB8194892F}"/>
              </a:ext>
            </a:extLst>
          </p:cNvPr>
          <p:cNvSpPr txBox="1"/>
          <p:nvPr/>
        </p:nvSpPr>
        <p:spPr>
          <a:xfrm>
            <a:off x="6212644" y="1472208"/>
            <a:ext cx="5790170" cy="830997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What do they say when Mohammed say he can’t speak 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C0CD060-6A6A-44D6-AF94-269FAB55746A}"/>
              </a:ext>
            </a:extLst>
          </p:cNvPr>
          <p:cNvSpPr txBox="1"/>
          <p:nvPr/>
        </p:nvSpPr>
        <p:spPr>
          <a:xfrm>
            <a:off x="6212644" y="2804207"/>
            <a:ext cx="5790170" cy="46166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What’s Hussain’s advice to Mohammed?</a:t>
            </a:r>
          </a:p>
        </p:txBody>
      </p:sp>
      <p:cxnSp>
        <p:nvCxnSpPr>
          <p:cNvPr id="22" name="رابط مستقيم 27">
            <a:extLst>
              <a:ext uri="{FF2B5EF4-FFF2-40B4-BE49-F238E27FC236}">
                <a16:creationId xmlns:a16="http://schemas.microsoft.com/office/drawing/2014/main" xmlns="" id="{EF60906C-3F65-4B76-ACE8-8CC073F4A7AB}"/>
              </a:ext>
            </a:extLst>
          </p:cNvPr>
          <p:cNvCxnSpPr>
            <a:cxnSpLocks/>
          </p:cNvCxnSpPr>
          <p:nvPr/>
        </p:nvCxnSpPr>
        <p:spPr>
          <a:xfrm>
            <a:off x="1903751" y="3179618"/>
            <a:ext cx="1424065" cy="0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رابط مستقيم 27">
            <a:extLst>
              <a:ext uri="{FF2B5EF4-FFF2-40B4-BE49-F238E27FC236}">
                <a16:creationId xmlns:a16="http://schemas.microsoft.com/office/drawing/2014/main" xmlns="" id="{A426B796-32A1-40BC-9709-9C56D08E2C93}"/>
              </a:ext>
            </a:extLst>
          </p:cNvPr>
          <p:cNvCxnSpPr>
            <a:cxnSpLocks/>
          </p:cNvCxnSpPr>
          <p:nvPr/>
        </p:nvCxnSpPr>
        <p:spPr>
          <a:xfrm>
            <a:off x="1663908" y="3332018"/>
            <a:ext cx="1663908" cy="0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" name="رابط مستقيم 27">
            <a:extLst>
              <a:ext uri="{FF2B5EF4-FFF2-40B4-BE49-F238E27FC236}">
                <a16:creationId xmlns:a16="http://schemas.microsoft.com/office/drawing/2014/main" xmlns="" id="{D765A789-2007-4DCE-AF14-34918585B98A}"/>
              </a:ext>
            </a:extLst>
          </p:cNvPr>
          <p:cNvCxnSpPr>
            <a:cxnSpLocks/>
          </p:cNvCxnSpPr>
          <p:nvPr/>
        </p:nvCxnSpPr>
        <p:spPr>
          <a:xfrm>
            <a:off x="1663908" y="3473971"/>
            <a:ext cx="1663908" cy="0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0" name="رابط مستقيم 27">
            <a:extLst>
              <a:ext uri="{FF2B5EF4-FFF2-40B4-BE49-F238E27FC236}">
                <a16:creationId xmlns:a16="http://schemas.microsoft.com/office/drawing/2014/main" xmlns="" id="{71059629-046C-41E6-993C-E50304D82518}"/>
              </a:ext>
            </a:extLst>
          </p:cNvPr>
          <p:cNvCxnSpPr>
            <a:cxnSpLocks/>
          </p:cNvCxnSpPr>
          <p:nvPr/>
        </p:nvCxnSpPr>
        <p:spPr>
          <a:xfrm>
            <a:off x="1663908" y="3784547"/>
            <a:ext cx="1543987" cy="0"/>
          </a:xfrm>
          <a:prstGeom prst="line">
            <a:avLst/>
          </a:prstGeom>
          <a:ln w="28575">
            <a:solidFill>
              <a:srgbClr val="660033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" name="رابط مستقيم 27">
            <a:extLst>
              <a:ext uri="{FF2B5EF4-FFF2-40B4-BE49-F238E27FC236}">
                <a16:creationId xmlns:a16="http://schemas.microsoft.com/office/drawing/2014/main" xmlns="" id="{B0111FFA-0538-460C-8F46-81BE84D61CC6}"/>
              </a:ext>
            </a:extLst>
          </p:cNvPr>
          <p:cNvCxnSpPr>
            <a:cxnSpLocks/>
          </p:cNvCxnSpPr>
          <p:nvPr/>
        </p:nvCxnSpPr>
        <p:spPr>
          <a:xfrm>
            <a:off x="1663908" y="3921957"/>
            <a:ext cx="1663908" cy="0"/>
          </a:xfrm>
          <a:prstGeom prst="line">
            <a:avLst/>
          </a:prstGeom>
          <a:ln w="28575">
            <a:solidFill>
              <a:srgbClr val="660033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7" name="رابط مستقيم 27">
            <a:extLst>
              <a:ext uri="{FF2B5EF4-FFF2-40B4-BE49-F238E27FC236}">
                <a16:creationId xmlns:a16="http://schemas.microsoft.com/office/drawing/2014/main" xmlns="" id="{22F2C2D5-E0C1-419C-84CA-015A10E0FBC6}"/>
              </a:ext>
            </a:extLst>
          </p:cNvPr>
          <p:cNvCxnSpPr>
            <a:cxnSpLocks/>
          </p:cNvCxnSpPr>
          <p:nvPr/>
        </p:nvCxnSpPr>
        <p:spPr>
          <a:xfrm>
            <a:off x="1663908" y="4089347"/>
            <a:ext cx="1049312" cy="0"/>
          </a:xfrm>
          <a:prstGeom prst="line">
            <a:avLst/>
          </a:prstGeom>
          <a:ln w="28575">
            <a:solidFill>
              <a:srgbClr val="660033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" name="conversation">
            <a:hlinkClick r:id="" action="ppaction://media"/>
            <a:extLst>
              <a:ext uri="{FF2B5EF4-FFF2-40B4-BE49-F238E27FC236}">
                <a16:creationId xmlns:a16="http://schemas.microsoft.com/office/drawing/2014/main" xmlns="" id="{934985E5-358B-459F-971D-88CE6E8949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350210" y="3784547"/>
            <a:ext cx="1288466" cy="129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8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2B01781-CA0C-44AC-A5A9-E2376B6129E0}"/>
              </a:ext>
            </a:extLst>
          </p:cNvPr>
          <p:cNvSpPr txBox="1"/>
          <p:nvPr/>
        </p:nvSpPr>
        <p:spPr>
          <a:xfrm>
            <a:off x="0" y="2844549"/>
            <a:ext cx="1175228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3200" dirty="0">
                <a:highlight>
                  <a:srgbClr val="FFFF00"/>
                </a:highlight>
                <a:latin typeface="Comic Sans MS" panose="030F0702030302020204" pitchFamily="66" charset="0"/>
              </a:rPr>
              <a:t>I was </a:t>
            </a:r>
            <a:r>
              <a:rPr lang="en-US" sz="3200" dirty="0">
                <a:solidFill>
                  <a:srgbClr val="0000FF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feeling down</a:t>
            </a:r>
            <a:r>
              <a:rPr lang="en-US" sz="3200" dirty="0">
                <a:highlight>
                  <a:srgbClr val="FFFF00"/>
                </a:highlight>
                <a:latin typeface="Comic Sans MS" panose="030F0702030302020204" pitchFamily="66" charset="0"/>
              </a:rPr>
              <a:t> when I didn’t get the thing I was waiting for long time .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F22DAE4-400C-41C4-B20D-7A26716A2854}"/>
              </a:ext>
            </a:extLst>
          </p:cNvPr>
          <p:cNvSpPr txBox="1"/>
          <p:nvPr/>
        </p:nvSpPr>
        <p:spPr>
          <a:xfrm>
            <a:off x="0" y="4303417"/>
            <a:ext cx="117522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3200" dirty="0">
                <a:highlight>
                  <a:srgbClr val="FFFF00"/>
                </a:highlight>
                <a:latin typeface="Comic Sans MS" panose="030F0702030302020204" pitchFamily="66" charset="0"/>
              </a:rPr>
              <a:t>I have to </a:t>
            </a:r>
            <a:r>
              <a:rPr lang="en-US" sz="3200" dirty="0">
                <a:solidFill>
                  <a:srgbClr val="0000FF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look out for myself</a:t>
            </a:r>
            <a:r>
              <a:rPr lang="en-US" sz="3200" dirty="0">
                <a:highlight>
                  <a:srgbClr val="FFFF00"/>
                </a:highlight>
                <a:latin typeface="Comic Sans MS" panose="030F0702030302020204" pitchFamily="66" charset="0"/>
              </a:rPr>
              <a:t> after graduation 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1A1B7C7-E6A9-4A99-AF06-2C915671AEE3}"/>
              </a:ext>
            </a:extLst>
          </p:cNvPr>
          <p:cNvSpPr txBox="1"/>
          <p:nvPr/>
        </p:nvSpPr>
        <p:spPr>
          <a:xfrm>
            <a:off x="0" y="5269842"/>
            <a:ext cx="117522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3200" dirty="0">
                <a:solidFill>
                  <a:srgbClr val="0000FF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To be honest</a:t>
            </a:r>
            <a:r>
              <a:rPr lang="en-US" sz="3200" dirty="0">
                <a:highlight>
                  <a:srgbClr val="FFFF00"/>
                </a:highlight>
                <a:latin typeface="Comic Sans MS" panose="030F0702030302020204" pitchFamily="66" charset="0"/>
              </a:rPr>
              <a:t>, I’m just not interested in playing golf .</a:t>
            </a:r>
          </a:p>
        </p:txBody>
      </p:sp>
      <p:pic>
        <p:nvPicPr>
          <p:cNvPr id="4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xmlns="" id="{F621302A-22A7-4BC7-A5D1-84508375B7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80" y="224852"/>
            <a:ext cx="9634539" cy="26196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1603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EA419B0-C608-4CA4-BFE6-004A61F61A23}"/>
              </a:ext>
            </a:extLst>
          </p:cNvPr>
          <p:cNvSpPr txBox="1"/>
          <p:nvPr/>
        </p:nvSpPr>
        <p:spPr>
          <a:xfrm>
            <a:off x="0" y="226519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1- </a:t>
            </a:r>
            <a:r>
              <a:rPr lang="en-US" sz="2000" dirty="0">
                <a:solidFill>
                  <a:srgbClr val="0000FF"/>
                </a:solidFill>
                <a:latin typeface="Comic Sans MS" panose="030F0702030302020204" pitchFamily="66" charset="0"/>
              </a:rPr>
              <a:t>Mohammed’s classmates keep calling him to ask questions or ask him to help them prepare for the</a:t>
            </a:r>
          </a:p>
          <a:p>
            <a:r>
              <a:rPr lang="en-US" sz="2000" dirty="0">
                <a:solidFill>
                  <a:srgbClr val="0000FF"/>
                </a:solidFill>
                <a:latin typeface="Comic Sans MS" panose="030F0702030302020204" pitchFamily="66" charset="0"/>
              </a:rPr>
              <a:t>exam .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3EC55A0-E597-4824-B2D0-03FF31F5FB9B}"/>
              </a:ext>
            </a:extLst>
          </p:cNvPr>
          <p:cNvSpPr txBox="1"/>
          <p:nvPr/>
        </p:nvSpPr>
        <p:spPr>
          <a:xfrm>
            <a:off x="0" y="3142353"/>
            <a:ext cx="12192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2-</a:t>
            </a:r>
            <a:r>
              <a:rPr lang="en-US" sz="2000" dirty="0">
                <a:solidFill>
                  <a:srgbClr val="0000FF"/>
                </a:solidFill>
                <a:latin typeface="Comic Sans MS" panose="030F0702030302020204" pitchFamily="66" charset="0"/>
              </a:rPr>
              <a:t> He says that Mohammed ought to talk to their classmates and explain that he has to work / study </a:t>
            </a:r>
          </a:p>
          <a:p>
            <a:r>
              <a:rPr lang="en-US" sz="2000" dirty="0">
                <a:solidFill>
                  <a:srgbClr val="0000FF"/>
                </a:solidFill>
                <a:latin typeface="Comic Sans MS" panose="030F0702030302020204" pitchFamily="66" charset="0"/>
              </a:rPr>
              <a:t>as well so they can’t expect him to be free all the time . </a:t>
            </a:r>
          </a:p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Myriad Pro Ligh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09D4276-D43C-45AB-9F30-FAC3C6FBE019}"/>
              </a:ext>
            </a:extLst>
          </p:cNvPr>
          <p:cNvSpPr txBox="1"/>
          <p:nvPr/>
        </p:nvSpPr>
        <p:spPr>
          <a:xfrm>
            <a:off x="0" y="3733687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Myriad Pro Light"/>
            </a:endParaRPr>
          </a:p>
          <a:p>
            <a:r>
              <a:rPr lang="en-US" sz="2200" dirty="0">
                <a:solidFill>
                  <a:srgbClr val="C00000"/>
                </a:solidFill>
                <a:latin typeface="Comic Sans MS" panose="030F0702030302020204" pitchFamily="66" charset="0"/>
              </a:rPr>
              <a:t>3-</a:t>
            </a:r>
            <a:r>
              <a:rPr lang="en-US" sz="2200" dirty="0">
                <a:solidFill>
                  <a:srgbClr val="0000FF"/>
                </a:solidFill>
                <a:latin typeface="Comic Sans MS" panose="030F0702030302020204" pitchFamily="66" charset="0"/>
              </a:rPr>
              <a:t> They think Mohammed knows everything and doesn’t need time to study 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AE59F71-4073-4358-B8D3-14A655313896}"/>
              </a:ext>
            </a:extLst>
          </p:cNvPr>
          <p:cNvSpPr txBox="1"/>
          <p:nvPr/>
        </p:nvSpPr>
        <p:spPr>
          <a:xfrm>
            <a:off x="0" y="4709740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4-</a:t>
            </a:r>
            <a:r>
              <a:rPr lang="en-US" sz="2000" dirty="0">
                <a:solidFill>
                  <a:srgbClr val="0000FF"/>
                </a:solidFill>
                <a:latin typeface="Comic Sans MS" panose="030F0702030302020204" pitchFamily="66" charset="0"/>
              </a:rPr>
              <a:t> To find out what kind of mood Mohammed is in before they call him 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4F30588-2B6C-4D90-A4A0-2DB187701E59}"/>
              </a:ext>
            </a:extLst>
          </p:cNvPr>
          <p:cNvSpPr txBox="1"/>
          <p:nvPr/>
        </p:nvSpPr>
        <p:spPr>
          <a:xfrm>
            <a:off x="0" y="5378017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5- </a:t>
            </a:r>
            <a:r>
              <a:rPr lang="en-US" sz="2000" dirty="0">
                <a:solidFill>
                  <a:srgbClr val="0000FF"/>
                </a:solidFill>
                <a:latin typeface="Comic Sans MS" panose="030F0702030302020204" pitchFamily="66" charset="0"/>
              </a:rPr>
              <a:t>He is fed up with people calling him and has run out of things to say. He wants Mohammed to  </a:t>
            </a:r>
          </a:p>
          <a:p>
            <a:r>
              <a:rPr lang="en-US" sz="2000" dirty="0">
                <a:solidFill>
                  <a:srgbClr val="0000FF"/>
                </a:solidFill>
                <a:latin typeface="Comic Sans MS" panose="030F0702030302020204" pitchFamily="66" charset="0"/>
              </a:rPr>
              <a:t>talk their classmates and explain that he needs time to prepare before the exams as well.</a:t>
            </a:r>
          </a:p>
          <a:p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xmlns="" id="{92D9F413-A240-484E-9B73-CE58AD2DE5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72" y="77712"/>
            <a:ext cx="7389562" cy="18797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0195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xmlns="" id="{8022A07F-8788-4A26-A098-7DB946B8C91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51" y="455654"/>
            <a:ext cx="9893508" cy="5257143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xmlns="" id="{7CD5BD0D-A98E-4D34-A388-2A56C80870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698" y="1274165"/>
            <a:ext cx="7188303" cy="381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837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lob:https://web.telegram.org/5c3219f9-af84-4ac8-81c8-d636b60a52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23A7344-AB67-4829-B16F-CA572156D0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2789" r="772" b="2609"/>
          <a:stretch/>
        </p:blipFill>
        <p:spPr>
          <a:xfrm>
            <a:off x="7116417" y="360384"/>
            <a:ext cx="4722768" cy="57346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xmlns="" id="{B96FF2BB-144E-4A76-87C9-DFABE66109D5}"/>
              </a:ext>
            </a:extLst>
          </p:cNvPr>
          <p:cNvSpPr/>
          <p:nvPr/>
        </p:nvSpPr>
        <p:spPr>
          <a:xfrm>
            <a:off x="1" y="2173357"/>
            <a:ext cx="7116416" cy="1563756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>
                <a:highlight>
                  <a:srgbClr val="FFFF00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Online Classroom Rules</a:t>
            </a:r>
          </a:p>
        </p:txBody>
      </p:sp>
    </p:spTree>
    <p:extLst>
      <p:ext uri="{BB962C8B-B14F-4D97-AF65-F5344CB8AC3E}">
        <p14:creationId xmlns:p14="http://schemas.microsoft.com/office/powerpoint/2010/main" val="32462500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birthday, cake, indoor, made&#10;&#10;Description automatically generated">
            <a:extLst>
              <a:ext uri="{FF2B5EF4-FFF2-40B4-BE49-F238E27FC236}">
                <a16:creationId xmlns:a16="http://schemas.microsoft.com/office/drawing/2014/main" xmlns="" id="{6B634554-2920-4479-B969-F871BAE1BA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085" y="2053653"/>
            <a:ext cx="9267828" cy="4002374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4095769D-C185-46DC-825F-9CDCEC8F61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086" y="363909"/>
            <a:ext cx="9267827" cy="1557337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807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2">
            <a:extLst>
              <a:ext uri="{FF2B5EF4-FFF2-40B4-BE49-F238E27FC236}">
                <a16:creationId xmlns:a16="http://schemas.microsoft.com/office/drawing/2014/main" xmlns="" id="{20645086-89BC-46F8-9754-AA06797E46EE}"/>
              </a:ext>
            </a:extLst>
          </p:cNvPr>
          <p:cNvSpPr txBox="1">
            <a:spLocks/>
          </p:cNvSpPr>
          <p:nvPr/>
        </p:nvSpPr>
        <p:spPr>
          <a:xfrm>
            <a:off x="0" y="239739"/>
            <a:ext cx="7060367" cy="70609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u="sng" dirty="0">
                <a:solidFill>
                  <a:srgbClr val="C00000"/>
                </a:solidFill>
              </a:rPr>
              <a:t>Lesson Goals</a:t>
            </a:r>
            <a:endParaRPr lang="ar-SA" sz="5400" b="1" u="sng" dirty="0">
              <a:solidFill>
                <a:srgbClr val="C00000"/>
              </a:solidFill>
            </a:endParaRPr>
          </a:p>
        </p:txBody>
      </p:sp>
      <p:sp>
        <p:nvSpPr>
          <p:cNvPr id="7" name="عنصر نائب للمحتوى 3">
            <a:extLst>
              <a:ext uri="{FF2B5EF4-FFF2-40B4-BE49-F238E27FC236}">
                <a16:creationId xmlns:a16="http://schemas.microsoft.com/office/drawing/2014/main" xmlns="" id="{B8348F23-02E3-4144-9A79-207E9D3A86D6}"/>
              </a:ext>
            </a:extLst>
          </p:cNvPr>
          <p:cNvSpPr txBox="1">
            <a:spLocks/>
          </p:cNvSpPr>
          <p:nvPr/>
        </p:nvSpPr>
        <p:spPr>
          <a:xfrm>
            <a:off x="157151" y="945832"/>
            <a:ext cx="11849970" cy="37161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  <a:latin typeface="STC-Regular"/>
            </a:endParaRPr>
          </a:p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Write advice based on information .</a:t>
            </a:r>
          </a:p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Listen for specific information .</a:t>
            </a:r>
          </a:p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Recognize the stress in two and three-word verb .</a:t>
            </a:r>
          </a:p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Read the conversation with a partner .</a:t>
            </a:r>
          </a:p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Use the real talk phrases in a conversation .</a:t>
            </a:r>
          </a:p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Answer questions in a conversation .</a:t>
            </a:r>
          </a:p>
          <a:p>
            <a:endParaRPr lang="en-US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3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4" descr="CounterPath targets SMB with Stretto | Comms Business">
            <a:extLst>
              <a:ext uri="{FF2B5EF4-FFF2-40B4-BE49-F238E27FC236}">
                <a16:creationId xmlns:a16="http://schemas.microsoft.com/office/drawing/2014/main" xmlns="" id="{9984F649-826A-440C-979C-CF9CC55FA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backgroundMark x1="66000" y1="28400" x2="66000" y2="28400"/>
                        <a14:backgroundMark x1="60400" y1="44400" x2="60400" y2="44400"/>
                        <a14:backgroundMark x1="32000" y1="45000" x2="32000" y2="4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057" y="-266182"/>
            <a:ext cx="3399319" cy="164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picture containing engineering drawing&#10;&#10;Description automatically generated">
            <a:extLst>
              <a:ext uri="{FF2B5EF4-FFF2-40B4-BE49-F238E27FC236}">
                <a16:creationId xmlns:a16="http://schemas.microsoft.com/office/drawing/2014/main" xmlns="" id="{D40627FC-4110-4F7A-A0CC-067DBDEFDA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94" y="4661942"/>
            <a:ext cx="10223293" cy="125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7951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xmlns="" id="{51D5101F-CEC1-49DF-B665-232511B25E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292" y="862243"/>
            <a:ext cx="6191250" cy="5267325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xmlns="" id="{89DD7297-D389-4F48-9C0F-3A4883D524CC}"/>
              </a:ext>
            </a:extLst>
          </p:cNvPr>
          <p:cNvSpPr txBox="1"/>
          <p:nvPr/>
        </p:nvSpPr>
        <p:spPr>
          <a:xfrm rot="21210494">
            <a:off x="3423570" y="2523890"/>
            <a:ext cx="474269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dirty="0"/>
              <a:t>Keep</a:t>
            </a:r>
          </a:p>
          <a:p>
            <a:pPr algn="ctr"/>
            <a:r>
              <a:rPr lang="en-US" sz="6000" dirty="0"/>
              <a:t>your books</a:t>
            </a:r>
          </a:p>
          <a:p>
            <a:pPr algn="ctr"/>
            <a:r>
              <a:rPr lang="en-US" sz="6000" dirty="0"/>
              <a:t>closed</a:t>
            </a:r>
            <a:endParaRPr lang="ar-SA" sz="6000" dirty="0"/>
          </a:p>
        </p:txBody>
      </p:sp>
    </p:spTree>
    <p:extLst>
      <p:ext uri="{BB962C8B-B14F-4D97-AF65-F5344CB8AC3E}">
        <p14:creationId xmlns:p14="http://schemas.microsoft.com/office/powerpoint/2010/main" val="40602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xmlns="" id="{0F330308-3131-4608-8223-FE08E29B0F44}"/>
              </a:ext>
            </a:extLst>
          </p:cNvPr>
          <p:cNvSpPr txBox="1"/>
          <p:nvPr/>
        </p:nvSpPr>
        <p:spPr>
          <a:xfrm>
            <a:off x="2737579" y="397638"/>
            <a:ext cx="6271510" cy="128016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4">
                    <a:lumMod val="20000"/>
                    <a:lumOff val="80000"/>
                  </a:schemeClr>
                </a:solidFill>
                <a:latin typeface="Wide Latin" panose="020A0A07050505020404" pitchFamily="18" charset="0"/>
              </a:rPr>
              <a:t>Warm Up</a:t>
            </a:r>
          </a:p>
        </p:txBody>
      </p:sp>
      <p:sp>
        <p:nvSpPr>
          <p:cNvPr id="15" name="مربع نص 17">
            <a:extLst>
              <a:ext uri="{FF2B5EF4-FFF2-40B4-BE49-F238E27FC236}">
                <a16:creationId xmlns:a16="http://schemas.microsoft.com/office/drawing/2014/main" xmlns="" id="{2B7B0AAA-0AF8-4B08-96B2-B784A42D428B}"/>
              </a:ext>
            </a:extLst>
          </p:cNvPr>
          <p:cNvSpPr txBox="1"/>
          <p:nvPr/>
        </p:nvSpPr>
        <p:spPr>
          <a:xfrm>
            <a:off x="0" y="1838927"/>
            <a:ext cx="12192000" cy="1200329"/>
          </a:xfrm>
          <a:prstGeom prst="rect">
            <a:avLst/>
          </a:prstGeom>
          <a:solidFill>
            <a:srgbClr val="EBBC2A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Comic Sans MS" panose="030F0702030302020204" pitchFamily="66" charset="0"/>
              </a:rPr>
              <a:t>What is your advice to a person who is suffering from obesity ?</a:t>
            </a:r>
            <a:endParaRPr lang="en-US" sz="5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xmlns="" id="{E15AF10D-4B20-496B-8205-D3860F9D0D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579" y="3200385"/>
            <a:ext cx="5896755" cy="323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40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xmlns="" id="{835A26BD-0AF0-44ED-90DA-585974257276}"/>
              </a:ext>
            </a:extLst>
          </p:cNvPr>
          <p:cNvSpPr txBox="1"/>
          <p:nvPr/>
        </p:nvSpPr>
        <p:spPr>
          <a:xfrm>
            <a:off x="-733132" y="0"/>
            <a:ext cx="10869132" cy="833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/>
              <a:t>Open your </a:t>
            </a:r>
            <a:r>
              <a:rPr lang="en-US" sz="360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Student’s book </a:t>
            </a:r>
            <a:r>
              <a:rPr lang="en-US" sz="3600" dirty="0"/>
              <a:t>at page: </a:t>
            </a:r>
            <a:r>
              <a:rPr lang="en-US" sz="3600" dirty="0">
                <a:solidFill>
                  <a:srgbClr val="FF0000"/>
                </a:solidFill>
              </a:rPr>
              <a:t>22                             </a:t>
            </a:r>
            <a:endParaRPr lang="ar-SA" sz="3600" dirty="0">
              <a:solidFill>
                <a:srgbClr val="FF0000"/>
              </a:solidFill>
            </a:endParaRPr>
          </a:p>
        </p:txBody>
      </p:sp>
      <p:pic>
        <p:nvPicPr>
          <p:cNvPr id="7" name="Picture 2" descr="Free Download Open Book Clip Art Clipart Book Clip - Book Clipart Png Black  And White, Cliparts &amp; Cartoons - Jing.fm">
            <a:extLst>
              <a:ext uri="{FF2B5EF4-FFF2-40B4-BE49-F238E27FC236}">
                <a16:creationId xmlns:a16="http://schemas.microsoft.com/office/drawing/2014/main" xmlns="" id="{8434C7F3-84DA-4D1B-BB57-5D12B1EFD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79" b="92500" l="2907" r="981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433" y="3429001"/>
            <a:ext cx="3473995" cy="292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 descr="صورة تحتوي على نص, علامة&#10;&#10;تم إنشاء الوصف تلقائياً">
            <a:extLst>
              <a:ext uri="{FF2B5EF4-FFF2-40B4-BE49-F238E27FC236}">
                <a16:creationId xmlns:a16="http://schemas.microsoft.com/office/drawing/2014/main" xmlns="" id="{E26FE58F-F708-4642-B38D-8559C2C50E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36" y="872198"/>
            <a:ext cx="8079997" cy="548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65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Qr code&#10;&#10;Description automatically generated">
            <a:extLst>
              <a:ext uri="{FF2B5EF4-FFF2-40B4-BE49-F238E27FC236}">
                <a16:creationId xmlns:a16="http://schemas.microsoft.com/office/drawing/2014/main" xmlns="" id="{232655FC-0E0F-418B-9088-FC6612B82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94" y="146552"/>
            <a:ext cx="7398973" cy="306134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1ECFC94-7D93-42C8-951D-81CF9CD7B732}"/>
              </a:ext>
            </a:extLst>
          </p:cNvPr>
          <p:cNvSpPr txBox="1"/>
          <p:nvPr/>
        </p:nvSpPr>
        <p:spPr>
          <a:xfrm>
            <a:off x="164892" y="345005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1-</a:t>
            </a:r>
            <a:r>
              <a:rPr lang="en-US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   </a:t>
            </a:r>
            <a:r>
              <a:rPr lang="en-US" sz="2800" dirty="0">
                <a:solidFill>
                  <a:srgbClr val="660033"/>
                </a:solidFill>
                <a:latin typeface="Comic Sans MS" panose="030F0702030302020204" pitchFamily="66" charset="0"/>
              </a:rPr>
              <a:t>He </a:t>
            </a:r>
            <a:r>
              <a:rPr lang="en-US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ought to</a:t>
            </a:r>
            <a:r>
              <a:rPr lang="en-US" sz="2800" dirty="0">
                <a:solidFill>
                  <a:srgbClr val="660033"/>
                </a:solidFill>
                <a:latin typeface="Comic Sans MS" panose="030F0702030302020204" pitchFamily="66" charset="0"/>
              </a:rPr>
              <a:t> work less 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38D9DE0-7642-472F-B2B3-C59297F9B8CC}"/>
              </a:ext>
            </a:extLst>
          </p:cNvPr>
          <p:cNvSpPr txBox="1"/>
          <p:nvPr/>
        </p:nvSpPr>
        <p:spPr>
          <a:xfrm>
            <a:off x="164892" y="385016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2- </a:t>
            </a:r>
            <a:r>
              <a:rPr lang="en-US" sz="2800" dirty="0">
                <a:solidFill>
                  <a:srgbClr val="660033"/>
                </a:solidFill>
                <a:latin typeface="Comic Sans MS" panose="030F0702030302020204" pitchFamily="66" charset="0"/>
              </a:rPr>
              <a:t> He </a:t>
            </a:r>
            <a:r>
              <a:rPr lang="en-US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shouldn’t</a:t>
            </a:r>
            <a:r>
              <a:rPr lang="en-US" sz="2800" dirty="0">
                <a:solidFill>
                  <a:srgbClr val="660033"/>
                </a:solidFill>
                <a:latin typeface="Comic Sans MS" panose="030F0702030302020204" pitchFamily="66" charset="0"/>
              </a:rPr>
              <a:t> work on weekends 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47D2403-2037-4F6B-9295-F482C58E717A}"/>
              </a:ext>
            </a:extLst>
          </p:cNvPr>
          <p:cNvSpPr txBox="1"/>
          <p:nvPr/>
        </p:nvSpPr>
        <p:spPr>
          <a:xfrm>
            <a:off x="164892" y="425027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3-</a:t>
            </a:r>
            <a:r>
              <a:rPr lang="en-US" sz="2800" dirty="0">
                <a:solidFill>
                  <a:srgbClr val="660033"/>
                </a:solidFill>
                <a:latin typeface="Comic Sans MS" panose="030F0702030302020204" pitchFamily="66" charset="0"/>
              </a:rPr>
              <a:t>  He </a:t>
            </a:r>
            <a:r>
              <a:rPr lang="en-US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ought not to</a:t>
            </a:r>
            <a:r>
              <a:rPr lang="en-US" sz="2800" dirty="0">
                <a:solidFill>
                  <a:srgbClr val="660033"/>
                </a:solidFill>
                <a:latin typeface="Comic Sans MS" panose="030F0702030302020204" pitchFamily="66" charset="0"/>
              </a:rPr>
              <a:t> drink a lot of coffee  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1EC80BF-6EA5-4C37-B800-22F2031B341C}"/>
              </a:ext>
            </a:extLst>
          </p:cNvPr>
          <p:cNvSpPr txBox="1"/>
          <p:nvPr/>
        </p:nvSpPr>
        <p:spPr>
          <a:xfrm>
            <a:off x="164892" y="465038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4- </a:t>
            </a:r>
            <a:r>
              <a:rPr lang="en-US" sz="2800" dirty="0">
                <a:solidFill>
                  <a:srgbClr val="660033"/>
                </a:solidFill>
                <a:latin typeface="Comic Sans MS" panose="030F0702030302020204" pitchFamily="66" charset="0"/>
              </a:rPr>
              <a:t> He </a:t>
            </a:r>
            <a:r>
              <a:rPr lang="en-US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should</a:t>
            </a:r>
            <a:r>
              <a:rPr lang="en-US" sz="2800" dirty="0">
                <a:solidFill>
                  <a:srgbClr val="660033"/>
                </a:solidFill>
                <a:latin typeface="Comic Sans MS" panose="030F0702030302020204" pitchFamily="66" charset="0"/>
              </a:rPr>
              <a:t> move closer to work 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E93E09E-B711-4029-9869-7C928F79904F}"/>
              </a:ext>
            </a:extLst>
          </p:cNvPr>
          <p:cNvSpPr txBox="1"/>
          <p:nvPr/>
        </p:nvSpPr>
        <p:spPr>
          <a:xfrm>
            <a:off x="164892" y="505049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5-</a:t>
            </a:r>
            <a:r>
              <a:rPr lang="en-US" sz="2800" dirty="0">
                <a:solidFill>
                  <a:srgbClr val="660033"/>
                </a:solidFill>
                <a:latin typeface="Comic Sans MS" panose="030F0702030302020204" pitchFamily="66" charset="0"/>
              </a:rPr>
              <a:t>  He</a:t>
            </a:r>
            <a:r>
              <a:rPr lang="en-US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’d better</a:t>
            </a:r>
            <a:r>
              <a:rPr lang="en-US" sz="2800" dirty="0">
                <a:solidFill>
                  <a:srgbClr val="660033"/>
                </a:solidFill>
                <a:latin typeface="Comic Sans MS" panose="030F0702030302020204" pitchFamily="66" charset="0"/>
              </a:rPr>
              <a:t> start to exercise  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6944E1A-C0CC-4B57-BE0F-549D8252DA12}"/>
              </a:ext>
            </a:extLst>
          </p:cNvPr>
          <p:cNvSpPr txBox="1"/>
          <p:nvPr/>
        </p:nvSpPr>
        <p:spPr>
          <a:xfrm>
            <a:off x="164892" y="545060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6-</a:t>
            </a:r>
            <a:r>
              <a:rPr lang="en-US" sz="2800" dirty="0">
                <a:solidFill>
                  <a:srgbClr val="660033"/>
                </a:solidFill>
                <a:latin typeface="Comic Sans MS" panose="030F0702030302020204" pitchFamily="66" charset="0"/>
              </a:rPr>
              <a:t>  He </a:t>
            </a:r>
            <a:r>
              <a:rPr lang="en-US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should</a:t>
            </a:r>
            <a:r>
              <a:rPr lang="en-US" sz="2800" dirty="0">
                <a:solidFill>
                  <a:srgbClr val="660033"/>
                </a:solidFill>
                <a:latin typeface="Comic Sans MS" panose="030F0702030302020204" pitchFamily="66" charset="0"/>
              </a:rPr>
              <a:t> go out with friends more  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2B75779-1500-46EB-8979-D806DC7D4FDE}"/>
              </a:ext>
            </a:extLst>
          </p:cNvPr>
          <p:cNvSpPr txBox="1"/>
          <p:nvPr/>
        </p:nvSpPr>
        <p:spPr>
          <a:xfrm>
            <a:off x="164892" y="585071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7-</a:t>
            </a:r>
            <a:r>
              <a:rPr lang="en-US" sz="2800" dirty="0">
                <a:solidFill>
                  <a:srgbClr val="660033"/>
                </a:solidFill>
                <a:latin typeface="Comic Sans MS" panose="030F0702030302020204" pitchFamily="66" charset="0"/>
              </a:rPr>
              <a:t>  He</a:t>
            </a:r>
            <a:r>
              <a:rPr lang="en-US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’d better</a:t>
            </a:r>
            <a:r>
              <a:rPr lang="en-US" sz="2800" dirty="0">
                <a:solidFill>
                  <a:srgbClr val="660033"/>
                </a:solidFill>
                <a:latin typeface="Comic Sans MS" panose="030F0702030302020204" pitchFamily="66" charset="0"/>
              </a:rPr>
              <a:t> take a vacation  . </a:t>
            </a:r>
          </a:p>
        </p:txBody>
      </p:sp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1B4381D8-0910-48B2-8C5E-FD321448E7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22" t="34921" r="6391" b="30793"/>
          <a:stretch/>
        </p:blipFill>
        <p:spPr>
          <a:xfrm>
            <a:off x="8175206" y="2848132"/>
            <a:ext cx="3851902" cy="1525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6407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D6F65CA4-222A-4437-8206-17EC762AD641}"/>
              </a:ext>
            </a:extLst>
          </p:cNvPr>
          <p:cNvSpPr/>
          <p:nvPr/>
        </p:nvSpPr>
        <p:spPr>
          <a:xfrm>
            <a:off x="0" y="119920"/>
            <a:ext cx="12192000" cy="1004985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660033"/>
                </a:solidFill>
                <a:latin typeface="Comic Sans MS" panose="030F0702030302020204" pitchFamily="66" charset="0"/>
              </a:rPr>
              <a:t>You will hear a problem and the doctor’s advice .   </a:t>
            </a:r>
          </a:p>
        </p:txBody>
      </p:sp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xmlns="" id="{E46EFEF2-C070-48D9-AB99-5310659F2F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46" y="1351089"/>
            <a:ext cx="11377734" cy="39554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0CA1390-F241-43EB-BD4E-670D6C8E0FFF}"/>
              </a:ext>
            </a:extLst>
          </p:cNvPr>
          <p:cNvSpPr txBox="1"/>
          <p:nvPr/>
        </p:nvSpPr>
        <p:spPr>
          <a:xfrm>
            <a:off x="2578308" y="3282846"/>
            <a:ext cx="2728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He’s gaining weight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288CDBA-9175-4A61-B0C8-E3BDCE3A299A}"/>
              </a:ext>
            </a:extLst>
          </p:cNvPr>
          <p:cNvSpPr txBox="1"/>
          <p:nvPr/>
        </p:nvSpPr>
        <p:spPr>
          <a:xfrm>
            <a:off x="5306517" y="3223277"/>
            <a:ext cx="5006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He should change his diet and take up sport or do some other physical activity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B9C5CB1-89BA-4C4D-9C9E-2468ECE8553F}"/>
              </a:ext>
            </a:extLst>
          </p:cNvPr>
          <p:cNvSpPr txBox="1"/>
          <p:nvPr/>
        </p:nvSpPr>
        <p:spPr>
          <a:xfrm>
            <a:off x="2578307" y="3763871"/>
            <a:ext cx="272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He has a problem with his skin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4AA5B5A-1777-4C59-847F-F14CDB972182}"/>
              </a:ext>
            </a:extLst>
          </p:cNvPr>
          <p:cNvSpPr txBox="1"/>
          <p:nvPr/>
        </p:nvSpPr>
        <p:spPr>
          <a:xfrm>
            <a:off x="5306517" y="3902371"/>
            <a:ext cx="5006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He should stop eating nuts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ADA2A5E-DED9-48A5-9E56-05BE0863DEB8}"/>
              </a:ext>
            </a:extLst>
          </p:cNvPr>
          <p:cNvSpPr txBox="1"/>
          <p:nvPr/>
        </p:nvSpPr>
        <p:spPr>
          <a:xfrm>
            <a:off x="2578307" y="4367644"/>
            <a:ext cx="272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He feels weak every time he exercises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BC93BD8-8C0F-4924-9B20-4D4870EE6E80}"/>
              </a:ext>
            </a:extLst>
          </p:cNvPr>
          <p:cNvSpPr txBox="1"/>
          <p:nvPr/>
        </p:nvSpPr>
        <p:spPr>
          <a:xfrm>
            <a:off x="5306517" y="4489052"/>
            <a:ext cx="5006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He should start having salt in his food again</a:t>
            </a:r>
          </a:p>
        </p:txBody>
      </p:sp>
      <p:pic>
        <p:nvPicPr>
          <p:cNvPr id="10" name="in context">
            <a:hlinkClick r:id="" action="ppaction://media"/>
            <a:extLst>
              <a:ext uri="{FF2B5EF4-FFF2-40B4-BE49-F238E27FC236}">
                <a16:creationId xmlns:a16="http://schemas.microsoft.com/office/drawing/2014/main" xmlns="" id="{984E07E1-9FD5-4339-BD3A-902C6D306F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9953469" y="1351089"/>
            <a:ext cx="1199213" cy="133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41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 animBg="1"/>
      <p:bldP spid="9" grpId="0"/>
      <p:bldP spid="14" grpId="0"/>
      <p:bldP spid="16" grpId="0"/>
      <p:bldP spid="19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1581</TotalTime>
  <Words>427</Words>
  <Application>Microsoft Office PowerPoint</Application>
  <PresentationFormat>ملء الشاشة</PresentationFormat>
  <Paragraphs>64</Paragraphs>
  <Slides>16</Slides>
  <Notes>1</Notes>
  <HiddenSlides>0</HiddenSlides>
  <MMClips>3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6" baseType="lpstr">
      <vt:lpstr>Arial</vt:lpstr>
      <vt:lpstr>Calibri</vt:lpstr>
      <vt:lpstr>Calibri Light</vt:lpstr>
      <vt:lpstr>Cavolini</vt:lpstr>
      <vt:lpstr>Comic Sans MS</vt:lpstr>
      <vt:lpstr>Myriad Pro Light</vt:lpstr>
      <vt:lpstr>STC-Regular</vt:lpstr>
      <vt:lpstr>Times New Roman</vt:lpstr>
      <vt:lpstr>Wide Latin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يوسف اليزيدي</dc:creator>
  <cp:lastModifiedBy>hp</cp:lastModifiedBy>
  <cp:revision>126</cp:revision>
  <dcterms:created xsi:type="dcterms:W3CDTF">2020-10-17T20:30:41Z</dcterms:created>
  <dcterms:modified xsi:type="dcterms:W3CDTF">2022-12-09T16:53:26Z</dcterms:modified>
</cp:coreProperties>
</file>