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2"/>
  </p:notesMasterIdLst>
  <p:handoutMasterIdLst>
    <p:handoutMasterId r:id="rId23"/>
  </p:handoutMasterIdLst>
  <p:sldIdLst>
    <p:sldId id="660" r:id="rId2"/>
    <p:sldId id="582" r:id="rId3"/>
    <p:sldId id="756" r:id="rId4"/>
    <p:sldId id="786" r:id="rId5"/>
    <p:sldId id="796" r:id="rId6"/>
    <p:sldId id="700" r:id="rId7"/>
    <p:sldId id="809" r:id="rId8"/>
    <p:sldId id="798" r:id="rId9"/>
    <p:sldId id="847" r:id="rId10"/>
    <p:sldId id="828" r:id="rId11"/>
    <p:sldId id="831" r:id="rId12"/>
    <p:sldId id="849" r:id="rId13"/>
    <p:sldId id="850" r:id="rId14"/>
    <p:sldId id="855" r:id="rId15"/>
    <p:sldId id="848" r:id="rId16"/>
    <p:sldId id="851" r:id="rId17"/>
    <p:sldId id="852" r:id="rId18"/>
    <p:sldId id="826" r:id="rId19"/>
    <p:sldId id="853" r:id="rId20"/>
    <p:sldId id="85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FF"/>
    <a:srgbClr val="FFFF00"/>
    <a:srgbClr val="E6AC1C"/>
    <a:srgbClr val="006600"/>
    <a:srgbClr val="000099"/>
    <a:srgbClr val="339933"/>
    <a:srgbClr val="EBBC2A"/>
    <a:srgbClr val="F2F3F3"/>
    <a:srgbClr val="FF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704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xmlns="" id="{E18E8736-8694-45F7-9A72-E1D6E2960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AF80B4F4-8AFD-45D5-9315-CE761BD35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D62C5B-8486-41B8-939A-5769E9959B62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A86D9F82-4F34-46CE-919D-4D1CD211D5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0F8C3E32-820A-49EB-9435-B3E7511A8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DAA5A4-95B0-4EBC-AD15-5A0189718B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0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96CE48-6B0E-428D-81F9-A56E33C143A1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8D05DE-7E3D-416C-8666-B1C76A527D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331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05DE-7E3D-416C-8666-B1C76A527D25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45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BED3C-77CB-4CE1-8160-B9E26E1C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5760AE-845D-4595-8E63-7C0295D5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CDAC0-A0A2-46D2-8E17-2B51BD14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34D412-0543-4143-91FD-17B08A7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2DF3AA-38A4-44C3-A1DC-B2CFF63E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170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20761-A62A-4F33-94CB-056949DC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F6CF5F-16E2-4D09-833C-A3C8C33A3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9F34AA-20C4-499D-AC5C-1B4127DE2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76E9B4-C038-40AD-BD32-C9E47A95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340E0F-28AA-4B7C-8300-24338C5A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274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185AA0-84E8-49F0-8ABA-C21B6A653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D6F970-AF71-43DC-B097-F43267013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5B12D7-4D7F-4A7F-A0B8-EE29D62D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F4584-ABA8-497E-9250-94AC150D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E22E89-7D83-4E7C-B603-7EA3B3A9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389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93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37B84-76F2-42F5-9A65-71DAB434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15C88-81D2-49BF-8214-7CF8B8626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3C8D6-3CEA-4D76-9652-22E63ECF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6CFD30-3035-4CB8-90BE-366D9ACA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EAC36-7441-4C79-AE07-D8D4E036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7049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27F1E-3809-4C7E-9170-9C5092FA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6B483F-C006-4A0F-A85B-8E748C66D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A494D3-8F90-4578-BE7C-7355B99F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CC2861-4CE3-4879-A581-8F39CD71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BA580-5E7D-4213-B185-D47EB975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509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0C048-98B3-47FF-A901-25B6CAFA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FE47F-C4EB-4DB1-B7CA-96AF2B014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E342D3-210D-4EE5-8AF8-72193B4B7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3DB696-737E-4E2F-B0F8-82444E4F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6EBF5F-80F8-48F7-B140-F624AE2F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9D3D9E-8018-4480-9A12-F3CD42F7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467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66A7F-29DB-47EA-B3B7-5C2B2687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011672-CE7F-4ACB-8E8C-CD8F4981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58FE8A-449F-48B4-B5B5-8398C3DEA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ED97BE-BFD7-4DB5-A40D-DCB02C0A8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5CD0AB-05A4-4F04-84B1-39A3554FD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98F0BE-7737-438B-B9D3-CDED3B93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4A3999-D9D9-4901-A4C4-885E35F0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2787E6-628E-4B49-B3C3-00DA108C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99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43CDD-02AB-4B5A-8158-99D2E7E7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B21FCA-74F1-4131-A1E8-A0310598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F04DF3-E634-40B8-9791-95B22159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F331E3-5EC2-404F-83F9-882AC733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830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FB151-C3C3-4CE2-A402-E66A75B5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CDF30D-3CFC-48F4-9C2F-DF9D052B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134E1A-163C-451E-B4DF-B2755A24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711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482D3-8563-4FDB-867A-D3F10C2B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63C193-62BA-4679-B294-0C6C3CC6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ADB5E1-AFE3-4841-94AC-C55A0D3FB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B28563-2DC9-4FDB-A77F-60AD9EC3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984861-83E7-44D9-A4A9-EC5A5FDF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DB8D32-5C5B-44E0-BB05-DDBDD7CF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758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4C201-2BD8-4E4F-89EA-B27D8752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A16E1C-EE8C-40D1-9FE7-C6A7F7B7D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2477C6-E027-4674-B104-500D5449B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7A6B57-C042-4A2A-BDB1-CABFE826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F0284A-4BAD-4846-8297-8744E0D5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2F6AC0-0CED-4256-A055-822F4E6F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650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1C61E1-B489-4B88-AD84-8ADE9EA8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49564-CD62-4B71-8DB2-7E407625C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0A164D-F091-4BCD-A79C-F2EDB020A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48944-8882-4931-9B53-AEA2C7850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00CED2-59FD-4AAC-A170-A25C303E2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74E689-9873-4796-B720-2447035FC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456" t="83297" r="24" b="-6392"/>
          <a:stretch/>
        </p:blipFill>
        <p:spPr>
          <a:xfrm>
            <a:off x="1" y="689307"/>
            <a:ext cx="12178141" cy="2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elp-button-red-emergency-support-15309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flickr.com/photos/gotcredit/33627967311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www.freepngimg.com/png/24324-drivin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hyperlink" Target="https://factly.in/ugc-requests-universities-ban-junk-food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hyperlink" Target="http://www.ambientebio.it/cittadina-francese-dice-no-allapertura-di-un-mcdonalds/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jp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ruskita.blogspot.com/p/blog-page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pixabay.com/en/car-driving-blue-vehicle-303174/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oaklandfuturist.com/gratitude-journal-for-thanksgiv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mican.com/got-a-problem-speak-out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question-mark-symbol-706906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D9A7C4B2-DD53-4FCA-90B4-52214CCD3BED}"/>
              </a:ext>
            </a:extLst>
          </p:cNvPr>
          <p:cNvSpPr/>
          <p:nvPr/>
        </p:nvSpPr>
        <p:spPr>
          <a:xfrm>
            <a:off x="-1525" y="0"/>
            <a:ext cx="3279297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9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95A959F3-8CB2-495F-91A6-C9D70ADA81DD}"/>
              </a:ext>
            </a:extLst>
          </p:cNvPr>
          <p:cNvSpPr/>
          <p:nvPr/>
        </p:nvSpPr>
        <p:spPr>
          <a:xfrm>
            <a:off x="1" y="0"/>
            <a:ext cx="6435778" cy="63408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</a:t>
            </a:r>
            <a:r>
              <a:rPr lang="en-US" sz="400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1.2</a:t>
            </a:r>
            <a:endParaRPr lang="en-US" sz="40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My Advice </a:t>
            </a:r>
          </a:p>
          <a:p>
            <a:pPr algn="ctr"/>
            <a:r>
              <a:rPr lang="en-US" sz="36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Discuss</a:t>
            </a: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FEDA84C5-AEC3-4666-A2B2-E95F49C2D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35779" y="1"/>
            <a:ext cx="5756220" cy="2584331"/>
          </a:xfrm>
          <a:prstGeom prst="rect">
            <a:avLst/>
          </a:prstGeom>
          <a:ln>
            <a:solidFill>
              <a:srgbClr val="E6AC1C"/>
            </a:solidFill>
          </a:ln>
        </p:spPr>
      </p:pic>
      <p:pic>
        <p:nvPicPr>
          <p:cNvPr id="11" name="Picture 10" descr="A close up of a keyboard&#10;&#10;Description automatically generated">
            <a:extLst>
              <a:ext uri="{FF2B5EF4-FFF2-40B4-BE49-F238E27FC236}">
                <a16:creationId xmlns:a16="http://schemas.microsoft.com/office/drawing/2014/main" xmlns="" id="{22C28E6D-DF9C-4457-9DCA-C7834A99F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435779" y="2584332"/>
            <a:ext cx="5756220" cy="3756507"/>
          </a:xfrm>
          <a:prstGeom prst="rect">
            <a:avLst/>
          </a:prstGeom>
          <a:ln>
            <a:solidFill>
              <a:srgbClr val="E6AC1C"/>
            </a:solidFill>
          </a:ln>
        </p:spPr>
      </p:pic>
    </p:spTree>
    <p:extLst>
      <p:ext uri="{BB962C8B-B14F-4D97-AF65-F5344CB8AC3E}">
        <p14:creationId xmlns:p14="http://schemas.microsoft.com/office/powerpoint/2010/main" val="32753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xmlns="" id="{88651C21-C7C2-4BBD-B318-BDE84952A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" y="506314"/>
            <a:ext cx="10133351" cy="4455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D3F233-947D-433B-AB51-C41C3CE227CC}"/>
              </a:ext>
            </a:extLst>
          </p:cNvPr>
          <p:cNvSpPr txBox="1"/>
          <p:nvPr/>
        </p:nvSpPr>
        <p:spPr>
          <a:xfrm>
            <a:off x="1424066" y="1241186"/>
            <a:ext cx="3222885" cy="1828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F1FBF1-D051-4AFF-A139-061717539AE1}"/>
              </a:ext>
            </a:extLst>
          </p:cNvPr>
          <p:cNvSpPr txBox="1"/>
          <p:nvPr/>
        </p:nvSpPr>
        <p:spPr>
          <a:xfrm>
            <a:off x="4646951" y="1241186"/>
            <a:ext cx="2038662" cy="1828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20274356-468A-4EF8-839B-C05559AE3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486931" y="506315"/>
            <a:ext cx="1121764" cy="917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82959B-9CDA-4BBA-8F4B-10658CE8EBCB}"/>
              </a:ext>
            </a:extLst>
          </p:cNvPr>
          <p:cNvSpPr txBox="1"/>
          <p:nvPr/>
        </p:nvSpPr>
        <p:spPr>
          <a:xfrm>
            <a:off x="389744" y="5240498"/>
            <a:ext cx="6775554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What’s the name of the website ?</a:t>
            </a:r>
          </a:p>
        </p:txBody>
      </p: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F76B2FF4-A222-4E7C-904C-8FC19707CEBD}"/>
              </a:ext>
            </a:extLst>
          </p:cNvPr>
          <p:cNvCxnSpPr>
            <a:cxnSpLocks/>
          </p:cNvCxnSpPr>
          <p:nvPr/>
        </p:nvCxnSpPr>
        <p:spPr>
          <a:xfrm>
            <a:off x="5946099" y="3546878"/>
            <a:ext cx="4007371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مستقيم 27">
            <a:extLst>
              <a:ext uri="{FF2B5EF4-FFF2-40B4-BE49-F238E27FC236}">
                <a16:creationId xmlns:a16="http://schemas.microsoft.com/office/drawing/2014/main" xmlns="" id="{1352CB50-6087-412A-9DB7-CB3A3C334AA3}"/>
              </a:ext>
            </a:extLst>
          </p:cNvPr>
          <p:cNvCxnSpPr>
            <a:cxnSpLocks/>
          </p:cNvCxnSpPr>
          <p:nvPr/>
        </p:nvCxnSpPr>
        <p:spPr>
          <a:xfrm>
            <a:off x="1424066" y="4709866"/>
            <a:ext cx="783985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ECAC66B-AA4B-4D0A-81C3-79D013800746}"/>
              </a:ext>
            </a:extLst>
          </p:cNvPr>
          <p:cNvSpPr txBox="1"/>
          <p:nvPr/>
        </p:nvSpPr>
        <p:spPr>
          <a:xfrm>
            <a:off x="389743" y="5862329"/>
            <a:ext cx="677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Why has this site been developed ?</a:t>
            </a:r>
          </a:p>
        </p:txBody>
      </p:sp>
    </p:spTree>
    <p:extLst>
      <p:ext uri="{BB962C8B-B14F-4D97-AF65-F5344CB8AC3E}">
        <p14:creationId xmlns:p14="http://schemas.microsoft.com/office/powerpoint/2010/main" val="32282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4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B7D763C-1B5D-492D-9B44-0133CEC2CD19}"/>
              </a:ext>
            </a:extLst>
          </p:cNvPr>
          <p:cNvSpPr/>
          <p:nvPr/>
        </p:nvSpPr>
        <p:spPr>
          <a:xfrm>
            <a:off x="-1" y="0"/>
            <a:ext cx="12192000" cy="954107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Discuss the following pictures 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2BDE9EB-9523-453E-916D-07465D46E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21" y="1386382"/>
            <a:ext cx="4591593" cy="2293755"/>
          </a:xfrm>
          <a:prstGeom prst="rect">
            <a:avLst/>
          </a:prstGeom>
        </p:spPr>
      </p:pic>
      <p:pic>
        <p:nvPicPr>
          <p:cNvPr id="11" name="Picture 10" descr="A sandwich and fries on a plate&#10;&#10;Description automatically generated">
            <a:extLst>
              <a:ext uri="{FF2B5EF4-FFF2-40B4-BE49-F238E27FC236}">
                <a16:creationId xmlns:a16="http://schemas.microsoft.com/office/drawing/2014/main" xmlns="" id="{3B0051EF-2447-4EAD-8819-CA777017F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39941" y="1386382"/>
            <a:ext cx="5365754" cy="2256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CEF60D-7086-4055-B1F3-50F557F5E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1" y="3816245"/>
            <a:ext cx="5365754" cy="270822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B3EC6368-64E9-4548-A29C-E93DD2DD46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815921" y="4112412"/>
            <a:ext cx="4591593" cy="24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4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37D81C-28BF-4511-85F9-D355E2A9D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4" y="149902"/>
            <a:ext cx="8007147" cy="3279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E2A98B-A0F7-4FB2-870E-D2D5FED7266E}"/>
              </a:ext>
            </a:extLst>
          </p:cNvPr>
          <p:cNvSpPr txBox="1"/>
          <p:nvPr/>
        </p:nvSpPr>
        <p:spPr>
          <a:xfrm>
            <a:off x="209862" y="3801443"/>
            <a:ext cx="7285220" cy="52322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best way to stay healthy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F8D6D3-9DD7-4D26-8F8F-AFBEE443BFAA}"/>
              </a:ext>
            </a:extLst>
          </p:cNvPr>
          <p:cNvSpPr txBox="1"/>
          <p:nvPr/>
        </p:nvSpPr>
        <p:spPr>
          <a:xfrm>
            <a:off x="209862" y="4435496"/>
            <a:ext cx="72852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junk food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AEA0CD-0B64-4305-854F-8EBCD87F23E5}"/>
              </a:ext>
            </a:extLst>
          </p:cNvPr>
          <p:cNvSpPr txBox="1"/>
          <p:nvPr/>
        </p:nvSpPr>
        <p:spPr>
          <a:xfrm>
            <a:off x="209861" y="5069549"/>
            <a:ext cx="96086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Why do younger people tend to eat more junk food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BFD471-BC2F-48C2-AA72-0E462D327CF3}"/>
              </a:ext>
            </a:extLst>
          </p:cNvPr>
          <p:cNvSpPr txBox="1"/>
          <p:nvPr/>
        </p:nvSpPr>
        <p:spPr>
          <a:xfrm>
            <a:off x="209861" y="5725932"/>
            <a:ext cx="102832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given advice in the case of peer pressure ?</a:t>
            </a:r>
          </a:p>
        </p:txBody>
      </p: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xmlns="" id="{7664A46D-1C0D-4687-96AB-401CC5434D4E}"/>
              </a:ext>
            </a:extLst>
          </p:cNvPr>
          <p:cNvCxnSpPr>
            <a:cxnSpLocks/>
          </p:cNvCxnSpPr>
          <p:nvPr/>
        </p:nvCxnSpPr>
        <p:spPr>
          <a:xfrm>
            <a:off x="3627620" y="1793029"/>
            <a:ext cx="194872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ECE46707-010D-4A4C-9E9E-88454E30EDFB}"/>
              </a:ext>
            </a:extLst>
          </p:cNvPr>
          <p:cNvCxnSpPr>
            <a:cxnSpLocks/>
          </p:cNvCxnSpPr>
          <p:nvPr/>
        </p:nvCxnSpPr>
        <p:spPr>
          <a:xfrm>
            <a:off x="921894" y="2065351"/>
            <a:ext cx="257081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xmlns="" id="{2B064476-184A-4D1A-8FEB-58D747D7CBBC}"/>
              </a:ext>
            </a:extLst>
          </p:cNvPr>
          <p:cNvCxnSpPr>
            <a:cxnSpLocks/>
          </p:cNvCxnSpPr>
          <p:nvPr/>
        </p:nvCxnSpPr>
        <p:spPr>
          <a:xfrm>
            <a:off x="1951219" y="2350163"/>
            <a:ext cx="1781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xmlns="" id="{6CF3CDEB-60DB-4E73-9B16-9903B3D623E0}"/>
              </a:ext>
            </a:extLst>
          </p:cNvPr>
          <p:cNvCxnSpPr>
            <a:cxnSpLocks/>
          </p:cNvCxnSpPr>
          <p:nvPr/>
        </p:nvCxnSpPr>
        <p:spPr>
          <a:xfrm>
            <a:off x="891913" y="3297042"/>
            <a:ext cx="861936" cy="0"/>
          </a:xfrm>
          <a:prstGeom prst="line">
            <a:avLst/>
          </a:prstGeom>
          <a:ln w="28575">
            <a:solidFill>
              <a:srgbClr val="E6AC1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59A814-9211-4581-86F2-33CCDF8869EF}"/>
              </a:ext>
            </a:extLst>
          </p:cNvPr>
          <p:cNvSpPr txBox="1"/>
          <p:nvPr/>
        </p:nvSpPr>
        <p:spPr>
          <a:xfrm>
            <a:off x="6265889" y="1036631"/>
            <a:ext cx="1588957" cy="4572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C6E695EF-8404-4A35-ABFC-CC4DDE33F1C6}"/>
              </a:ext>
            </a:extLst>
          </p:cNvPr>
          <p:cNvCxnSpPr>
            <a:cxnSpLocks/>
          </p:cNvCxnSpPr>
          <p:nvPr/>
        </p:nvCxnSpPr>
        <p:spPr>
          <a:xfrm>
            <a:off x="6265889" y="1761175"/>
            <a:ext cx="1469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75782579-C3FC-4B74-BB15-E3EDF215B945}"/>
              </a:ext>
            </a:extLst>
          </p:cNvPr>
          <p:cNvCxnSpPr>
            <a:cxnSpLocks/>
          </p:cNvCxnSpPr>
          <p:nvPr/>
        </p:nvCxnSpPr>
        <p:spPr>
          <a:xfrm>
            <a:off x="3852472" y="1132629"/>
            <a:ext cx="161893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1" name="Picture 30" descr="A close up of food&#10;&#10;Description automatically generated">
            <a:extLst>
              <a:ext uri="{FF2B5EF4-FFF2-40B4-BE49-F238E27FC236}">
                <a16:creationId xmlns:a16="http://schemas.microsoft.com/office/drawing/2014/main" xmlns="" id="{36E7D9F3-9407-44AE-BE1E-DC2F367B5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679305" y="2395133"/>
            <a:ext cx="3512695" cy="2586224"/>
          </a:xfrm>
          <a:prstGeom prst="rect">
            <a:avLst/>
          </a:prstGeom>
        </p:spPr>
      </p:pic>
      <p:pic>
        <p:nvPicPr>
          <p:cNvPr id="33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3AB18000-7C4B-44C9-900B-EFD5087546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7" end="137231.25"/>
                </p14:media>
              </p:ext>
            </p:extLst>
          </p:nvPr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818556" y="444519"/>
            <a:ext cx="1169234" cy="15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9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ewspaper&#10;&#10;Description automatically generated">
            <a:extLst>
              <a:ext uri="{FF2B5EF4-FFF2-40B4-BE49-F238E27FC236}">
                <a16:creationId xmlns:a16="http://schemas.microsoft.com/office/drawing/2014/main" xmlns="" id="{24FF1951-3996-47B9-9B25-867CF30EF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9" y="219612"/>
            <a:ext cx="7826560" cy="2748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9625148E-B0AA-458E-B799-04A51CBE8A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299" end="85856.25"/>
                </p14:media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803567" y="344773"/>
            <a:ext cx="1319133" cy="1424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581E0E-BB22-41A0-AFC3-C2201906F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58" y="2321218"/>
            <a:ext cx="3333750" cy="3333750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E67331-DCCA-4F87-918A-79D08A24FDB5}"/>
              </a:ext>
            </a:extLst>
          </p:cNvPr>
          <p:cNvSpPr txBox="1"/>
          <p:nvPr/>
        </p:nvSpPr>
        <p:spPr>
          <a:xfrm>
            <a:off x="239843" y="3270895"/>
            <a:ext cx="72852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anorexia  ?</a:t>
            </a:r>
          </a:p>
        </p:txBody>
      </p: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8BF26D04-FE44-44AD-AA56-F9A31ECAE884}"/>
              </a:ext>
            </a:extLst>
          </p:cNvPr>
          <p:cNvCxnSpPr>
            <a:cxnSpLocks/>
          </p:cNvCxnSpPr>
          <p:nvPr/>
        </p:nvCxnSpPr>
        <p:spPr>
          <a:xfrm>
            <a:off x="4699416" y="851148"/>
            <a:ext cx="266075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xmlns="" id="{EDCF9FBD-668E-454D-8941-86B5A287C5D2}"/>
              </a:ext>
            </a:extLst>
          </p:cNvPr>
          <p:cNvCxnSpPr>
            <a:cxnSpLocks/>
          </p:cNvCxnSpPr>
          <p:nvPr/>
        </p:nvCxnSpPr>
        <p:spPr>
          <a:xfrm>
            <a:off x="4581993" y="1078498"/>
            <a:ext cx="33777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2AA45065-6BD0-4027-9398-04E058EDA985}"/>
              </a:ext>
            </a:extLst>
          </p:cNvPr>
          <p:cNvCxnSpPr>
            <a:cxnSpLocks/>
          </p:cNvCxnSpPr>
          <p:nvPr/>
        </p:nvCxnSpPr>
        <p:spPr>
          <a:xfrm>
            <a:off x="4581993" y="1273371"/>
            <a:ext cx="19986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0B1DE97-07C8-4AAB-B9E2-31E0440EE12D}"/>
              </a:ext>
            </a:extLst>
          </p:cNvPr>
          <p:cNvSpPr txBox="1"/>
          <p:nvPr/>
        </p:nvSpPr>
        <p:spPr>
          <a:xfrm>
            <a:off x="200885" y="4101601"/>
            <a:ext cx="79597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Which people are anorexia quiet common among them   ?</a:t>
            </a:r>
          </a:p>
        </p:txBody>
      </p: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BFB3372C-9774-4F5F-86A5-CFD0E53F9EB0}"/>
              </a:ext>
            </a:extLst>
          </p:cNvPr>
          <p:cNvCxnSpPr>
            <a:cxnSpLocks/>
          </p:cNvCxnSpPr>
          <p:nvPr/>
        </p:nvCxnSpPr>
        <p:spPr>
          <a:xfrm>
            <a:off x="6096000" y="1470741"/>
            <a:ext cx="694544" cy="0"/>
          </a:xfrm>
          <a:prstGeom prst="line">
            <a:avLst/>
          </a:prstGeom>
          <a:ln w="28575">
            <a:solidFill>
              <a:srgbClr val="E6AC1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B1ED995-F885-421D-9449-BB298AC07BD4}"/>
              </a:ext>
            </a:extLst>
          </p:cNvPr>
          <p:cNvSpPr txBox="1"/>
          <p:nvPr/>
        </p:nvSpPr>
        <p:spPr>
          <a:xfrm>
            <a:off x="200885" y="5256282"/>
            <a:ext cx="758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Why do young people simply avoid food ?  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xmlns="" id="{C7CE83D9-D408-444E-9A12-A0068B54E949}"/>
              </a:ext>
            </a:extLst>
          </p:cNvPr>
          <p:cNvCxnSpPr>
            <a:cxnSpLocks/>
          </p:cNvCxnSpPr>
          <p:nvPr/>
        </p:nvCxnSpPr>
        <p:spPr>
          <a:xfrm>
            <a:off x="6443272" y="1813807"/>
            <a:ext cx="1516505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xmlns="" id="{A8452117-E865-4B58-B039-A91DD0076E86}"/>
              </a:ext>
            </a:extLst>
          </p:cNvPr>
          <p:cNvCxnSpPr>
            <a:cxnSpLocks/>
          </p:cNvCxnSpPr>
          <p:nvPr/>
        </p:nvCxnSpPr>
        <p:spPr>
          <a:xfrm>
            <a:off x="4594485" y="2037869"/>
            <a:ext cx="98685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D44649C-0604-4970-855B-23170F8ABA9D}"/>
              </a:ext>
            </a:extLst>
          </p:cNvPr>
          <p:cNvSpPr txBox="1"/>
          <p:nvPr/>
        </p:nvSpPr>
        <p:spPr>
          <a:xfrm>
            <a:off x="200884" y="5980076"/>
            <a:ext cx="119291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Why do we have a number of awareness-raising </a:t>
            </a:r>
            <a:r>
              <a:rPr lang="en-US" sz="28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compaigns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  ?  </a:t>
            </a:r>
          </a:p>
        </p:txBody>
      </p:sp>
      <p:cxnSp>
        <p:nvCxnSpPr>
          <p:cNvPr id="33" name="رابط مستقيم 27">
            <a:extLst>
              <a:ext uri="{FF2B5EF4-FFF2-40B4-BE49-F238E27FC236}">
                <a16:creationId xmlns:a16="http://schemas.microsoft.com/office/drawing/2014/main" xmlns="" id="{8DCFBFA6-88D1-4A4F-9217-6121D3958154}"/>
              </a:ext>
            </a:extLst>
          </p:cNvPr>
          <p:cNvCxnSpPr>
            <a:cxnSpLocks/>
          </p:cNvCxnSpPr>
          <p:nvPr/>
        </p:nvCxnSpPr>
        <p:spPr>
          <a:xfrm>
            <a:off x="6580682" y="2654964"/>
            <a:ext cx="120692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رابط مستقيم 27">
            <a:extLst>
              <a:ext uri="{FF2B5EF4-FFF2-40B4-BE49-F238E27FC236}">
                <a16:creationId xmlns:a16="http://schemas.microsoft.com/office/drawing/2014/main" xmlns="" id="{0024840A-DB39-4EB3-958A-3C30181ED36E}"/>
              </a:ext>
            </a:extLst>
          </p:cNvPr>
          <p:cNvCxnSpPr>
            <a:cxnSpLocks/>
          </p:cNvCxnSpPr>
          <p:nvPr/>
        </p:nvCxnSpPr>
        <p:spPr>
          <a:xfrm>
            <a:off x="4699416" y="2837344"/>
            <a:ext cx="174385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0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21" grpId="0"/>
      <p:bldP spid="26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DA9B425B-D94A-473A-B0B4-2934E1380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947411" y="194091"/>
            <a:ext cx="2571750" cy="2152650"/>
          </a:xfrm>
          <a:prstGeom prst="rect">
            <a:avLst/>
          </a:prstGeom>
        </p:spPr>
      </p:pic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xmlns="" id="{1491FD1D-D8CF-49C6-AE3E-C790DD9A2867}"/>
              </a:ext>
            </a:extLst>
          </p:cNvPr>
          <p:cNvSpPr/>
          <p:nvPr/>
        </p:nvSpPr>
        <p:spPr>
          <a:xfrm>
            <a:off x="0" y="41186"/>
            <a:ext cx="8889167" cy="1712506"/>
          </a:xfrm>
          <a:prstGeom prst="flowChartPunchedTap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are phrases or expressions that consist of a verb plus another word or two .They have different meaning to the original verbs 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95AA032-CA26-4EE9-B109-3BE6A7EA3532}"/>
              </a:ext>
            </a:extLst>
          </p:cNvPr>
          <p:cNvSpPr/>
          <p:nvPr/>
        </p:nvSpPr>
        <p:spPr>
          <a:xfrm>
            <a:off x="204827" y="1847380"/>
            <a:ext cx="2278505" cy="9987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660033"/>
                </a:solidFill>
                <a:latin typeface="Comic Sans MS" panose="030F0702030302020204" pitchFamily="66" charset="0"/>
              </a:rPr>
              <a:t>turn to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6FAB6BE4-0C14-415C-AEED-12E841F028B2}"/>
              </a:ext>
            </a:extLst>
          </p:cNvPr>
          <p:cNvSpPr/>
          <p:nvPr/>
        </p:nvSpPr>
        <p:spPr>
          <a:xfrm>
            <a:off x="2605712" y="2148121"/>
            <a:ext cx="2128603" cy="499361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BD2FCC-3AED-4D77-B87C-8A54B0C9F758}"/>
              </a:ext>
            </a:extLst>
          </p:cNvPr>
          <p:cNvSpPr txBox="1"/>
          <p:nvPr/>
        </p:nvSpPr>
        <p:spPr>
          <a:xfrm>
            <a:off x="4889256" y="2068171"/>
            <a:ext cx="445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go to for help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62C1CDE-DE49-4F8B-8BD8-53F18A2C62AA}"/>
              </a:ext>
            </a:extLst>
          </p:cNvPr>
          <p:cNvSpPr/>
          <p:nvPr/>
        </p:nvSpPr>
        <p:spPr>
          <a:xfrm>
            <a:off x="168171" y="3084540"/>
            <a:ext cx="3279567" cy="9987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660033"/>
                </a:solidFill>
                <a:latin typeface="Comic Sans MS" panose="030F0702030302020204" pitchFamily="66" charset="0"/>
              </a:rPr>
              <a:t>Stay away from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3FEFF16F-2239-4538-B36B-A374C9D98C39}"/>
              </a:ext>
            </a:extLst>
          </p:cNvPr>
          <p:cNvSpPr/>
          <p:nvPr/>
        </p:nvSpPr>
        <p:spPr>
          <a:xfrm>
            <a:off x="4066549" y="3334219"/>
            <a:ext cx="2128603" cy="499361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52C9B6-D5D6-4C4A-88F8-737CEF2BEFF1}"/>
              </a:ext>
            </a:extLst>
          </p:cNvPr>
          <p:cNvSpPr txBox="1"/>
          <p:nvPr/>
        </p:nvSpPr>
        <p:spPr>
          <a:xfrm>
            <a:off x="6518224" y="3322289"/>
            <a:ext cx="445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avoid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E108834-DDE6-4C7A-9F0B-46FF25646354}"/>
              </a:ext>
            </a:extLst>
          </p:cNvPr>
          <p:cNvSpPr/>
          <p:nvPr/>
        </p:nvSpPr>
        <p:spPr>
          <a:xfrm>
            <a:off x="168171" y="4270638"/>
            <a:ext cx="3099685" cy="9987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660033"/>
                </a:solidFill>
                <a:latin typeface="Comic Sans MS" panose="030F0702030302020204" pitchFamily="66" charset="0"/>
              </a:rPr>
              <a:t>turn down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365D6DDD-7383-4E5E-AF24-D13CDB844A87}"/>
              </a:ext>
            </a:extLst>
          </p:cNvPr>
          <p:cNvSpPr/>
          <p:nvPr/>
        </p:nvSpPr>
        <p:spPr>
          <a:xfrm>
            <a:off x="3694216" y="4520317"/>
            <a:ext cx="2128603" cy="499361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4E4FB1-4A2E-4AA2-A66B-E668A10D4985}"/>
              </a:ext>
            </a:extLst>
          </p:cNvPr>
          <p:cNvSpPr txBox="1"/>
          <p:nvPr/>
        </p:nvSpPr>
        <p:spPr>
          <a:xfrm>
            <a:off x="6270104" y="4508388"/>
            <a:ext cx="445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refuse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D285D15-5626-4E41-A4B7-9A5C55D3C213}"/>
              </a:ext>
            </a:extLst>
          </p:cNvPr>
          <p:cNvSpPr/>
          <p:nvPr/>
        </p:nvSpPr>
        <p:spPr>
          <a:xfrm>
            <a:off x="168171" y="5456736"/>
            <a:ext cx="3099685" cy="99872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660033"/>
                </a:solidFill>
                <a:latin typeface="Comic Sans MS" panose="030F0702030302020204" pitchFamily="66" charset="0"/>
              </a:rPr>
              <a:t>Keep down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846AFD44-1CF1-4D9D-8F46-520129EF564F}"/>
              </a:ext>
            </a:extLst>
          </p:cNvPr>
          <p:cNvSpPr/>
          <p:nvPr/>
        </p:nvSpPr>
        <p:spPr>
          <a:xfrm>
            <a:off x="3640032" y="5706415"/>
            <a:ext cx="2128603" cy="499361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E276B8-8DD4-4507-8337-90B76761493A}"/>
              </a:ext>
            </a:extLst>
          </p:cNvPr>
          <p:cNvSpPr txBox="1"/>
          <p:nvPr/>
        </p:nvSpPr>
        <p:spPr>
          <a:xfrm>
            <a:off x="6013636" y="5639774"/>
            <a:ext cx="445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426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359764" y="-5564"/>
            <a:ext cx="8381669" cy="83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19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828319"/>
            <a:ext cx="8381669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D493C05C-D926-4FBB-9B49-95380A41E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8" y="267095"/>
            <a:ext cx="6676190" cy="3510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F45CA2E-0327-4663-B555-5E9A90BCE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66" y="1812639"/>
            <a:ext cx="3574833" cy="2264685"/>
          </a:xfrm>
          <a:prstGeom prst="rect">
            <a:avLst/>
          </a:prstGeom>
        </p:spPr>
      </p:pic>
      <p:pic>
        <p:nvPicPr>
          <p:cNvPr id="6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6C051574-B6C3-40CE-B397-1D4A8CF27B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316" end="49310.25"/>
                </p14:media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9205" y="132183"/>
            <a:ext cx="1349115" cy="1545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31B248-9A45-4ECF-BD84-5F9280BDA7D4}"/>
              </a:ext>
            </a:extLst>
          </p:cNvPr>
          <p:cNvSpPr txBox="1"/>
          <p:nvPr/>
        </p:nvSpPr>
        <p:spPr>
          <a:xfrm>
            <a:off x="254548" y="4266138"/>
            <a:ext cx="728522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does fitness mean  ?</a:t>
            </a:r>
          </a:p>
        </p:txBody>
      </p:sp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xmlns="" id="{2A26CA54-DC26-4938-B662-F8F2C7804E6E}"/>
              </a:ext>
            </a:extLst>
          </p:cNvPr>
          <p:cNvCxnSpPr>
            <a:cxnSpLocks/>
          </p:cNvCxnSpPr>
          <p:nvPr/>
        </p:nvCxnSpPr>
        <p:spPr>
          <a:xfrm>
            <a:off x="579620" y="2217750"/>
            <a:ext cx="217857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xmlns="" id="{AAB7E9BA-0B58-431E-A96D-9B5F6F90A23D}"/>
              </a:ext>
            </a:extLst>
          </p:cNvPr>
          <p:cNvCxnSpPr>
            <a:cxnSpLocks/>
          </p:cNvCxnSpPr>
          <p:nvPr/>
        </p:nvCxnSpPr>
        <p:spPr>
          <a:xfrm>
            <a:off x="579620" y="2415120"/>
            <a:ext cx="1728865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454158-FFCD-433C-BC40-A3EB30677205}"/>
              </a:ext>
            </a:extLst>
          </p:cNvPr>
          <p:cNvSpPr txBox="1"/>
          <p:nvPr/>
        </p:nvSpPr>
        <p:spPr>
          <a:xfrm>
            <a:off x="160573" y="5062473"/>
            <a:ext cx="1160267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Does the word “ Fitness “ associate only with exercise ? Explain ?</a:t>
            </a:r>
          </a:p>
        </p:txBody>
      </p: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8DB1327A-F141-483A-868E-D5B24AA5156C}"/>
              </a:ext>
            </a:extLst>
          </p:cNvPr>
          <p:cNvCxnSpPr>
            <a:cxnSpLocks/>
          </p:cNvCxnSpPr>
          <p:nvPr/>
        </p:nvCxnSpPr>
        <p:spPr>
          <a:xfrm>
            <a:off x="2443397" y="2609992"/>
            <a:ext cx="467193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DED1F1CB-EBBC-44C1-A3A6-F245BC40A31E}"/>
              </a:ext>
            </a:extLst>
          </p:cNvPr>
          <p:cNvCxnSpPr>
            <a:cxnSpLocks/>
          </p:cNvCxnSpPr>
          <p:nvPr/>
        </p:nvCxnSpPr>
        <p:spPr>
          <a:xfrm>
            <a:off x="579620" y="2789874"/>
            <a:ext cx="2178570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xmlns="" id="{FCEB406B-B36A-4606-88E5-AB76AC3F4B01}"/>
              </a:ext>
            </a:extLst>
          </p:cNvPr>
          <p:cNvCxnSpPr>
            <a:cxnSpLocks/>
          </p:cNvCxnSpPr>
          <p:nvPr/>
        </p:nvCxnSpPr>
        <p:spPr>
          <a:xfrm>
            <a:off x="579620" y="2972254"/>
            <a:ext cx="1728865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8351C609-01CE-4854-A717-8CF0BE0D2145}"/>
              </a:ext>
            </a:extLst>
          </p:cNvPr>
          <p:cNvCxnSpPr>
            <a:cxnSpLocks/>
          </p:cNvCxnSpPr>
          <p:nvPr/>
        </p:nvCxnSpPr>
        <p:spPr>
          <a:xfrm>
            <a:off x="579620" y="3169625"/>
            <a:ext cx="1728865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xmlns="" id="{8DABE153-804F-43AA-B24A-41258F393221}"/>
              </a:ext>
            </a:extLst>
          </p:cNvPr>
          <p:cNvCxnSpPr>
            <a:cxnSpLocks/>
          </p:cNvCxnSpPr>
          <p:nvPr/>
        </p:nvCxnSpPr>
        <p:spPr>
          <a:xfrm>
            <a:off x="579620" y="3322025"/>
            <a:ext cx="964367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399C27-4A94-4F91-B958-1F4A13DDCEA8}"/>
              </a:ext>
            </a:extLst>
          </p:cNvPr>
          <p:cNvSpPr txBox="1"/>
          <p:nvPr/>
        </p:nvSpPr>
        <p:spPr>
          <a:xfrm>
            <a:off x="254548" y="5858808"/>
            <a:ext cx="1160267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Underline the phrasal verbs that mentioned in the dialogue . </a:t>
            </a:r>
          </a:p>
        </p:txBody>
      </p: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xmlns="" id="{48A81B40-D6F8-461D-8432-86DABC24EDC2}"/>
              </a:ext>
            </a:extLst>
          </p:cNvPr>
          <p:cNvCxnSpPr>
            <a:cxnSpLocks/>
          </p:cNvCxnSpPr>
          <p:nvPr/>
        </p:nvCxnSpPr>
        <p:spPr>
          <a:xfrm>
            <a:off x="5069172" y="1884533"/>
            <a:ext cx="4921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مستقيم 27">
            <a:extLst>
              <a:ext uri="{FF2B5EF4-FFF2-40B4-BE49-F238E27FC236}">
                <a16:creationId xmlns:a16="http://schemas.microsoft.com/office/drawing/2014/main" xmlns="" id="{8A4EEF59-4664-456F-9A8C-01F708288D9C}"/>
              </a:ext>
            </a:extLst>
          </p:cNvPr>
          <p:cNvCxnSpPr>
            <a:cxnSpLocks/>
          </p:cNvCxnSpPr>
          <p:nvPr/>
        </p:nvCxnSpPr>
        <p:spPr>
          <a:xfrm>
            <a:off x="4487056" y="2217750"/>
            <a:ext cx="467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5D76B6EB-ED54-41DF-B67A-1DFB291CE1A6}"/>
              </a:ext>
            </a:extLst>
          </p:cNvPr>
          <p:cNvCxnSpPr>
            <a:cxnSpLocks/>
          </p:cNvCxnSpPr>
          <p:nvPr/>
        </p:nvCxnSpPr>
        <p:spPr>
          <a:xfrm>
            <a:off x="2758190" y="3415715"/>
            <a:ext cx="704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8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EF1EB105-1083-46F3-9147-61228B3FE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7" y="719528"/>
            <a:ext cx="7949835" cy="3447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1FBF1D49-9CD1-471A-95A0-B79C27A258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263"/>
                </p14:media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690516" y="269823"/>
            <a:ext cx="1409075" cy="1543986"/>
          </a:xfrm>
          <a:prstGeom prst="rect">
            <a:avLst/>
          </a:prstGeom>
        </p:spPr>
      </p:pic>
      <p:pic>
        <p:nvPicPr>
          <p:cNvPr id="6" name="Picture 5" descr="A picture containing car, road, outdoor, small&#10;&#10;Description automatically generated">
            <a:extLst>
              <a:ext uri="{FF2B5EF4-FFF2-40B4-BE49-F238E27FC236}">
                <a16:creationId xmlns:a16="http://schemas.microsoft.com/office/drawing/2014/main" xmlns="" id="{37250FDF-53DC-49BF-BC4D-6AEA5A9B8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767997" y="2351877"/>
            <a:ext cx="3254114" cy="2087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13510B-21A9-4A36-BEF1-89C7F377BF1C}"/>
              </a:ext>
            </a:extLst>
          </p:cNvPr>
          <p:cNvSpPr txBox="1"/>
          <p:nvPr/>
        </p:nvSpPr>
        <p:spPr>
          <a:xfrm>
            <a:off x="278568" y="4560284"/>
            <a:ext cx="1045438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are the tips that a driver should avoid while driving ?</a:t>
            </a:r>
          </a:p>
        </p:txBody>
      </p:sp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xmlns="" id="{EE00F755-02CC-4E65-B990-78EDC48F6E4E}"/>
              </a:ext>
            </a:extLst>
          </p:cNvPr>
          <p:cNvCxnSpPr>
            <a:cxnSpLocks/>
          </p:cNvCxnSpPr>
          <p:nvPr/>
        </p:nvCxnSpPr>
        <p:spPr>
          <a:xfrm>
            <a:off x="5216577" y="2007889"/>
            <a:ext cx="40473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42AF5126-B718-4F95-9EB6-0C10BCA60749}"/>
              </a:ext>
            </a:extLst>
          </p:cNvPr>
          <p:cNvCxnSpPr>
            <a:cxnSpLocks/>
          </p:cNvCxnSpPr>
          <p:nvPr/>
        </p:nvCxnSpPr>
        <p:spPr>
          <a:xfrm>
            <a:off x="5216577" y="2609993"/>
            <a:ext cx="55463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xmlns="" id="{EAF09DCE-73FE-4BC8-A5BB-CD6CDD7863FE}"/>
              </a:ext>
            </a:extLst>
          </p:cNvPr>
          <p:cNvCxnSpPr>
            <a:cxnSpLocks/>
          </p:cNvCxnSpPr>
          <p:nvPr/>
        </p:nvCxnSpPr>
        <p:spPr>
          <a:xfrm>
            <a:off x="5216577" y="3796714"/>
            <a:ext cx="40473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xmlns="" id="{4D738434-F014-42F2-8CBC-9AA7CA5E7B7E}"/>
              </a:ext>
            </a:extLst>
          </p:cNvPr>
          <p:cNvCxnSpPr>
            <a:cxnSpLocks/>
          </p:cNvCxnSpPr>
          <p:nvPr/>
        </p:nvCxnSpPr>
        <p:spPr>
          <a:xfrm>
            <a:off x="1304144" y="2263514"/>
            <a:ext cx="104931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7D550C00-B467-4E90-936A-14A51B907E47}"/>
              </a:ext>
            </a:extLst>
          </p:cNvPr>
          <p:cNvCxnSpPr>
            <a:cxnSpLocks/>
          </p:cNvCxnSpPr>
          <p:nvPr/>
        </p:nvCxnSpPr>
        <p:spPr>
          <a:xfrm>
            <a:off x="1304144" y="2609993"/>
            <a:ext cx="169388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مستقيم 27">
            <a:extLst>
              <a:ext uri="{FF2B5EF4-FFF2-40B4-BE49-F238E27FC236}">
                <a16:creationId xmlns:a16="http://schemas.microsoft.com/office/drawing/2014/main" xmlns="" id="{8196C547-0A3D-4255-9DCC-68B4F86FC6A0}"/>
              </a:ext>
            </a:extLst>
          </p:cNvPr>
          <p:cNvCxnSpPr>
            <a:cxnSpLocks/>
          </p:cNvCxnSpPr>
          <p:nvPr/>
        </p:nvCxnSpPr>
        <p:spPr>
          <a:xfrm>
            <a:off x="1304144" y="2912294"/>
            <a:ext cx="289310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رابط مستقيم 27">
            <a:extLst>
              <a:ext uri="{FF2B5EF4-FFF2-40B4-BE49-F238E27FC236}">
                <a16:creationId xmlns:a16="http://schemas.microsoft.com/office/drawing/2014/main" xmlns="" id="{FE7574CA-A3EC-436C-B80E-20F2735EB803}"/>
              </a:ext>
            </a:extLst>
          </p:cNvPr>
          <p:cNvCxnSpPr>
            <a:cxnSpLocks/>
          </p:cNvCxnSpPr>
          <p:nvPr/>
        </p:nvCxnSpPr>
        <p:spPr>
          <a:xfrm>
            <a:off x="1304144" y="3169625"/>
            <a:ext cx="254832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xmlns="" id="{8F7D56D2-BF2C-4C9D-B235-F0D9EA7BBABB}"/>
              </a:ext>
            </a:extLst>
          </p:cNvPr>
          <p:cNvCxnSpPr>
            <a:cxnSpLocks/>
          </p:cNvCxnSpPr>
          <p:nvPr/>
        </p:nvCxnSpPr>
        <p:spPr>
          <a:xfrm>
            <a:off x="1304144" y="3429000"/>
            <a:ext cx="44970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xmlns="" id="{64F2DA4A-FD2E-4DE5-A5B1-66BE5D52C244}"/>
              </a:ext>
            </a:extLst>
          </p:cNvPr>
          <p:cNvCxnSpPr>
            <a:cxnSpLocks/>
          </p:cNvCxnSpPr>
          <p:nvPr/>
        </p:nvCxnSpPr>
        <p:spPr>
          <a:xfrm>
            <a:off x="1304144" y="3796714"/>
            <a:ext cx="152899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418CAE8-496C-4442-BE4F-3FD982DA1178}"/>
              </a:ext>
            </a:extLst>
          </p:cNvPr>
          <p:cNvSpPr txBox="1"/>
          <p:nvPr/>
        </p:nvSpPr>
        <p:spPr>
          <a:xfrm>
            <a:off x="779489" y="1244322"/>
            <a:ext cx="289310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AE2052-B6F3-4A23-AC2E-667391F52083}"/>
              </a:ext>
            </a:extLst>
          </p:cNvPr>
          <p:cNvSpPr txBox="1"/>
          <p:nvPr/>
        </p:nvSpPr>
        <p:spPr>
          <a:xfrm>
            <a:off x="4594485" y="1198489"/>
            <a:ext cx="2615784" cy="449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A2FD207-DFC9-4F79-9D0A-81A6567AE61A}"/>
              </a:ext>
            </a:extLst>
          </p:cNvPr>
          <p:cNvSpPr txBox="1"/>
          <p:nvPr/>
        </p:nvSpPr>
        <p:spPr>
          <a:xfrm>
            <a:off x="278568" y="5459321"/>
            <a:ext cx="783735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are the verbs used to give advice ?</a:t>
            </a:r>
          </a:p>
        </p:txBody>
      </p:sp>
    </p:spTree>
    <p:extLst>
      <p:ext uri="{BB962C8B-B14F-4D97-AF65-F5344CB8AC3E}">
        <p14:creationId xmlns:p14="http://schemas.microsoft.com/office/powerpoint/2010/main" val="27726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32" grpId="0" animBg="1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478C4BC-3BA8-4F79-94B3-74D03633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2" descr="DetectiveU | Devpost">
            <a:extLst>
              <a:ext uri="{FF2B5EF4-FFF2-40B4-BE49-F238E27FC236}">
                <a16:creationId xmlns:a16="http://schemas.microsoft.com/office/drawing/2014/main" xmlns="" id="{7FC39158-28AC-4B5A-8C28-9A4535E1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" b="984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39" y="1259175"/>
            <a:ext cx="3872459" cy="39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عنوان 2">
            <a:extLst>
              <a:ext uri="{FF2B5EF4-FFF2-40B4-BE49-F238E27FC236}">
                <a16:creationId xmlns:a16="http://schemas.microsoft.com/office/drawing/2014/main" xmlns="" id="{08F626AF-BDA4-40CC-ABF4-90860AFDF7C7}"/>
              </a:ext>
            </a:extLst>
          </p:cNvPr>
          <p:cNvSpPr txBox="1">
            <a:spLocks/>
          </p:cNvSpPr>
          <p:nvPr/>
        </p:nvSpPr>
        <p:spPr>
          <a:xfrm>
            <a:off x="8269384" y="752350"/>
            <a:ext cx="3425632" cy="2349999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Quick Check</a:t>
            </a:r>
            <a:endParaRPr lang="ar-SA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7B6CA853-9464-470B-B6F2-FC25C4C2D4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b="63235"/>
          <a:stretch/>
        </p:blipFill>
        <p:spPr>
          <a:xfrm>
            <a:off x="295966" y="59961"/>
            <a:ext cx="5800034" cy="1199214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E569F9CA-00B2-401C-898C-630EF02E73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3"/>
          <a:stretch/>
        </p:blipFill>
        <p:spPr>
          <a:xfrm>
            <a:off x="295966" y="1259175"/>
            <a:ext cx="5800034" cy="19000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B20779D-4D11-4691-8A35-3D9143D70031}"/>
              </a:ext>
            </a:extLst>
          </p:cNvPr>
          <p:cNvSpPr txBox="1"/>
          <p:nvPr/>
        </p:nvSpPr>
        <p:spPr>
          <a:xfrm>
            <a:off x="177802" y="3429000"/>
            <a:ext cx="824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1-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You should call the counselor on the website 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1A63A8-6DDA-47D7-A976-321229847F0D}"/>
              </a:ext>
            </a:extLst>
          </p:cNvPr>
          <p:cNvSpPr txBox="1"/>
          <p:nvPr/>
        </p:nvSpPr>
        <p:spPr>
          <a:xfrm>
            <a:off x="177802" y="3984486"/>
            <a:ext cx="824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2-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They shouldn’t avoid food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B6ECFB-A427-4420-8E90-89870EC16A80}"/>
              </a:ext>
            </a:extLst>
          </p:cNvPr>
          <p:cNvSpPr txBox="1"/>
          <p:nvPr/>
        </p:nvSpPr>
        <p:spPr>
          <a:xfrm>
            <a:off x="177801" y="4553372"/>
            <a:ext cx="8801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3-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Some young people avoid food to look attractive .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51BF1C-8E6B-4D2A-848B-2B712CE3474F}"/>
              </a:ext>
            </a:extLst>
          </p:cNvPr>
          <p:cNvSpPr txBox="1"/>
          <p:nvPr/>
        </p:nvSpPr>
        <p:spPr>
          <a:xfrm>
            <a:off x="177802" y="5125896"/>
            <a:ext cx="824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4-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You might take up a sport or work out  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B558D2-30F7-45D7-A77B-A64220E70669}"/>
              </a:ext>
            </a:extLst>
          </p:cNvPr>
          <p:cNvSpPr txBox="1"/>
          <p:nvPr/>
        </p:nvSpPr>
        <p:spPr>
          <a:xfrm>
            <a:off x="177801" y="5644991"/>
            <a:ext cx="1140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5-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They should wear their seat belt. They should slow down on intersections  .</a:t>
            </a:r>
          </a:p>
        </p:txBody>
      </p:sp>
    </p:spTree>
    <p:extLst>
      <p:ext uri="{BB962C8B-B14F-4D97-AF65-F5344CB8AC3E}">
        <p14:creationId xmlns:p14="http://schemas.microsoft.com/office/powerpoint/2010/main" val="30071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4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graphical user interface, timeline&#10;&#10;Description automatically generated">
            <a:extLst>
              <a:ext uri="{FF2B5EF4-FFF2-40B4-BE49-F238E27FC236}">
                <a16:creationId xmlns:a16="http://schemas.microsoft.com/office/drawing/2014/main" xmlns="" id="{8208DED6-9872-4CD5-A351-ADBF25DAF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73" y="1176793"/>
            <a:ext cx="4562961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1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xmlns="" id="{9FC060D6-CAF1-4DAD-9533-D7012806CC6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97" y="239843"/>
            <a:ext cx="9009087" cy="58843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sandy beach next to the ocean&#10;&#10;Description automatically generated">
            <a:extLst>
              <a:ext uri="{FF2B5EF4-FFF2-40B4-BE49-F238E27FC236}">
                <a16:creationId xmlns:a16="http://schemas.microsoft.com/office/drawing/2014/main" xmlns="" id="{F33ED2A9-7DCF-465B-B906-AE46CF1C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113613" y="1013463"/>
            <a:ext cx="7390151" cy="433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6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7" y="2248524"/>
            <a:ext cx="11182662" cy="3852517"/>
          </a:xfr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149902"/>
            <a:ext cx="7764905" cy="196371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2">
            <a:extLst>
              <a:ext uri="{FF2B5EF4-FFF2-40B4-BE49-F238E27FC236}">
                <a16:creationId xmlns:a16="http://schemas.microsoft.com/office/drawing/2014/main" xmlns="" id="{20645086-89BC-46F8-9754-AA06797E46EE}"/>
              </a:ext>
            </a:extLst>
          </p:cNvPr>
          <p:cNvSpPr txBox="1">
            <a:spLocks/>
          </p:cNvSpPr>
          <p:nvPr/>
        </p:nvSpPr>
        <p:spPr>
          <a:xfrm>
            <a:off x="224853" y="953850"/>
            <a:ext cx="5066675" cy="10248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C00000"/>
                </a:solidFill>
              </a:rPr>
              <a:t>Lesson Goals</a:t>
            </a:r>
            <a:endParaRPr lang="ar-SA" sz="6600" b="1" dirty="0">
              <a:solidFill>
                <a:srgbClr val="C00000"/>
              </a:solidFill>
            </a:endParaRPr>
          </a:p>
        </p:txBody>
      </p:sp>
      <p:sp>
        <p:nvSpPr>
          <p:cNvPr id="7" name="عنصر نائب للمحتوى 3">
            <a:extLst>
              <a:ext uri="{FF2B5EF4-FFF2-40B4-BE49-F238E27FC236}">
                <a16:creationId xmlns:a16="http://schemas.microsoft.com/office/drawing/2014/main" xmlns="" id="{B8348F23-02E3-4144-9A79-207E9D3A86D6}"/>
              </a:ext>
            </a:extLst>
          </p:cNvPr>
          <p:cNvSpPr txBox="1">
            <a:spLocks/>
          </p:cNvSpPr>
          <p:nvPr/>
        </p:nvSpPr>
        <p:spPr>
          <a:xfrm>
            <a:off x="0" y="2115167"/>
            <a:ext cx="11535177" cy="36560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Name a helping website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Listen for some advice from HelpSite4U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Discuss each advice 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Recognize expressions of advice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Answer some questions .</a:t>
            </a:r>
          </a:p>
          <a:p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CounterPath targets SMB with Stretto | Comms Business">
            <a:extLst>
              <a:ext uri="{FF2B5EF4-FFF2-40B4-BE49-F238E27FC236}">
                <a16:creationId xmlns:a16="http://schemas.microsoft.com/office/drawing/2014/main" xmlns="" id="{9984F649-826A-440C-979C-CF9CC55F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97" y="179096"/>
            <a:ext cx="3646487" cy="25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95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1D5101F-CEC1-49DF-B665-232511B25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92" y="862243"/>
            <a:ext cx="6191250" cy="526732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89DD7297-D389-4F48-9C0F-3A4883D524CC}"/>
              </a:ext>
            </a:extLst>
          </p:cNvPr>
          <p:cNvSpPr txBox="1"/>
          <p:nvPr/>
        </p:nvSpPr>
        <p:spPr>
          <a:xfrm rot="21210494">
            <a:off x="3423570" y="2523890"/>
            <a:ext cx="47426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Keep</a:t>
            </a:r>
          </a:p>
          <a:p>
            <a:pPr algn="ctr"/>
            <a:r>
              <a:rPr lang="en-US" sz="6000" dirty="0"/>
              <a:t>your books</a:t>
            </a:r>
          </a:p>
          <a:p>
            <a:pPr algn="ctr"/>
            <a:r>
              <a:rPr lang="en-US" sz="6000" dirty="0"/>
              <a:t>closed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4060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0F330308-3131-4608-8223-FE08E29B0F44}"/>
              </a:ext>
            </a:extLst>
          </p:cNvPr>
          <p:cNvSpPr txBox="1"/>
          <p:nvPr/>
        </p:nvSpPr>
        <p:spPr>
          <a:xfrm>
            <a:off x="2977422" y="235436"/>
            <a:ext cx="5964703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Wide Latin" panose="020A0A07050505020404" pitchFamily="18" charset="0"/>
              </a:rPr>
              <a:t>Warm Up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xmlns="" id="{2B7B0AAA-0AF8-4B08-96B2-B784A42D428B}"/>
              </a:ext>
            </a:extLst>
          </p:cNvPr>
          <p:cNvSpPr txBox="1"/>
          <p:nvPr/>
        </p:nvSpPr>
        <p:spPr>
          <a:xfrm>
            <a:off x="44449" y="1349425"/>
            <a:ext cx="12147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when you have problems ?</a:t>
            </a:r>
          </a:p>
        </p:txBody>
      </p:sp>
      <p:sp>
        <p:nvSpPr>
          <p:cNvPr id="6" name="مربع نص 17">
            <a:extLst>
              <a:ext uri="{FF2B5EF4-FFF2-40B4-BE49-F238E27FC236}">
                <a16:creationId xmlns:a16="http://schemas.microsoft.com/office/drawing/2014/main" xmlns="" id="{3001B833-DC86-4443-B9E5-FEAF746876D3}"/>
              </a:ext>
            </a:extLst>
          </p:cNvPr>
          <p:cNvSpPr txBox="1"/>
          <p:nvPr/>
        </p:nvSpPr>
        <p:spPr>
          <a:xfrm>
            <a:off x="-114003" y="5093076"/>
            <a:ext cx="12147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go online to get advice ? </a:t>
            </a:r>
          </a:p>
        </p:txBody>
      </p:sp>
      <p:pic>
        <p:nvPicPr>
          <p:cNvPr id="4" name="Picture 3" descr="A picture containing indoor, sitting, toy, table&#10;&#10;Description automatically generated">
            <a:extLst>
              <a:ext uri="{FF2B5EF4-FFF2-40B4-BE49-F238E27FC236}">
                <a16:creationId xmlns:a16="http://schemas.microsoft.com/office/drawing/2014/main" xmlns="" id="{935D830B-7911-4560-B55D-F03D43536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23672" y="2173224"/>
            <a:ext cx="8184629" cy="273901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684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359764" y="-5564"/>
            <a:ext cx="838166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18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828319"/>
            <a:ext cx="8381669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A216F9EB-67D3-449D-A3D7-AB40F60EF6E5}"/>
              </a:ext>
            </a:extLst>
          </p:cNvPr>
          <p:cNvSpPr txBox="1"/>
          <p:nvPr/>
        </p:nvSpPr>
        <p:spPr>
          <a:xfrm>
            <a:off x="527050" y="4323206"/>
            <a:ext cx="111378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An opinion you give someone about what they should do .</a:t>
            </a:r>
            <a:endParaRPr lang="en-US" sz="4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B7D763C-1B5D-492D-9B44-0133CEC2CD19}"/>
              </a:ext>
            </a:extLst>
          </p:cNvPr>
          <p:cNvSpPr/>
          <p:nvPr/>
        </p:nvSpPr>
        <p:spPr>
          <a:xfrm>
            <a:off x="527050" y="704093"/>
            <a:ext cx="7492688" cy="9541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What is advice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37B701-E6E6-4BC4-B1E3-0F9A08313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039069" y="1000801"/>
            <a:ext cx="3932419" cy="26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0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2252C5-4247-4DA8-B0B3-F753769571BD}"/>
              </a:ext>
            </a:extLst>
          </p:cNvPr>
          <p:cNvSpPr txBox="1"/>
          <p:nvPr/>
        </p:nvSpPr>
        <p:spPr>
          <a:xfrm>
            <a:off x="6520721" y="1900837"/>
            <a:ext cx="5246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main title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CF05B1-DFFD-44AD-BA78-CE48409B64CF}"/>
              </a:ext>
            </a:extLst>
          </p:cNvPr>
          <p:cNvSpPr txBox="1"/>
          <p:nvPr/>
        </p:nvSpPr>
        <p:spPr>
          <a:xfrm>
            <a:off x="6520721" y="2919334"/>
            <a:ext cx="5246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address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B8AFA2-9160-4D15-A774-D5D9AE7E90A5}"/>
              </a:ext>
            </a:extLst>
          </p:cNvPr>
          <p:cNvSpPr txBox="1"/>
          <p:nvPr/>
        </p:nvSpPr>
        <p:spPr>
          <a:xfrm>
            <a:off x="6520722" y="3938666"/>
            <a:ext cx="5446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What are the subtitles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4C2257-0B21-4C41-9393-7E511E1EF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1" y="254834"/>
            <a:ext cx="6086008" cy="5890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Listen and discuss">
            <a:hlinkClick r:id="" action="ppaction://media"/>
            <a:extLst>
              <a:ext uri="{FF2B5EF4-FFF2-40B4-BE49-F238E27FC236}">
                <a16:creationId xmlns:a16="http://schemas.microsoft.com/office/drawing/2014/main" xmlns="" id="{6BDA4FCD-CF7C-4C9D-820A-21D8B65AFD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5625.25"/>
                </p14:media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3935" y="254834"/>
            <a:ext cx="1304144" cy="1235167"/>
          </a:xfrm>
          <a:prstGeom prst="rect">
            <a:avLst/>
          </a:prstGeom>
        </p:spPr>
      </p:pic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xmlns="" id="{F8F13278-B425-4BCE-8EA5-8694764E2856}"/>
              </a:ext>
            </a:extLst>
          </p:cNvPr>
          <p:cNvCxnSpPr>
            <a:cxnSpLocks/>
          </p:cNvCxnSpPr>
          <p:nvPr/>
        </p:nvCxnSpPr>
        <p:spPr>
          <a:xfrm>
            <a:off x="3597639" y="1643937"/>
            <a:ext cx="234846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7D9812F9-0CB2-4EDD-AD8C-0B91EEFC31A0}"/>
              </a:ext>
            </a:extLst>
          </p:cNvPr>
          <p:cNvCxnSpPr>
            <a:cxnSpLocks/>
          </p:cNvCxnSpPr>
          <p:nvPr/>
        </p:nvCxnSpPr>
        <p:spPr>
          <a:xfrm>
            <a:off x="3492708" y="1900837"/>
            <a:ext cx="2453391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425D0165-B461-4D8C-BA93-14C013776D53}"/>
              </a:ext>
            </a:extLst>
          </p:cNvPr>
          <p:cNvCxnSpPr>
            <a:cxnSpLocks/>
          </p:cNvCxnSpPr>
          <p:nvPr/>
        </p:nvCxnSpPr>
        <p:spPr>
          <a:xfrm>
            <a:off x="409731" y="2356410"/>
            <a:ext cx="471690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EDCA46-08B3-4B23-902D-2488DBCC6E6D}"/>
              </a:ext>
            </a:extLst>
          </p:cNvPr>
          <p:cNvSpPr txBox="1"/>
          <p:nvPr/>
        </p:nvSpPr>
        <p:spPr>
          <a:xfrm>
            <a:off x="6520722" y="4957163"/>
            <a:ext cx="5671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How many photos do we have ?</a:t>
            </a:r>
          </a:p>
        </p:txBody>
      </p:sp>
    </p:spTree>
    <p:extLst>
      <p:ext uri="{BB962C8B-B14F-4D97-AF65-F5344CB8AC3E}">
        <p14:creationId xmlns:p14="http://schemas.microsoft.com/office/powerpoint/2010/main" val="14548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345</Words>
  <Application>Microsoft Office PowerPoint</Application>
  <PresentationFormat>ملء الشاشة</PresentationFormat>
  <Paragraphs>66</Paragraphs>
  <Slides>20</Slides>
  <Notes>1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Cavolini</vt:lpstr>
      <vt:lpstr>Comic Sans MS</vt:lpstr>
      <vt:lpstr>STC-Regular</vt:lpstr>
      <vt:lpstr>Times New Roman</vt:lpstr>
      <vt:lpstr>Wide Latin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hp</cp:lastModifiedBy>
  <cp:revision>13</cp:revision>
  <dcterms:created xsi:type="dcterms:W3CDTF">2020-11-18T00:16:03Z</dcterms:created>
  <dcterms:modified xsi:type="dcterms:W3CDTF">2022-12-09T16:51:05Z</dcterms:modified>
</cp:coreProperties>
</file>