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300" r:id="rId6"/>
    <p:sldId id="260" r:id="rId7"/>
    <p:sldId id="301" r:id="rId8"/>
    <p:sldId id="302" r:id="rId9"/>
    <p:sldId id="262" r:id="rId10"/>
    <p:sldId id="303" r:id="rId11"/>
    <p:sldId id="257" r:id="rId12"/>
    <p:sldId id="304" r:id="rId13"/>
    <p:sldId id="277" r:id="rId14"/>
    <p:sldId id="306" r:id="rId15"/>
    <p:sldId id="266" r:id="rId16"/>
    <p:sldId id="278" r:id="rId17"/>
    <p:sldId id="305" r:id="rId18"/>
    <p:sldId id="272" r:id="rId19"/>
    <p:sldId id="307" r:id="rId20"/>
    <p:sldId id="276" r:id="rId21"/>
    <p:sldId id="273" r:id="rId22"/>
  </p:sldIdLst>
  <p:sldSz cx="9144000" cy="5143500" type="screen16x9"/>
  <p:notesSz cx="6858000" cy="9144000"/>
  <p:embeddedFontLst>
    <p:embeddedFont>
      <p:font typeface="Wingdings 3" pitchFamily="18" charset="2"/>
      <p:regular r:id="rId24"/>
    </p:embeddedFont>
    <p:embeddedFont>
      <p:font typeface="Arial Rounded MT Bold" pitchFamily="34" charset="0"/>
      <p:regular r:id="rId25"/>
    </p:embeddedFont>
    <p:embeddedFont>
      <p:font typeface="Wingdings 2" pitchFamily="18" charset="2"/>
      <p:regular r:id="rId26"/>
    </p:embeddedFont>
    <p:embeddedFont>
      <p:font typeface="Baloo 2" charset="0"/>
      <p:regular r:id="rId27"/>
      <p:bold r:id="rId28"/>
    </p:embeddedFont>
    <p:embeddedFont>
      <p:font typeface="Pangolin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7F6F97D-B135-45ED-8769-1E5BDF27E5EC}">
  <a:tblStyle styleId="{37F6F97D-B135-45ED-8769-1E5BDF27E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0762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grammar.cl/Notes/Countable_Uncountable_Noun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1"/>
          </p:nvPr>
        </p:nvSpPr>
        <p:spPr>
          <a:xfrm>
            <a:off x="169495" y="4082138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7030A0"/>
                </a:solidFill>
              </a:rPr>
              <a:t>Done by :</a:t>
            </a:r>
            <a:r>
              <a:rPr lang="en" sz="1600" b="1" dirty="0" smtClean="0">
                <a:solidFill>
                  <a:srgbClr val="FF6600"/>
                </a:solidFill>
              </a:rPr>
              <a:t>Entisar Al-OBAIDALLAH</a:t>
            </a:r>
            <a:endParaRPr sz="1600" b="1" dirty="0">
              <a:solidFill>
                <a:srgbClr val="FF6600"/>
              </a:solidFill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35260" y="2262203"/>
            <a:ext cx="4667006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Unit 1</a:t>
            </a:r>
            <a:br>
              <a:rPr lang="en" sz="2800" dirty="0" smtClean="0"/>
            </a:br>
            <a:r>
              <a:rPr lang="en" sz="2800" dirty="0" smtClean="0">
                <a:solidFill>
                  <a:schemeClr val="accent1">
                    <a:lumMod val="75000"/>
                  </a:schemeClr>
                </a:solidFill>
              </a:rPr>
              <a:t>Yoy’ve Got Mail</a:t>
            </a:r>
            <a:br>
              <a:rPr lang="en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" sz="2800" dirty="0" smtClean="0"/>
              <a:t>Form , Meaning and Function</a:t>
            </a:r>
            <a:endParaRPr sz="2800" dirty="0"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3329139" y="425039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307134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2"/>
          <p:cNvSpPr txBox="1">
            <a:spLocks noGrp="1"/>
          </p:cNvSpPr>
          <p:nvPr>
            <p:ph type="subTitle" idx="1"/>
          </p:nvPr>
        </p:nvSpPr>
        <p:spPr>
          <a:xfrm>
            <a:off x="6012160" y="601315"/>
            <a:ext cx="2135068" cy="44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Would </a:t>
            </a:r>
            <a:endParaRPr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5004048" y="1275606"/>
            <a:ext cx="366260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Can be used with </a:t>
            </a:r>
            <a:r>
              <a:rPr lang="en" b="1" u="sng" dirty="0" smtClean="0"/>
              <a:t>action verbs </a:t>
            </a:r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only</a:t>
            </a:r>
          </a:p>
          <a:p>
            <a:pPr marL="0" lvl="0" indent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-US" dirty="0"/>
              <a:t> </a:t>
            </a:r>
            <a:r>
              <a:rPr lang="en-US"/>
              <a:t>I </a:t>
            </a:r>
            <a:r>
              <a:rPr lang="en-US" b="1" u="sng" smtClean="0"/>
              <a:t>would</a:t>
            </a:r>
            <a:r>
              <a:rPr lang="en-US" b="1" u="sng" smtClean="0"/>
              <a:t> </a:t>
            </a:r>
            <a:r>
              <a:rPr lang="en-US" dirty="0"/>
              <a:t>walk to school .</a:t>
            </a:r>
          </a:p>
          <a:p>
            <a:pPr marL="0" indent="0"/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But Not</a:t>
            </a:r>
            <a:r>
              <a:rPr lang="en-US" dirty="0" smtClean="0"/>
              <a:t> We </a:t>
            </a:r>
            <a:r>
              <a:rPr lang="en-US" b="1" u="sng" dirty="0" smtClean="0"/>
              <a:t>would </a:t>
            </a:r>
            <a:r>
              <a:rPr lang="en-US" dirty="0"/>
              <a:t>have a big car.</a:t>
            </a:r>
          </a:p>
          <a:p>
            <a:pPr marL="0" lvl="0" indent="0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/>
              <a:t> </a:t>
            </a:r>
            <a:endParaRPr b="1" u="sng" dirty="0"/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5041266" y="2355726"/>
            <a:ext cx="3612996" cy="899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Can be used in </a:t>
            </a:r>
            <a:r>
              <a:rPr lang="en" b="1" u="sng" dirty="0" smtClean="0"/>
              <a:t>statements</a:t>
            </a:r>
            <a:r>
              <a:rPr lang="en" dirty="0" smtClean="0"/>
              <a:t> </a:t>
            </a:r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only</a:t>
            </a:r>
          </a:p>
          <a:p>
            <a:pPr marL="0" indent="0"/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-US" dirty="0"/>
              <a:t> I </a:t>
            </a:r>
            <a:r>
              <a:rPr lang="en-US" b="1" u="sng" dirty="0" smtClean="0"/>
              <a:t>would </a:t>
            </a:r>
            <a:r>
              <a:rPr lang="en-US" dirty="0" smtClean="0"/>
              <a:t>go to the same beach every summer.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5079142" y="3389053"/>
            <a:ext cx="3590600" cy="1088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Used to describe </a:t>
            </a:r>
            <a:r>
              <a:rPr lang="en" b="1" u="sng" dirty="0" smtClean="0"/>
              <a:t>actions </a:t>
            </a:r>
            <a:r>
              <a:rPr lang="en" dirty="0" smtClean="0"/>
              <a:t>or </a:t>
            </a:r>
            <a:r>
              <a:rPr lang="en" b="1" u="sng" dirty="0" smtClean="0"/>
              <a:t>situations</a:t>
            </a:r>
            <a:r>
              <a:rPr lang="en" dirty="0" smtClean="0"/>
              <a:t> </a:t>
            </a:r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repeated</a:t>
            </a: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 dirty="0" smtClean="0"/>
              <a:t>again and again and again.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en" dirty="0" smtClean="0"/>
              <a:t>. When he was at university , he </a:t>
            </a:r>
            <a:r>
              <a:rPr lang="en" b="1" u="sng" dirty="0" smtClean="0"/>
              <a:t>would</a:t>
            </a:r>
            <a:r>
              <a:rPr lang="en" dirty="0" smtClean="0"/>
              <a:t> sleep until noon at the weekend.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51" name="Google Shape;451;p32"/>
          <p:cNvGrpSpPr/>
          <p:nvPr/>
        </p:nvGrpSpPr>
        <p:grpSpPr>
          <a:xfrm>
            <a:off x="179512" y="101476"/>
            <a:ext cx="983438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925692">
            <a:off x="114202" y="454557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وسيلة شرح مستطيلة مستديرة الزوايا 35"/>
          <p:cNvSpPr/>
          <p:nvPr/>
        </p:nvSpPr>
        <p:spPr>
          <a:xfrm>
            <a:off x="1619672" y="123478"/>
            <a:ext cx="6408711" cy="375175"/>
          </a:xfrm>
          <a:prstGeom prst="wedgeRoundRectCallout">
            <a:avLst>
              <a:gd name="adj1" fmla="val -54180"/>
              <a:gd name="adj2" fmla="val 2343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What is the difference between “Used to” and “ would”?</a:t>
            </a:r>
            <a:endParaRPr lang="ar-SA" sz="1800" b="1" dirty="0"/>
          </a:p>
        </p:txBody>
      </p:sp>
      <p:sp>
        <p:nvSpPr>
          <p:cNvPr id="39" name="Google Shape;442;p32"/>
          <p:cNvSpPr txBox="1">
            <a:spLocks/>
          </p:cNvSpPr>
          <p:nvPr/>
        </p:nvSpPr>
        <p:spPr>
          <a:xfrm>
            <a:off x="1547664" y="597543"/>
            <a:ext cx="1982678" cy="44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/>
            <a:r>
              <a:rPr lang="en-US" dirty="0" smtClean="0"/>
              <a:t>Used to</a:t>
            </a:r>
            <a:endParaRPr lang="en-US" dirty="0"/>
          </a:p>
        </p:txBody>
      </p:sp>
      <p:sp>
        <p:nvSpPr>
          <p:cNvPr id="40" name="Google Shape;443;p32"/>
          <p:cNvSpPr txBox="1">
            <a:spLocks/>
          </p:cNvSpPr>
          <p:nvPr/>
        </p:nvSpPr>
        <p:spPr>
          <a:xfrm>
            <a:off x="246683" y="1203598"/>
            <a:ext cx="3600400" cy="10801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dirty="0" smtClean="0"/>
              <a:t>Can be used with any kind of verbs : </a:t>
            </a:r>
            <a:r>
              <a:rPr lang="en-US" b="1" u="sng" dirty="0" smtClean="0"/>
              <a:t>action or states</a:t>
            </a:r>
          </a:p>
          <a:p>
            <a:pPr marL="0" lvl="0" indent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-US" dirty="0"/>
              <a:t> I </a:t>
            </a:r>
            <a:r>
              <a:rPr lang="en-US" b="1" u="sng" dirty="0"/>
              <a:t>used to </a:t>
            </a:r>
            <a:r>
              <a:rPr lang="en-US" dirty="0" smtClean="0"/>
              <a:t>walk to school .</a:t>
            </a:r>
          </a:p>
          <a:p>
            <a:pPr marL="0" indent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-US" dirty="0"/>
              <a:t> </a:t>
            </a:r>
            <a:r>
              <a:rPr lang="en-US" dirty="0" smtClean="0"/>
              <a:t>We </a:t>
            </a:r>
            <a:r>
              <a:rPr lang="en-US" b="1" u="sng" dirty="0" smtClean="0"/>
              <a:t>used </a:t>
            </a:r>
            <a:r>
              <a:rPr lang="en-US" b="1" u="sng" dirty="0"/>
              <a:t>to </a:t>
            </a:r>
            <a:r>
              <a:rPr lang="en-US" dirty="0" smtClean="0"/>
              <a:t>have a big car.</a:t>
            </a:r>
            <a:endParaRPr lang="en-US" dirty="0"/>
          </a:p>
          <a:p>
            <a:pPr marL="0" lvl="0" indent="0"/>
            <a:endParaRPr lang="en-US" dirty="0" smtClean="0"/>
          </a:p>
          <a:p>
            <a:pPr marL="0" lvl="0" indent="0"/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/>
            <a:endParaRPr lang="en-US" dirty="0"/>
          </a:p>
          <a:p>
            <a:pPr marL="0" indent="0"/>
            <a:endParaRPr lang="en-US" b="1" u="sng" dirty="0"/>
          </a:p>
          <a:p>
            <a:pPr marL="0" indent="0"/>
            <a:endParaRPr lang="en-US" b="1" u="sng" dirty="0" smtClean="0"/>
          </a:p>
          <a:p>
            <a:pPr marL="0" indent="0"/>
            <a:endParaRPr lang="en-US" b="1" u="sng" dirty="0"/>
          </a:p>
        </p:txBody>
      </p:sp>
      <p:sp>
        <p:nvSpPr>
          <p:cNvPr id="42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246683" y="2355726"/>
            <a:ext cx="3595563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Can be used in </a:t>
            </a:r>
            <a:r>
              <a:rPr lang="en" b="1" u="sng" dirty="0" smtClean="0"/>
              <a:t>statements</a:t>
            </a:r>
            <a:r>
              <a:rPr lang="en" dirty="0" smtClean="0"/>
              <a:t> , </a:t>
            </a:r>
            <a:r>
              <a:rPr lang="en" b="1" u="sng" dirty="0" smtClean="0"/>
              <a:t>negative </a:t>
            </a:r>
            <a:r>
              <a:rPr lang="en" dirty="0" smtClean="0"/>
              <a:t>and </a:t>
            </a:r>
            <a:r>
              <a:rPr lang="en" b="1" u="sng" dirty="0" smtClean="0"/>
              <a:t>questions</a:t>
            </a:r>
            <a:r>
              <a:rPr lang="en" dirty="0" smtClean="0"/>
              <a:t> </a:t>
            </a:r>
          </a:p>
          <a:p>
            <a:pPr marL="0" lvl="0" indent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-US" dirty="0"/>
              <a:t> I </a:t>
            </a:r>
            <a:r>
              <a:rPr lang="en-US" dirty="0" smtClean="0"/>
              <a:t>didn’t </a:t>
            </a:r>
            <a:r>
              <a:rPr lang="en-US" b="1" u="sng" dirty="0" smtClean="0"/>
              <a:t>use </a:t>
            </a:r>
            <a:r>
              <a:rPr lang="en-US" b="1" u="sng" dirty="0"/>
              <a:t>to </a:t>
            </a:r>
            <a:r>
              <a:rPr lang="en-US" dirty="0"/>
              <a:t>walk to school .</a:t>
            </a:r>
          </a:p>
          <a:p>
            <a:pPr marL="0" indent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-US" dirty="0"/>
              <a:t> </a:t>
            </a:r>
            <a:r>
              <a:rPr lang="en-US" dirty="0" smtClean="0"/>
              <a:t>Did we </a:t>
            </a:r>
            <a:r>
              <a:rPr lang="en-US" b="1" u="sng" dirty="0" smtClean="0"/>
              <a:t>use to </a:t>
            </a:r>
            <a:r>
              <a:rPr lang="en-US" dirty="0"/>
              <a:t>have a big </a:t>
            </a:r>
            <a:r>
              <a:rPr lang="en-US" dirty="0" smtClean="0"/>
              <a:t>car</a:t>
            </a:r>
            <a:r>
              <a:rPr lang="en-US" b="1" dirty="0" smtClean="0"/>
              <a:t>?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260239" y="3510683"/>
            <a:ext cx="3620008" cy="1118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Used for any </a:t>
            </a:r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extended</a:t>
            </a:r>
            <a:r>
              <a:rPr lang="en" dirty="0" smtClean="0"/>
              <a:t> </a:t>
            </a:r>
            <a:r>
              <a:rPr lang="en" b="1" u="sng" dirty="0" smtClean="0"/>
              <a:t>actions </a:t>
            </a:r>
            <a:r>
              <a:rPr lang="en" dirty="0" smtClean="0"/>
              <a:t>or </a:t>
            </a:r>
            <a:r>
              <a:rPr lang="en" b="1" u="sng" dirty="0" smtClean="0"/>
              <a:t>situations</a:t>
            </a:r>
            <a:r>
              <a:rPr lang="en" dirty="0" smtClean="0"/>
              <a:t> </a:t>
            </a:r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in the past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/>
            <a:r>
              <a:rPr lang="en" b="1" u="sng" dirty="0" smtClean="0">
                <a:solidFill>
                  <a:schemeClr val="accent3">
                    <a:lumMod val="75000"/>
                  </a:schemeClr>
                </a:solidFill>
              </a:rPr>
              <a:t>e.g.</a:t>
            </a:r>
            <a:r>
              <a:rPr lang="en" dirty="0"/>
              <a:t> I</a:t>
            </a:r>
            <a:r>
              <a:rPr lang="en" dirty="0" smtClean="0"/>
              <a:t> </a:t>
            </a:r>
            <a:r>
              <a:rPr lang="en" b="1" u="sng" dirty="0" smtClean="0"/>
              <a:t>used to </a:t>
            </a:r>
            <a:r>
              <a:rPr lang="en" dirty="0" smtClean="0"/>
              <a:t>live in Riyadh but I moved to Al-Hasa last year .</a:t>
            </a:r>
            <a:endParaRPr lang="en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60;p32"/>
          <p:cNvSpPr/>
          <p:nvPr/>
        </p:nvSpPr>
        <p:spPr>
          <a:xfrm rot="925692">
            <a:off x="3772594" y="56677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27;p32"/>
          <p:cNvSpPr/>
          <p:nvPr/>
        </p:nvSpPr>
        <p:spPr>
          <a:xfrm>
            <a:off x="3907469" y="125645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427;p32"/>
          <p:cNvSpPr/>
          <p:nvPr/>
        </p:nvSpPr>
        <p:spPr>
          <a:xfrm>
            <a:off x="3951895" y="2427734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27;p32"/>
          <p:cNvSpPr/>
          <p:nvPr/>
        </p:nvSpPr>
        <p:spPr>
          <a:xfrm>
            <a:off x="3992554" y="3777589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006834" y="141962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4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038881" y="2613949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55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095284" y="3892529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build="p" animBg="1"/>
      <p:bldP spid="443" grpId="0" build="p" animBg="1"/>
      <p:bldP spid="446" grpId="0" build="p" animBg="1"/>
      <p:bldP spid="449" grpId="0" build="p" animBg="1"/>
      <p:bldP spid="36" grpId="0" animBg="1"/>
      <p:bldP spid="39" grpId="0" animBg="1"/>
      <p:bldP spid="40" grpId="0" animBg="1"/>
      <p:bldP spid="42" grpId="0" build="p" animBg="1"/>
      <p:bldP spid="44" grpId="0" build="p" animBg="1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grpSp>
        <p:nvGrpSpPr>
          <p:cNvPr id="281" name="Google Shape;281;p26"/>
          <p:cNvGrpSpPr/>
          <p:nvPr/>
        </p:nvGrpSpPr>
        <p:grpSpPr>
          <a:xfrm>
            <a:off x="8160158" y="4301107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95B4AC17-E045-4D06-97E0-4701A5D5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0737"/>
            <a:ext cx="7315757" cy="43692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F3CF438F-D19B-438D-809D-C3913285F584}"/>
              </a:ext>
            </a:extLst>
          </p:cNvPr>
          <p:cNvSpPr/>
          <p:nvPr/>
        </p:nvSpPr>
        <p:spPr>
          <a:xfrm>
            <a:off x="2801141" y="1232590"/>
            <a:ext cx="15018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didn’t</a:t>
            </a:r>
            <a:r>
              <a:rPr lang="en-US" sz="11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 to </a:t>
            </a:r>
            <a:r>
              <a:rPr lang="en-US" sz="11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have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3440716" y="1560401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speak</a:t>
            </a:r>
            <a:r>
              <a:rPr lang="en-US" sz="1100" b="1" dirty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4485462" y="1355700"/>
            <a:ext cx="1206644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speak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F3CF438F-D19B-438D-809D-C3913285F584}"/>
              </a:ext>
            </a:extLst>
          </p:cNvPr>
          <p:cNvSpPr/>
          <p:nvPr/>
        </p:nvSpPr>
        <p:spPr>
          <a:xfrm>
            <a:off x="2787173" y="1822011"/>
            <a:ext cx="15018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didn’t</a:t>
            </a:r>
            <a:r>
              <a:rPr lang="en-US" sz="11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use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1390616" y="2090931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take</a:t>
            </a:r>
            <a:r>
              <a:rPr lang="en-US" sz="1100" b="1" dirty="0" smtClean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7009140" y="2051079"/>
            <a:ext cx="1206644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take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1043608" y="2339067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print</a:t>
            </a:r>
            <a:r>
              <a:rPr lang="en-US" sz="1100" b="1" dirty="0" smtClean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7292206" y="2886743"/>
            <a:ext cx="1018788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use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5868144" y="2663547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use</a:t>
            </a:r>
            <a:r>
              <a:rPr lang="en-US" sz="1100" b="1" dirty="0" smtClean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3615231" y="2922378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read</a:t>
            </a:r>
            <a:r>
              <a:rPr lang="en-US" sz="1100" b="1" dirty="0" smtClean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3110028" y="3188622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deliver</a:t>
            </a:r>
            <a:r>
              <a:rPr lang="en-US" sz="1100" b="1" dirty="0" smtClean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A2E64554-043A-4BA3-92DF-B2AC92918513}"/>
              </a:ext>
            </a:extLst>
          </p:cNvPr>
          <p:cNvSpPr/>
          <p:nvPr/>
        </p:nvSpPr>
        <p:spPr>
          <a:xfrm>
            <a:off x="2241715" y="2699598"/>
            <a:ext cx="13754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used to </a:t>
            </a:r>
            <a:r>
              <a:rPr lang="en-US" sz="11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find</a:t>
            </a:r>
            <a:r>
              <a:rPr lang="en-US" sz="1100" b="1" dirty="0" smtClean="0">
                <a:latin typeface="+mn-lt"/>
                <a:cs typeface="Times New Roman" panose="02020603050405020304" pitchFamily="18" charset="0"/>
              </a:rPr>
              <a:t>/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6901796" y="2349271"/>
            <a:ext cx="1206644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print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3275856" y="2525048"/>
            <a:ext cx="1206644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find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5618641" y="2952878"/>
            <a:ext cx="1206644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read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B8DB0DE6-6D15-4BFA-9EFB-7EBEF6F06B13}"/>
              </a:ext>
            </a:extLst>
          </p:cNvPr>
          <p:cNvSpPr/>
          <p:nvPr/>
        </p:nvSpPr>
        <p:spPr>
          <a:xfrm>
            <a:off x="5476799" y="3229877"/>
            <a:ext cx="1206644" cy="2769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would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deliver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952388" y="1980125"/>
            <a:ext cx="3026700" cy="17373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Open your student’s book p.17</a:t>
            </a:r>
            <a:endParaRPr sz="2000" b="1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539552" y="214223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453977" y="3307411"/>
            <a:ext cx="833038" cy="1083272"/>
            <a:chOff x="1710025" y="1742887"/>
            <a:chExt cx="2408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10025" y="1742887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3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" y="915566"/>
            <a:ext cx="3284286" cy="4050808"/>
          </a:xfrm>
          <a:prstGeom prst="rect">
            <a:avLst/>
          </a:prstGeom>
        </p:spPr>
      </p:pic>
      <p:grpSp>
        <p:nvGrpSpPr>
          <p:cNvPr id="337" name="Google Shape;337;p28"/>
          <p:cNvGrpSpPr/>
          <p:nvPr/>
        </p:nvGrpSpPr>
        <p:grpSpPr>
          <a:xfrm>
            <a:off x="3707904" y="202763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17;p36"/>
          <p:cNvSpPr/>
          <p:nvPr/>
        </p:nvSpPr>
        <p:spPr>
          <a:xfrm>
            <a:off x="5292080" y="2954986"/>
            <a:ext cx="3384376" cy="1997187"/>
          </a:xfrm>
          <a:prstGeom prst="roundRect">
            <a:avLst>
              <a:gd name="adj" fmla="val 28003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618;p36"/>
          <p:cNvSpPr/>
          <p:nvPr/>
        </p:nvSpPr>
        <p:spPr>
          <a:xfrm>
            <a:off x="5127005" y="2954986"/>
            <a:ext cx="3384376" cy="1903233"/>
          </a:xfrm>
          <a:prstGeom prst="roundRect">
            <a:avLst>
              <a:gd name="adj" fmla="val 280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17;p36"/>
          <p:cNvSpPr/>
          <p:nvPr/>
        </p:nvSpPr>
        <p:spPr>
          <a:xfrm>
            <a:off x="467544" y="3034758"/>
            <a:ext cx="3384376" cy="1997187"/>
          </a:xfrm>
          <a:prstGeom prst="roundRect">
            <a:avLst>
              <a:gd name="adj" fmla="val 28003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6"/>
          <p:cNvSpPr/>
          <p:nvPr/>
        </p:nvSpPr>
        <p:spPr>
          <a:xfrm>
            <a:off x="7562950" y="2560542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2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B1B1F570-E7A3-4258-9385-9FBC099B51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r="7126" b="6221"/>
          <a:stretch/>
        </p:blipFill>
        <p:spPr>
          <a:xfrm>
            <a:off x="837063" y="411510"/>
            <a:ext cx="6777457" cy="1293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259632" y="2018228"/>
            <a:ext cx="559913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We use </a:t>
            </a:r>
            <a:r>
              <a:rPr lang="en-US" sz="1600" b="1" dirty="0"/>
              <a:t>there is</a:t>
            </a:r>
            <a:r>
              <a:rPr lang="en-US" sz="1600" dirty="0"/>
              <a:t> and </a:t>
            </a:r>
            <a:r>
              <a:rPr lang="en-US" sz="1600" b="1" dirty="0"/>
              <a:t>there are</a:t>
            </a:r>
            <a:r>
              <a:rPr lang="en-US" sz="1600" dirty="0"/>
              <a:t> to say that something exists.</a:t>
            </a:r>
            <a:endParaRPr lang="ar-SA" sz="1600" dirty="0"/>
          </a:p>
        </p:txBody>
      </p:sp>
      <p:grpSp>
        <p:nvGrpSpPr>
          <p:cNvPr id="26" name="Google Shape;491;p33"/>
          <p:cNvGrpSpPr/>
          <p:nvPr/>
        </p:nvGrpSpPr>
        <p:grpSpPr>
          <a:xfrm>
            <a:off x="7728431" y="2702292"/>
            <a:ext cx="613895" cy="521910"/>
            <a:chOff x="1168000" y="1750950"/>
            <a:chExt cx="405425" cy="344700"/>
          </a:xfrm>
        </p:grpSpPr>
        <p:sp>
          <p:nvSpPr>
            <p:cNvPr id="27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618;p36"/>
          <p:cNvSpPr/>
          <p:nvPr/>
        </p:nvSpPr>
        <p:spPr>
          <a:xfrm>
            <a:off x="323528" y="2985074"/>
            <a:ext cx="3384376" cy="1903233"/>
          </a:xfrm>
          <a:prstGeom prst="roundRect">
            <a:avLst>
              <a:gd name="adj" fmla="val 280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مستطيل 4"/>
          <p:cNvSpPr/>
          <p:nvPr/>
        </p:nvSpPr>
        <p:spPr>
          <a:xfrm>
            <a:off x="337245" y="3206984"/>
            <a:ext cx="421196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We use 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there is</a:t>
            </a:r>
            <a:r>
              <a:rPr lang="en-US" dirty="0">
                <a:latin typeface="Arial Rounded MT Bold" pitchFamily="34" charset="0"/>
              </a:rPr>
              <a:t> for 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singular</a:t>
            </a:r>
            <a:r>
              <a:rPr lang="en-US" dirty="0">
                <a:latin typeface="Arial Rounded MT Bold" pitchFamily="34" charset="0"/>
              </a:rPr>
              <a:t> </a:t>
            </a:r>
            <a:r>
              <a:rPr lang="en-US" dirty="0" smtClean="0">
                <a:latin typeface="Arial Rounded MT Bold" pitchFamily="34" charset="0"/>
              </a:rPr>
              <a:t>and</a:t>
            </a:r>
          </a:p>
          <a:p>
            <a:r>
              <a:rPr lang="en-US" dirty="0">
                <a:latin typeface="Arial Rounded MT Bold" pitchFamily="34" charset="0"/>
              </a:rPr>
              <a:t> 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there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are </a:t>
            </a:r>
            <a:r>
              <a:rPr lang="en-US" dirty="0" smtClean="0">
                <a:latin typeface="Arial Rounded MT Bold" pitchFamily="34" charset="0"/>
              </a:rPr>
              <a:t>for</a:t>
            </a:r>
            <a:r>
              <a:rPr lang="en-US" dirty="0">
                <a:latin typeface="Arial Rounded MT Bold" pitchFamily="34" charset="0"/>
              </a:rPr>
              <a:t> 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plural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r>
              <a:rPr lang="en-US" sz="800" dirty="0">
                <a:latin typeface="Arial Rounded MT Bold" pitchFamily="34" charset="0"/>
              </a:rPr>
              <a:t/>
            </a:r>
            <a:br>
              <a:rPr lang="en-US" sz="800" dirty="0">
                <a:latin typeface="Arial Rounded MT Bold" pitchFamily="34" charset="0"/>
              </a:rPr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There is</a:t>
            </a:r>
            <a:r>
              <a:rPr lang="en-US" dirty="0"/>
              <a:t> one table in the classroom.</a:t>
            </a:r>
            <a:br>
              <a:rPr lang="en-US" dirty="0"/>
            </a:br>
            <a:r>
              <a:rPr lang="en-US" b="1" u="sng" dirty="0">
                <a:solidFill>
                  <a:schemeClr val="accent4"/>
                </a:solidFill>
              </a:rPr>
              <a:t>There are</a:t>
            </a:r>
            <a:r>
              <a:rPr lang="en-US" dirty="0"/>
              <a:t> three chairs in the classroom.</a:t>
            </a:r>
            <a:br>
              <a:rPr lang="en-US" dirty="0"/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There is</a:t>
            </a:r>
            <a:r>
              <a:rPr lang="en-US" dirty="0"/>
              <a:t> a spider in the bath.</a:t>
            </a:r>
            <a:br>
              <a:rPr lang="en-US" dirty="0"/>
            </a:br>
            <a:r>
              <a:rPr lang="en-US" b="1" u="sng" dirty="0">
                <a:solidFill>
                  <a:schemeClr val="accent4"/>
                </a:solidFill>
              </a:rPr>
              <a:t>There are</a:t>
            </a:r>
            <a:r>
              <a:rPr lang="en-US" dirty="0"/>
              <a:t> many people at the bus stop.</a:t>
            </a:r>
            <a:br>
              <a:rPr lang="en-US" dirty="0"/>
            </a:br>
            <a:endParaRPr lang="ar-SA" dirty="0"/>
          </a:p>
        </p:txBody>
      </p:sp>
      <p:sp>
        <p:nvSpPr>
          <p:cNvPr id="37" name="Google Shape;623;p36"/>
          <p:cNvSpPr/>
          <p:nvPr/>
        </p:nvSpPr>
        <p:spPr>
          <a:xfrm>
            <a:off x="305931" y="2522525"/>
            <a:ext cx="674514" cy="6745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627;p36"/>
          <p:cNvGrpSpPr/>
          <p:nvPr/>
        </p:nvGrpSpPr>
        <p:grpSpPr>
          <a:xfrm>
            <a:off x="455446" y="2695468"/>
            <a:ext cx="356284" cy="328628"/>
            <a:chOff x="712875" y="2205450"/>
            <a:chExt cx="233675" cy="215550"/>
          </a:xfrm>
        </p:grpSpPr>
        <p:sp>
          <p:nvSpPr>
            <p:cNvPr id="39" name="Google Shape;628;p3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9;p3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0;p3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1;p3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32;p3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627;p36"/>
          <p:cNvGrpSpPr/>
          <p:nvPr/>
        </p:nvGrpSpPr>
        <p:grpSpPr>
          <a:xfrm>
            <a:off x="6948264" y="1853914"/>
            <a:ext cx="356284" cy="328628"/>
            <a:chOff x="712875" y="2205450"/>
            <a:chExt cx="233675" cy="215550"/>
          </a:xfrm>
        </p:grpSpPr>
        <p:sp>
          <p:nvSpPr>
            <p:cNvPr id="45" name="Google Shape;628;p3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9;p3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30;p3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31;p3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2;p3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5292080" y="3260845"/>
            <a:ext cx="30311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also use 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There is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dirty="0"/>
              <a:t>with 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hlinkClick r:id="rId4" tooltip="Countable and Uncountable nouns"/>
              </a:rPr>
              <a:t>uncountable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hlinkClick r:id="rId4" tooltip="Countable and Uncountable nouns"/>
              </a:rPr>
              <a:t>nouns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en-US" dirty="0"/>
          </a:p>
          <a:p>
            <a:r>
              <a:rPr lang="en-US" b="1" dirty="0"/>
              <a:t>There is</a:t>
            </a:r>
            <a:r>
              <a:rPr lang="en-US" dirty="0"/>
              <a:t> milk in the fridge.</a:t>
            </a:r>
          </a:p>
          <a:p>
            <a:r>
              <a:rPr lang="en-US" b="1" dirty="0"/>
              <a:t>There is</a:t>
            </a:r>
            <a:r>
              <a:rPr lang="en-US" dirty="0"/>
              <a:t> some sugar on the table.</a:t>
            </a:r>
          </a:p>
          <a:p>
            <a:r>
              <a:rPr lang="en-US" b="1" dirty="0"/>
              <a:t>There is</a:t>
            </a:r>
            <a:r>
              <a:rPr lang="en-US" dirty="0"/>
              <a:t> ice cream on your shirt.</a:t>
            </a:r>
          </a:p>
          <a:p>
            <a:r>
              <a:rPr lang="en-US" dirty="0"/>
              <a:t> </a:t>
            </a:r>
          </a:p>
        </p:txBody>
      </p:sp>
      <p:sp>
        <p:nvSpPr>
          <p:cNvPr id="53" name="Google Shape;460;p32"/>
          <p:cNvSpPr/>
          <p:nvPr/>
        </p:nvSpPr>
        <p:spPr>
          <a:xfrm rot="2006702">
            <a:off x="4173068" y="355123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952388" y="1980125"/>
            <a:ext cx="3026700" cy="17373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Open your workbook p.10</a:t>
            </a:r>
            <a:endParaRPr sz="2000" b="1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539552" y="214223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453977" y="3307411"/>
            <a:ext cx="833038" cy="1083272"/>
            <a:chOff x="1710025" y="1742887"/>
            <a:chExt cx="2408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10025" y="1742887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3" y="959892"/>
            <a:ext cx="3425030" cy="4033792"/>
          </a:xfrm>
          <a:prstGeom prst="rect">
            <a:avLst/>
          </a:prstGeom>
        </p:spPr>
      </p:pic>
      <p:grpSp>
        <p:nvGrpSpPr>
          <p:cNvPr id="337" name="Google Shape;337;p28"/>
          <p:cNvGrpSpPr/>
          <p:nvPr/>
        </p:nvGrpSpPr>
        <p:grpSpPr>
          <a:xfrm>
            <a:off x="3707904" y="202763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61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743090" y="4251780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xmlns="" id="{638C9A1B-3188-4205-81AD-B14E1D06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37" y="524148"/>
            <a:ext cx="6027661" cy="3775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bg1">
                <a:alpha val="40000"/>
              </a:schemeClr>
            </a:glow>
          </a:effectLst>
        </p:spPr>
      </p:pic>
      <p:grpSp>
        <p:nvGrpSpPr>
          <p:cNvPr id="572" name="Google Shape;572;p35"/>
          <p:cNvGrpSpPr/>
          <p:nvPr/>
        </p:nvGrpSpPr>
        <p:grpSpPr>
          <a:xfrm>
            <a:off x="6645386" y="14469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Rectangle 10">
            <a:extLst>
              <a:ext uri="{FF2B5EF4-FFF2-40B4-BE49-F238E27FC236}">
                <a16:creationId xmlns:a16="http://schemas.microsoft.com/office/drawing/2014/main" xmlns="" id="{6BE66F4C-D0F9-436D-971E-2AFA078BB309}"/>
              </a:ext>
            </a:extLst>
          </p:cNvPr>
          <p:cNvSpPr/>
          <p:nvPr/>
        </p:nvSpPr>
        <p:spPr>
          <a:xfrm>
            <a:off x="1929229" y="3075806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There 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xmlns="" id="{6BE66F4C-D0F9-436D-971E-2AFA078BB309}"/>
              </a:ext>
            </a:extLst>
          </p:cNvPr>
          <p:cNvSpPr/>
          <p:nvPr/>
        </p:nvSpPr>
        <p:spPr>
          <a:xfrm>
            <a:off x="1927967" y="1348981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There 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xmlns="" id="{CFE817E5-D7CC-4A92-9B3A-011FDD859458}"/>
              </a:ext>
            </a:extLst>
          </p:cNvPr>
          <p:cNvSpPr/>
          <p:nvPr/>
        </p:nvSpPr>
        <p:spPr>
          <a:xfrm>
            <a:off x="1904196" y="2408701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There 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xmlns="" id="{CFE817E5-D7CC-4A92-9B3A-011FDD859458}"/>
              </a:ext>
            </a:extLst>
          </p:cNvPr>
          <p:cNvSpPr/>
          <p:nvPr/>
        </p:nvSpPr>
        <p:spPr>
          <a:xfrm>
            <a:off x="1999079" y="1682371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There 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xmlns="" id="{CFE817E5-D7CC-4A92-9B3A-011FDD859458}"/>
              </a:ext>
            </a:extLst>
          </p:cNvPr>
          <p:cNvSpPr/>
          <p:nvPr/>
        </p:nvSpPr>
        <p:spPr>
          <a:xfrm>
            <a:off x="1927966" y="2064856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There 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xmlns="" id="{CFE817E5-D7CC-4A92-9B3A-011FDD859458}"/>
              </a:ext>
            </a:extLst>
          </p:cNvPr>
          <p:cNvSpPr/>
          <p:nvPr/>
        </p:nvSpPr>
        <p:spPr>
          <a:xfrm>
            <a:off x="1927967" y="2737252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There 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xmlns="" id="{CFE817E5-D7CC-4A92-9B3A-011FDD859458}"/>
              </a:ext>
            </a:extLst>
          </p:cNvPr>
          <p:cNvSpPr/>
          <p:nvPr/>
        </p:nvSpPr>
        <p:spPr>
          <a:xfrm>
            <a:off x="1904196" y="3425398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There 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xmlns="" id="{CFE817E5-D7CC-4A92-9B3A-011FDD859458}"/>
              </a:ext>
            </a:extLst>
          </p:cNvPr>
          <p:cNvSpPr/>
          <p:nvPr/>
        </p:nvSpPr>
        <p:spPr>
          <a:xfrm>
            <a:off x="1936175" y="3777943"/>
            <a:ext cx="1336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There 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7"/>
          <p:cNvSpPr/>
          <p:nvPr/>
        </p:nvSpPr>
        <p:spPr>
          <a:xfrm>
            <a:off x="348992" y="34521"/>
            <a:ext cx="1484075" cy="14840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" name="Google Shape;1428;p47"/>
          <p:cNvGrpSpPr/>
          <p:nvPr/>
        </p:nvGrpSpPr>
        <p:grpSpPr>
          <a:xfrm>
            <a:off x="562142" y="255811"/>
            <a:ext cx="803381" cy="806669"/>
            <a:chOff x="5685225" y="1586850"/>
            <a:chExt cx="598600" cy="724900"/>
          </a:xfrm>
        </p:grpSpPr>
        <p:sp>
          <p:nvSpPr>
            <p:cNvPr id="1429" name="Google Shape;1429;p47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7"/>
          <p:cNvSpPr/>
          <p:nvPr/>
        </p:nvSpPr>
        <p:spPr>
          <a:xfrm rot="1896833">
            <a:off x="7438360" y="172954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Picture 4" descr="Text, timeline&#10;&#10;Description automatically generated">
            <a:extLst>
              <a:ext uri="{FF2B5EF4-FFF2-40B4-BE49-F238E27FC236}">
                <a16:creationId xmlns="" xmlns:a16="http://schemas.microsoft.com/office/drawing/2014/main" id="{816441D4-6162-450E-A542-3DF7F8C07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51" y="906724"/>
            <a:ext cx="5733063" cy="3213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5" name="Google Shape;1457;p47"/>
          <p:cNvSpPr/>
          <p:nvPr/>
        </p:nvSpPr>
        <p:spPr>
          <a:xfrm rot="1896833">
            <a:off x="7687072" y="842174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457;p47"/>
          <p:cNvSpPr/>
          <p:nvPr/>
        </p:nvSpPr>
        <p:spPr>
          <a:xfrm rot="1896833">
            <a:off x="7318150" y="4037273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xmlns="" id="{0FB0335A-A21B-4CB8-8D42-A302778A33E5}"/>
              </a:ext>
            </a:extLst>
          </p:cNvPr>
          <p:cNvCxnSpPr>
            <a:cxnSpLocks/>
          </p:cNvCxnSpPr>
          <p:nvPr/>
        </p:nvCxnSpPr>
        <p:spPr>
          <a:xfrm>
            <a:off x="1547664" y="1851670"/>
            <a:ext cx="2304256" cy="0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قوس كبير أيمن 6"/>
          <p:cNvSpPr/>
          <p:nvPr/>
        </p:nvSpPr>
        <p:spPr>
          <a:xfrm>
            <a:off x="2231740" y="2355726"/>
            <a:ext cx="216024" cy="648072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xmlns="" id="{0FB0335A-A21B-4CB8-8D42-A302778A33E5}"/>
              </a:ext>
            </a:extLst>
          </p:cNvPr>
          <p:cNvCxnSpPr>
            <a:cxnSpLocks/>
          </p:cNvCxnSpPr>
          <p:nvPr/>
        </p:nvCxnSpPr>
        <p:spPr>
          <a:xfrm>
            <a:off x="4139952" y="1789832"/>
            <a:ext cx="2304256" cy="0"/>
          </a:xfrm>
          <a:prstGeom prst="line">
            <a:avLst/>
          </a:prstGeom>
          <a:ln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0" name="قوس كبير أيمن 59"/>
          <p:cNvSpPr/>
          <p:nvPr/>
        </p:nvSpPr>
        <p:spPr>
          <a:xfrm>
            <a:off x="3905734" y="2211710"/>
            <a:ext cx="216024" cy="720080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6600"/>
              </a:solidFill>
            </a:endParaRPr>
          </a:p>
        </p:txBody>
      </p:sp>
      <p:sp>
        <p:nvSpPr>
          <p:cNvPr id="61" name="قوس كبير أيمن 60"/>
          <p:cNvSpPr/>
          <p:nvPr/>
        </p:nvSpPr>
        <p:spPr>
          <a:xfrm>
            <a:off x="5292080" y="2184400"/>
            <a:ext cx="216024" cy="720080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قوس كبير أيمن 61"/>
          <p:cNvSpPr/>
          <p:nvPr/>
        </p:nvSpPr>
        <p:spPr>
          <a:xfrm>
            <a:off x="6156176" y="2211710"/>
            <a:ext cx="216024" cy="720080"/>
          </a:xfrm>
          <a:prstGeom prst="rightBrac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xmlns="" id="{0FB0335A-A21B-4CB8-8D42-A302778A33E5}"/>
              </a:ext>
            </a:extLst>
          </p:cNvPr>
          <p:cNvCxnSpPr>
            <a:cxnSpLocks/>
          </p:cNvCxnSpPr>
          <p:nvPr/>
        </p:nvCxnSpPr>
        <p:spPr>
          <a:xfrm>
            <a:off x="1547664" y="2067694"/>
            <a:ext cx="3600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xmlns="" id="{0FB0335A-A21B-4CB8-8D42-A302778A33E5}"/>
              </a:ext>
            </a:extLst>
          </p:cNvPr>
          <p:cNvCxnSpPr>
            <a:cxnSpLocks/>
          </p:cNvCxnSpPr>
          <p:nvPr/>
        </p:nvCxnSpPr>
        <p:spPr>
          <a:xfrm>
            <a:off x="1547664" y="2283718"/>
            <a:ext cx="158417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xmlns="" id="{0FB0335A-A21B-4CB8-8D42-A302778A33E5}"/>
              </a:ext>
            </a:extLst>
          </p:cNvPr>
          <p:cNvCxnSpPr>
            <a:cxnSpLocks/>
          </p:cNvCxnSpPr>
          <p:nvPr/>
        </p:nvCxnSpPr>
        <p:spPr>
          <a:xfrm>
            <a:off x="5364088" y="2063130"/>
            <a:ext cx="158417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xmlns="" id="{0FB0335A-A21B-4CB8-8D42-A302778A33E5}"/>
              </a:ext>
            </a:extLst>
          </p:cNvPr>
          <p:cNvCxnSpPr>
            <a:cxnSpLocks/>
          </p:cNvCxnSpPr>
          <p:nvPr/>
        </p:nvCxnSpPr>
        <p:spPr>
          <a:xfrm>
            <a:off x="1839287" y="3291830"/>
            <a:ext cx="504318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" name="Google Shape;418;p31"/>
          <p:cNvSpPr txBox="1">
            <a:spLocks noGrp="1"/>
          </p:cNvSpPr>
          <p:nvPr>
            <p:ph type="title"/>
          </p:nvPr>
        </p:nvSpPr>
        <p:spPr>
          <a:xfrm>
            <a:off x="3131840" y="160779"/>
            <a:ext cx="2759112" cy="4704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Plural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1" grpId="0" animBg="1"/>
      <p:bldP spid="62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7"/>
          <p:cNvSpPr/>
          <p:nvPr/>
        </p:nvSpPr>
        <p:spPr>
          <a:xfrm>
            <a:off x="348992" y="34521"/>
            <a:ext cx="1484075" cy="14840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" name="Google Shape;1428;p47"/>
          <p:cNvGrpSpPr/>
          <p:nvPr/>
        </p:nvGrpSpPr>
        <p:grpSpPr>
          <a:xfrm>
            <a:off x="562142" y="255811"/>
            <a:ext cx="803381" cy="806669"/>
            <a:chOff x="5685225" y="1586850"/>
            <a:chExt cx="598600" cy="724900"/>
          </a:xfrm>
        </p:grpSpPr>
        <p:sp>
          <p:nvSpPr>
            <p:cNvPr id="1429" name="Google Shape;1429;p47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47"/>
          <p:cNvSpPr/>
          <p:nvPr/>
        </p:nvSpPr>
        <p:spPr>
          <a:xfrm rot="623763">
            <a:off x="7228225" y="3828089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7"/>
          <p:cNvSpPr/>
          <p:nvPr/>
        </p:nvSpPr>
        <p:spPr>
          <a:xfrm rot="1896833">
            <a:off x="7438360" y="172954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457;p47"/>
          <p:cNvSpPr/>
          <p:nvPr/>
        </p:nvSpPr>
        <p:spPr>
          <a:xfrm rot="1896833">
            <a:off x="7687072" y="842174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457;p47"/>
          <p:cNvSpPr/>
          <p:nvPr/>
        </p:nvSpPr>
        <p:spPr>
          <a:xfrm rot="1896833">
            <a:off x="306929" y="2741129"/>
            <a:ext cx="510426" cy="49069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22183" r="35315" b="22516"/>
          <a:stretch/>
        </p:blipFill>
        <p:spPr bwMode="auto">
          <a:xfrm>
            <a:off x="2699792" y="1087521"/>
            <a:ext cx="4149948" cy="34940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Google Shape;418;p31"/>
          <p:cNvSpPr txBox="1">
            <a:spLocks noGrp="1"/>
          </p:cNvSpPr>
          <p:nvPr>
            <p:ph type="title"/>
          </p:nvPr>
        </p:nvSpPr>
        <p:spPr>
          <a:xfrm>
            <a:off x="2411760" y="224962"/>
            <a:ext cx="4361098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Rules of Plural Nouns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3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4060149" y="64081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Definite Article : The</a:t>
            </a:r>
            <a:endParaRPr dirty="0"/>
          </a:p>
        </p:txBody>
      </p:sp>
      <p:grpSp>
        <p:nvGrpSpPr>
          <p:cNvPr id="907" name="Google Shape;907;p41"/>
          <p:cNvGrpSpPr/>
          <p:nvPr/>
        </p:nvGrpSpPr>
        <p:grpSpPr>
          <a:xfrm>
            <a:off x="-65525" y="3799706"/>
            <a:ext cx="2245844" cy="1409317"/>
            <a:chOff x="-65525" y="2928208"/>
            <a:chExt cx="3634640" cy="2280817"/>
          </a:xfrm>
        </p:grpSpPr>
        <p:sp>
          <p:nvSpPr>
            <p:cNvPr id="908" name="Google Shape;908;p41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1"/>
          <p:cNvSpPr/>
          <p:nvPr/>
        </p:nvSpPr>
        <p:spPr>
          <a:xfrm>
            <a:off x="7879077" y="656362"/>
            <a:ext cx="1087302" cy="10873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1"/>
          <p:cNvGrpSpPr/>
          <p:nvPr/>
        </p:nvGrpSpPr>
        <p:grpSpPr>
          <a:xfrm rot="155968">
            <a:off x="8104718" y="959512"/>
            <a:ext cx="655462" cy="472392"/>
            <a:chOff x="4017750" y="2417225"/>
            <a:chExt cx="519425" cy="374350"/>
          </a:xfrm>
        </p:grpSpPr>
        <p:sp>
          <p:nvSpPr>
            <p:cNvPr id="912" name="Google Shape;912;p41"/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41"/>
          <p:cNvSpPr/>
          <p:nvPr/>
        </p:nvSpPr>
        <p:spPr>
          <a:xfrm rot="-1053706">
            <a:off x="148656" y="162119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1"/>
          <p:cNvSpPr/>
          <p:nvPr/>
        </p:nvSpPr>
        <p:spPr>
          <a:xfrm>
            <a:off x="7308304" y="350431"/>
            <a:ext cx="2626447" cy="253964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Picture 4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3AAF793A-3FBF-4841-976F-9332A17B3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"/>
          <a:stretch/>
        </p:blipFill>
        <p:spPr>
          <a:xfrm>
            <a:off x="345727" y="589538"/>
            <a:ext cx="7156216" cy="1084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22525" r="40207" b="17610"/>
          <a:stretch/>
        </p:blipFill>
        <p:spPr bwMode="auto">
          <a:xfrm>
            <a:off x="6300192" y="1901020"/>
            <a:ext cx="2736304" cy="2974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1142" r="39262" b="13617"/>
          <a:stretch/>
        </p:blipFill>
        <p:spPr bwMode="auto">
          <a:xfrm>
            <a:off x="3248298" y="1890619"/>
            <a:ext cx="290140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22297" r="41100" b="27631"/>
          <a:stretch/>
        </p:blipFill>
        <p:spPr bwMode="auto">
          <a:xfrm>
            <a:off x="107504" y="1866138"/>
            <a:ext cx="2952328" cy="3048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32" name="Google Shape;932;p41"/>
          <p:cNvSpPr/>
          <p:nvPr/>
        </p:nvSpPr>
        <p:spPr>
          <a:xfrm rot="2006840">
            <a:off x="2687683" y="1817305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932;p41"/>
          <p:cNvSpPr/>
          <p:nvPr/>
        </p:nvSpPr>
        <p:spPr>
          <a:xfrm rot="2006840">
            <a:off x="3434245" y="64666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932;p41"/>
          <p:cNvSpPr/>
          <p:nvPr/>
        </p:nvSpPr>
        <p:spPr>
          <a:xfrm rot="2006840">
            <a:off x="6026533" y="1717315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952388" y="1980125"/>
            <a:ext cx="3026700" cy="17373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Open your workbook p.10</a:t>
            </a:r>
            <a:endParaRPr sz="2000" b="1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539552" y="214223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453977" y="3307411"/>
            <a:ext cx="833038" cy="1083272"/>
            <a:chOff x="1710025" y="1742887"/>
            <a:chExt cx="2408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10025" y="1742887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3" y="959892"/>
            <a:ext cx="3425030" cy="4033792"/>
          </a:xfrm>
          <a:prstGeom prst="rect">
            <a:avLst/>
          </a:prstGeom>
        </p:spPr>
      </p:pic>
      <p:grpSp>
        <p:nvGrpSpPr>
          <p:cNvPr id="337" name="Google Shape;337;p28"/>
          <p:cNvGrpSpPr/>
          <p:nvPr/>
        </p:nvGrpSpPr>
        <p:grpSpPr>
          <a:xfrm>
            <a:off x="3707904" y="202763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967;p42"/>
          <p:cNvSpPr/>
          <p:nvPr/>
        </p:nvSpPr>
        <p:spPr>
          <a:xfrm rot="623763">
            <a:off x="7737710" y="1014403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7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 Objectives</a:t>
            </a:r>
            <a:endParaRPr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Practice</a:t>
            </a:r>
            <a:endParaRPr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using </a:t>
            </a:r>
            <a:r>
              <a:rPr lang="en-US" dirty="0"/>
              <a:t>simple past with used to or would  . </a:t>
            </a:r>
            <a:endParaRPr dirty="0"/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Complete</a:t>
            </a:r>
            <a:endParaRPr dirty="0"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the sentences using There </a:t>
            </a:r>
            <a:r>
              <a:rPr lang="en-US" dirty="0"/>
              <a:t>is &amp; There are correctly .</a:t>
            </a:r>
            <a:endParaRPr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 </a:t>
            </a:r>
            <a:endParaRPr dirty="0"/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  <a:r>
              <a:rPr lang="en" smtClean="0"/>
              <a:t>ingular and plural nouns correctly</a:t>
            </a:r>
            <a:endParaRPr dirty="0"/>
          </a:p>
        </p:txBody>
      </p:sp>
      <p:sp>
        <p:nvSpPr>
          <p:cNvPr id="302" name="Google Shape;302;p27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</a:t>
            </a:r>
            <a:endParaRPr dirty="0"/>
          </a:p>
        </p:txBody>
      </p:sp>
      <p:sp>
        <p:nvSpPr>
          <p:cNvPr id="303" name="Google Shape;303;p27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the </a:t>
            </a:r>
            <a:r>
              <a:rPr lang="en-US" dirty="0"/>
              <a:t>definite article  the correctly .   </a:t>
            </a:r>
          </a:p>
          <a:p>
            <a:pPr marL="0" lvl="0" indent="0"/>
            <a:endParaRPr lang="en-US" dirty="0"/>
          </a:p>
        </p:txBody>
      </p:sp>
      <p:sp>
        <p:nvSpPr>
          <p:cNvPr id="304" name="Google Shape;304;p27"/>
          <p:cNvSpPr/>
          <p:nvPr/>
        </p:nvSpPr>
        <p:spPr>
          <a:xfrm>
            <a:off x="9976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49508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5"/>
          <p:cNvSpPr/>
          <p:nvPr/>
        </p:nvSpPr>
        <p:spPr>
          <a:xfrm>
            <a:off x="3491880" y="483518"/>
            <a:ext cx="2626447" cy="253964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6F220283-6CAE-4932-B568-5CE16885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8" y="1159746"/>
            <a:ext cx="6893148" cy="358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13" name="Google Shape;1313;p45"/>
          <p:cNvSpPr txBox="1">
            <a:spLocks noGrp="1"/>
          </p:cNvSpPr>
          <p:nvPr>
            <p:ph type="subTitle" idx="4294967295"/>
          </p:nvPr>
        </p:nvSpPr>
        <p:spPr>
          <a:xfrm>
            <a:off x="2627784" y="2283718"/>
            <a:ext cx="650031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The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49" name="Google Shape;1313;p45"/>
          <p:cNvSpPr txBox="1">
            <a:spLocks/>
          </p:cNvSpPr>
          <p:nvPr/>
        </p:nvSpPr>
        <p:spPr>
          <a:xfrm>
            <a:off x="2555776" y="2720082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The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0" name="Google Shape;1313;p45"/>
          <p:cNvSpPr txBox="1">
            <a:spLocks/>
          </p:cNvSpPr>
          <p:nvPr/>
        </p:nvSpPr>
        <p:spPr>
          <a:xfrm>
            <a:off x="4716016" y="2720082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-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1" name="Google Shape;1313;p45"/>
          <p:cNvSpPr txBox="1">
            <a:spLocks/>
          </p:cNvSpPr>
          <p:nvPr/>
        </p:nvSpPr>
        <p:spPr>
          <a:xfrm>
            <a:off x="1691680" y="3148526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-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3" name="Google Shape;1313;p45"/>
          <p:cNvSpPr txBox="1">
            <a:spLocks/>
          </p:cNvSpPr>
          <p:nvPr/>
        </p:nvSpPr>
        <p:spPr>
          <a:xfrm>
            <a:off x="3275856" y="3147814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-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4" name="Google Shape;1313;p45"/>
          <p:cNvSpPr txBox="1">
            <a:spLocks/>
          </p:cNvSpPr>
          <p:nvPr/>
        </p:nvSpPr>
        <p:spPr>
          <a:xfrm>
            <a:off x="1547664" y="3579862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The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5" name="Google Shape;1313;p45"/>
          <p:cNvSpPr txBox="1">
            <a:spLocks/>
          </p:cNvSpPr>
          <p:nvPr/>
        </p:nvSpPr>
        <p:spPr>
          <a:xfrm>
            <a:off x="4572000" y="3586924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The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6" name="Google Shape;1313;p45"/>
          <p:cNvSpPr txBox="1">
            <a:spLocks/>
          </p:cNvSpPr>
          <p:nvPr/>
        </p:nvSpPr>
        <p:spPr>
          <a:xfrm>
            <a:off x="5110321" y="4011910"/>
            <a:ext cx="89912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The - 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7" name="Google Shape;1313;p45"/>
          <p:cNvSpPr txBox="1">
            <a:spLocks/>
          </p:cNvSpPr>
          <p:nvPr/>
        </p:nvSpPr>
        <p:spPr>
          <a:xfrm>
            <a:off x="5857352" y="3148526"/>
            <a:ext cx="650031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-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97168"/>
            <a:ext cx="7717800" cy="572700"/>
          </a:xfrm>
        </p:spPr>
        <p:txBody>
          <a:bodyPr/>
          <a:lstStyle/>
          <a:p>
            <a:r>
              <a:rPr lang="en-US" sz="3600" dirty="0" smtClean="0"/>
              <a:t>Let’s Practice</a:t>
            </a:r>
            <a:endParaRPr lang="ar-SA" sz="3600" dirty="0"/>
          </a:p>
        </p:txBody>
      </p:sp>
      <p:sp>
        <p:nvSpPr>
          <p:cNvPr id="359" name="Google Shape;967;p42"/>
          <p:cNvSpPr/>
          <p:nvPr/>
        </p:nvSpPr>
        <p:spPr>
          <a:xfrm rot="623763">
            <a:off x="7613827" y="452979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967;p42"/>
          <p:cNvSpPr/>
          <p:nvPr/>
        </p:nvSpPr>
        <p:spPr>
          <a:xfrm rot="623763">
            <a:off x="7936361" y="1330118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" grpId="0" build="p"/>
      <p:bldP spid="349" grpId="0"/>
      <p:bldP spid="350" grpId="0"/>
      <p:bldP spid="351" grpId="0"/>
      <p:bldP spid="353" grpId="0"/>
      <p:bldP spid="354" grpId="0"/>
      <p:bldP spid="355" grpId="0"/>
      <p:bldP spid="356" grpId="0"/>
      <p:bldP spid="3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2"/>
          <p:cNvSpPr/>
          <p:nvPr/>
        </p:nvSpPr>
        <p:spPr>
          <a:xfrm>
            <a:off x="4427984" y="699542"/>
            <a:ext cx="3435000" cy="3930691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Plakat z napisem: Have a nice day COLORMINT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2673"/>
            <a:ext cx="37444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42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2"/>
          <p:cNvSpPr/>
          <p:nvPr/>
        </p:nvSpPr>
        <p:spPr>
          <a:xfrm rot="623763">
            <a:off x="6850476" y="4452508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819;p51"/>
          <p:cNvSpPr txBox="1">
            <a:spLocks noGrp="1"/>
          </p:cNvSpPr>
          <p:nvPr>
            <p:ph type="title"/>
          </p:nvPr>
        </p:nvSpPr>
        <p:spPr>
          <a:xfrm>
            <a:off x="539552" y="1768285"/>
            <a:ext cx="7717800" cy="1366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Thanks</a:t>
            </a:r>
            <a:endParaRPr dirty="0"/>
          </a:p>
        </p:txBody>
      </p:sp>
      <p:sp>
        <p:nvSpPr>
          <p:cNvPr id="52" name="Google Shape;967;p42"/>
          <p:cNvSpPr/>
          <p:nvPr/>
        </p:nvSpPr>
        <p:spPr>
          <a:xfrm rot="623763">
            <a:off x="2967808" y="949370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967;p42"/>
          <p:cNvSpPr/>
          <p:nvPr/>
        </p:nvSpPr>
        <p:spPr>
          <a:xfrm rot="623763">
            <a:off x="663552" y="2914294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" y="531115"/>
            <a:ext cx="3284286" cy="4050808"/>
          </a:xfrm>
          <a:prstGeom prst="rect">
            <a:avLst/>
          </a:prstGeom>
        </p:spPr>
      </p:pic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952388" y="1980125"/>
            <a:ext cx="3026700" cy="17373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Open your student’s book p.16</a:t>
            </a:r>
            <a:endParaRPr sz="2000" b="1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453977" y="3307411"/>
            <a:ext cx="833038" cy="1083272"/>
            <a:chOff x="1710025" y="1742887"/>
            <a:chExt cx="2408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10025" y="1742887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977652" y="356416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6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3C61D6CD-C489-42BB-84E1-38B2AB3ED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20031" r="6307" b="6095"/>
          <a:stretch/>
        </p:blipFill>
        <p:spPr>
          <a:xfrm>
            <a:off x="1925568" y="872591"/>
            <a:ext cx="5640685" cy="214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1" name="Google Shape;381;p30"/>
          <p:cNvSpPr txBox="1">
            <a:spLocks noGrp="1"/>
          </p:cNvSpPr>
          <p:nvPr>
            <p:ph type="subTitle" idx="1"/>
          </p:nvPr>
        </p:nvSpPr>
        <p:spPr>
          <a:xfrm>
            <a:off x="301525" y="3219822"/>
            <a:ext cx="8202010" cy="172819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Used to + infinitive</a:t>
            </a:r>
          </a:p>
          <a:p>
            <a:pPr marL="0" lvl="0" indent="0" algn="l"/>
            <a:r>
              <a:rPr lang="en-US" dirty="0">
                <a:cs typeface="+mn-cs"/>
              </a:rPr>
              <a:t>We can use </a:t>
            </a:r>
            <a:r>
              <a:rPr lang="en-US" dirty="0" smtClean="0">
                <a:cs typeface="+mn-cs"/>
              </a:rPr>
              <a:t>(</a:t>
            </a:r>
            <a:r>
              <a:rPr lang="en-US" b="1" u="sng" dirty="0" smtClean="0">
                <a:cs typeface="+mn-cs"/>
              </a:rPr>
              <a:t>used to)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to talk about </a:t>
            </a:r>
            <a:r>
              <a:rPr lang="en-US" b="1" u="sng" dirty="0">
                <a:cs typeface="+mn-cs"/>
              </a:rPr>
              <a:t>past states </a:t>
            </a:r>
            <a:r>
              <a:rPr lang="en-US" dirty="0">
                <a:cs typeface="+mn-cs"/>
              </a:rPr>
              <a:t>that are </a:t>
            </a:r>
            <a:r>
              <a:rPr lang="en-US" b="1" u="sng" dirty="0">
                <a:cs typeface="+mn-cs"/>
              </a:rPr>
              <a:t>not true</a:t>
            </a:r>
            <a:r>
              <a:rPr lang="en-US" dirty="0">
                <a:cs typeface="+mn-cs"/>
              </a:rPr>
              <a:t> any more.</a:t>
            </a:r>
          </a:p>
          <a:p>
            <a:pPr marL="0" lvl="0" indent="0" algn="l"/>
            <a:endParaRPr lang="en-US" sz="600" b="1" dirty="0"/>
          </a:p>
          <a:p>
            <a:pPr marL="0" lvl="0" indent="0" algn="l"/>
            <a:r>
              <a:rPr lang="en-US" sz="1400" b="1" dirty="0" smtClean="0"/>
              <a:t>Examples:</a:t>
            </a:r>
          </a:p>
          <a:p>
            <a:pPr marL="0" lvl="0" indent="0" algn="l"/>
            <a:r>
              <a:rPr lang="en-US" sz="1400" dirty="0" smtClean="0">
                <a:sym typeface="Wingdings 2"/>
              </a:rPr>
              <a:t></a:t>
            </a:r>
            <a:r>
              <a:rPr lang="en-US" dirty="0" smtClean="0"/>
              <a:t>We </a:t>
            </a:r>
            <a:r>
              <a:rPr lang="en-US" dirty="0"/>
              <a:t>used to live in New York when I was a kid.</a:t>
            </a:r>
          </a:p>
          <a:p>
            <a:pPr marL="0" lvl="0" indent="0" algn="l"/>
            <a:r>
              <a:rPr lang="en-US" dirty="0" smtClean="0">
                <a:sym typeface="Wingdings 2"/>
              </a:rPr>
              <a:t></a:t>
            </a:r>
            <a:r>
              <a:rPr lang="en-US" dirty="0" smtClean="0"/>
              <a:t>There </a:t>
            </a:r>
            <a:r>
              <a:rPr lang="en-US" dirty="0"/>
              <a:t>didn't use to be a supermarket there. When did it open?</a:t>
            </a:r>
          </a:p>
          <a:p>
            <a:pPr marL="0" lvl="0" indent="0" algn="l"/>
            <a:r>
              <a:rPr lang="en-US" dirty="0" smtClean="0">
                <a:sym typeface="Wingdings 2"/>
              </a:rPr>
              <a:t></a:t>
            </a:r>
            <a:r>
              <a:rPr lang="en-US" dirty="0" smtClean="0"/>
              <a:t>Did </a:t>
            </a:r>
            <a:r>
              <a:rPr lang="en-US" dirty="0"/>
              <a:t>you use to have a garden?</a:t>
            </a:r>
          </a:p>
          <a:p>
            <a:pPr marL="0" lvl="0" indent="0" algn="l"/>
            <a:endParaRPr lang="en-US" sz="1100" b="1" dirty="0"/>
          </a:p>
        </p:txBody>
      </p:sp>
      <p:sp>
        <p:nvSpPr>
          <p:cNvPr id="382" name="Google Shape;382;p30"/>
          <p:cNvSpPr txBox="1">
            <a:spLocks noGrp="1"/>
          </p:cNvSpPr>
          <p:nvPr>
            <p:ph type="title" idx="2"/>
          </p:nvPr>
        </p:nvSpPr>
        <p:spPr>
          <a:xfrm>
            <a:off x="1200352" y="665966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83" name="Google Shape;383;p30"/>
          <p:cNvSpPr/>
          <p:nvPr/>
        </p:nvSpPr>
        <p:spPr>
          <a:xfrm rot="2006702">
            <a:off x="286491" y="249423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982565" y="234098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 rot="21042657">
            <a:off x="7801226" y="2194362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83;p30"/>
          <p:cNvSpPr/>
          <p:nvPr/>
        </p:nvSpPr>
        <p:spPr>
          <a:xfrm rot="2006702">
            <a:off x="8216811" y="67091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84;p30"/>
          <p:cNvSpPr/>
          <p:nvPr/>
        </p:nvSpPr>
        <p:spPr>
          <a:xfrm>
            <a:off x="8026539" y="267494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2987824" y="223922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When we use “Used to”?</a:t>
            </a:r>
            <a:endParaRPr lang="ar-S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build="p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977652" y="356416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6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3C61D6CD-C489-42BB-84E1-38B2AB3ED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20031" r="6307" b="6095"/>
          <a:stretch/>
        </p:blipFill>
        <p:spPr>
          <a:xfrm>
            <a:off x="1925568" y="872591"/>
            <a:ext cx="5640685" cy="214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1" name="Google Shape;381;p30"/>
          <p:cNvSpPr txBox="1">
            <a:spLocks noGrp="1"/>
          </p:cNvSpPr>
          <p:nvPr>
            <p:ph type="subTitle" idx="1"/>
          </p:nvPr>
        </p:nvSpPr>
        <p:spPr>
          <a:xfrm>
            <a:off x="301525" y="3219822"/>
            <a:ext cx="8202010" cy="172819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Used to + infinitive</a:t>
            </a:r>
          </a:p>
          <a:p>
            <a:pPr marL="0" lvl="0" indent="0" algn="l"/>
            <a:r>
              <a:rPr lang="en-US" dirty="0" smtClean="0">
                <a:cs typeface="+mn-cs"/>
                <a:sym typeface="Wingdings 3"/>
              </a:rPr>
              <a:t></a:t>
            </a:r>
            <a:r>
              <a:rPr lang="en-US" dirty="0" smtClean="0">
                <a:cs typeface="+mn-cs"/>
              </a:rPr>
              <a:t>We </a:t>
            </a:r>
            <a:r>
              <a:rPr lang="en-US" dirty="0">
                <a:cs typeface="+mn-cs"/>
              </a:rPr>
              <a:t>can also use used to </a:t>
            </a:r>
            <a:r>
              <a:rPr lang="en-US" dirty="0" err="1">
                <a:cs typeface="+mn-cs"/>
              </a:rPr>
              <a:t>to</a:t>
            </a:r>
            <a:r>
              <a:rPr lang="en-US" dirty="0">
                <a:cs typeface="+mn-cs"/>
              </a:rPr>
              <a:t> talk about </a:t>
            </a:r>
            <a:r>
              <a:rPr lang="en-US" b="1" u="sng" dirty="0">
                <a:cs typeface="+mn-cs"/>
              </a:rPr>
              <a:t>past habits </a:t>
            </a:r>
            <a:r>
              <a:rPr lang="en-US" dirty="0">
                <a:cs typeface="+mn-cs"/>
              </a:rPr>
              <a:t>(</a:t>
            </a:r>
            <a:r>
              <a:rPr lang="en-US" b="1" dirty="0">
                <a:cs typeface="+mn-cs"/>
              </a:rPr>
              <a:t>repeated past actions) </a:t>
            </a:r>
            <a:r>
              <a:rPr lang="en-US" dirty="0">
                <a:cs typeface="+mn-cs"/>
              </a:rPr>
              <a:t>that don't happen any more.</a:t>
            </a:r>
          </a:p>
          <a:p>
            <a:pPr marL="0" lvl="0" indent="0" algn="l"/>
            <a:r>
              <a:rPr lang="en-US" b="1" u="sng" dirty="0">
                <a:cs typeface="+mn-cs"/>
              </a:rPr>
              <a:t>Examples</a:t>
            </a:r>
          </a:p>
          <a:p>
            <a:pPr marL="0" lvl="0" indent="0" algn="l"/>
            <a:r>
              <a:rPr lang="en-US" dirty="0" smtClean="0">
                <a:cs typeface="+mn-cs"/>
                <a:sym typeface="Wingdings 2"/>
              </a:rPr>
              <a:t></a:t>
            </a:r>
            <a:r>
              <a:rPr lang="en-US" dirty="0" smtClean="0">
                <a:cs typeface="+mn-cs"/>
              </a:rPr>
              <a:t>I </a:t>
            </a:r>
            <a:r>
              <a:rPr lang="en-US" dirty="0">
                <a:cs typeface="+mn-cs"/>
              </a:rPr>
              <a:t>used to go swimming every Thursday when I was at school.</a:t>
            </a:r>
          </a:p>
          <a:p>
            <a:pPr marL="0" lvl="0" indent="0" algn="l"/>
            <a:r>
              <a:rPr lang="en-US" dirty="0" smtClean="0">
                <a:cs typeface="+mn-cs"/>
                <a:sym typeface="Wingdings 2"/>
              </a:rPr>
              <a:t></a:t>
            </a:r>
            <a:r>
              <a:rPr lang="en-US" dirty="0" smtClean="0">
                <a:cs typeface="+mn-cs"/>
              </a:rPr>
              <a:t>She </a:t>
            </a:r>
            <a:r>
              <a:rPr lang="en-US" dirty="0">
                <a:cs typeface="+mn-cs"/>
              </a:rPr>
              <a:t>used to smoke but she gave up a few years ago.</a:t>
            </a:r>
          </a:p>
          <a:p>
            <a:pPr marL="0" lvl="0" indent="0" algn="l"/>
            <a:endParaRPr lang="en-US" dirty="0">
              <a:cs typeface="+mn-cs"/>
            </a:endParaRPr>
          </a:p>
        </p:txBody>
      </p:sp>
      <p:sp>
        <p:nvSpPr>
          <p:cNvPr id="382" name="Google Shape;382;p30"/>
          <p:cNvSpPr txBox="1">
            <a:spLocks noGrp="1"/>
          </p:cNvSpPr>
          <p:nvPr>
            <p:ph type="title" idx="2"/>
          </p:nvPr>
        </p:nvSpPr>
        <p:spPr>
          <a:xfrm>
            <a:off x="1200352" y="665966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83" name="Google Shape;383;p30"/>
          <p:cNvSpPr/>
          <p:nvPr/>
        </p:nvSpPr>
        <p:spPr>
          <a:xfrm rot="2006702">
            <a:off x="286491" y="249423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982565" y="234098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 rot="21042657">
            <a:off x="7801226" y="2194362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83;p30"/>
          <p:cNvSpPr/>
          <p:nvPr/>
        </p:nvSpPr>
        <p:spPr>
          <a:xfrm rot="2006702">
            <a:off x="8216811" y="67091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84;p30"/>
          <p:cNvSpPr/>
          <p:nvPr/>
        </p:nvSpPr>
        <p:spPr>
          <a:xfrm>
            <a:off x="8026539" y="267494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2987824" y="223922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When we use “Used to”?</a:t>
            </a:r>
            <a:endParaRPr lang="ar-SA" sz="1800" b="1" dirty="0"/>
          </a:p>
        </p:txBody>
      </p:sp>
    </p:spTree>
    <p:extLst>
      <p:ext uri="{BB962C8B-B14F-4D97-AF65-F5344CB8AC3E}">
        <p14:creationId xmlns:p14="http://schemas.microsoft.com/office/powerpoint/2010/main" val="8774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build="p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336114" y="941701"/>
            <a:ext cx="6214679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871449" y="411509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وسيلة شرح مستطيلة مستديرة الزوايا 20"/>
          <p:cNvSpPr/>
          <p:nvPr/>
        </p:nvSpPr>
        <p:spPr>
          <a:xfrm>
            <a:off x="2987824" y="223922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“Used to” Form</a:t>
            </a:r>
            <a:endParaRPr lang="ar-SA" sz="1800" b="1" dirty="0"/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703371" y="1097404"/>
            <a:ext cx="5460917" cy="2554465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Affirmative Form</a:t>
            </a:r>
          </a:p>
          <a:p>
            <a:pPr algn="l"/>
            <a:endParaRPr lang="en-US" sz="1100" b="1" dirty="0"/>
          </a:p>
          <a:p>
            <a:pPr algn="l"/>
            <a:r>
              <a:rPr lang="en-US" sz="2000" b="1" dirty="0" smtClean="0"/>
              <a:t>Subject     </a:t>
            </a:r>
            <a:r>
              <a:rPr lang="en-US" sz="2000" b="1" dirty="0"/>
              <a:t>+   </a:t>
            </a:r>
            <a:r>
              <a:rPr lang="en-US" sz="2000" b="1" dirty="0" smtClean="0"/>
              <a:t> </a:t>
            </a:r>
            <a:r>
              <a:rPr lang="en-US" sz="2000" b="1" dirty="0"/>
              <a:t>used to   </a:t>
            </a:r>
            <a:r>
              <a:rPr lang="en-US" sz="2000" b="1" dirty="0" smtClean="0"/>
              <a:t> +   verb( infinitive) .</a:t>
            </a:r>
            <a:endParaRPr lang="en-US" sz="2000" b="1" dirty="0"/>
          </a:p>
          <a:p>
            <a:pPr algn="l"/>
            <a:endParaRPr lang="en-US" sz="1800" b="1" u="sng" dirty="0" smtClean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algn="l"/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pPr algn="l"/>
            <a:endParaRPr lang="en-US" sz="5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sz="1800" b="1" u="sng" dirty="0" smtClean="0">
                <a:solidFill>
                  <a:schemeClr val="tx1"/>
                </a:solidFill>
              </a:rPr>
              <a:t>work</a:t>
            </a:r>
            <a:r>
              <a:rPr lang="en-US" sz="1800" dirty="0" smtClean="0">
                <a:solidFill>
                  <a:schemeClr val="tx1"/>
                </a:solidFill>
              </a:rPr>
              <a:t> very hard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sz="1800" b="1" u="sng" dirty="0" smtClean="0">
                <a:solidFill>
                  <a:schemeClr val="tx1"/>
                </a:solidFill>
              </a:rPr>
              <a:t>watch</a:t>
            </a:r>
            <a:r>
              <a:rPr lang="en-US" sz="1800" dirty="0" smtClean="0">
                <a:solidFill>
                  <a:schemeClr val="tx1"/>
                </a:solidFill>
              </a:rPr>
              <a:t> Disney cartoon when I was a child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He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sz="1800" b="1" dirty="0" smtClean="0">
                <a:solidFill>
                  <a:schemeClr val="tx1"/>
                </a:solidFill>
              </a:rPr>
              <a:t>walk</a:t>
            </a:r>
            <a:r>
              <a:rPr lang="en-US" sz="1800" dirty="0" smtClean="0">
                <a:solidFill>
                  <a:schemeClr val="tx1"/>
                </a:solidFill>
              </a:rPr>
              <a:t> to school  </a:t>
            </a:r>
            <a:endParaRPr lang="ar-SA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336114" y="941701"/>
            <a:ext cx="6214679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871449" y="411509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وسيلة شرح مستطيلة مستديرة الزوايا 20"/>
          <p:cNvSpPr/>
          <p:nvPr/>
        </p:nvSpPr>
        <p:spPr>
          <a:xfrm>
            <a:off x="2987824" y="223922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“Used to” Form</a:t>
            </a:r>
            <a:endParaRPr lang="ar-SA" sz="1800" b="1" dirty="0"/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703371" y="1097404"/>
            <a:ext cx="5604933" cy="2554465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Negative Form</a:t>
            </a:r>
          </a:p>
          <a:p>
            <a:pPr algn="l"/>
            <a:endParaRPr lang="en-US" sz="100" b="1" dirty="0"/>
          </a:p>
          <a:p>
            <a:pPr algn="l"/>
            <a:r>
              <a:rPr lang="en-US" sz="2000" b="1" dirty="0" smtClean="0"/>
              <a:t> Subject   +   didn’t  +  use to    +   verb( infinitive) .</a:t>
            </a:r>
            <a:endParaRPr lang="en-US" sz="2000" b="1" dirty="0"/>
          </a:p>
          <a:p>
            <a:pPr algn="l"/>
            <a:endParaRPr lang="en-US" sz="500" b="1" u="sng" dirty="0" smtClean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algn="l"/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pPr algn="l"/>
            <a:endParaRPr lang="en-US" sz="5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She </a:t>
            </a:r>
            <a:r>
              <a:rPr lang="en-US" sz="1800" b="1" u="sng" dirty="0" smtClean="0">
                <a:solidFill>
                  <a:schemeClr val="tx1"/>
                </a:solidFill>
              </a:rPr>
              <a:t>didn’t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use to </a:t>
            </a:r>
            <a:r>
              <a:rPr lang="en-US" sz="1800" b="1" u="sng" dirty="0" smtClean="0">
                <a:solidFill>
                  <a:schemeClr val="tx1"/>
                </a:solidFill>
              </a:rPr>
              <a:t>sleep </a:t>
            </a:r>
            <a:r>
              <a:rPr lang="en-US" sz="1800" dirty="0" smtClean="0">
                <a:solidFill>
                  <a:schemeClr val="tx1"/>
                </a:solidFill>
              </a:rPr>
              <a:t>early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They </a:t>
            </a:r>
            <a:r>
              <a:rPr lang="en-US" sz="1800" b="1" u="sng" dirty="0" smtClean="0">
                <a:solidFill>
                  <a:schemeClr val="accent2">
                    <a:lumMod val="75000"/>
                  </a:schemeClr>
                </a:solidFill>
              </a:rPr>
              <a:t>didn’t use to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u="sng" dirty="0" smtClean="0">
                <a:solidFill>
                  <a:srgbClr val="7030A0"/>
                </a:solidFill>
              </a:rPr>
              <a:t>play</a:t>
            </a:r>
            <a:r>
              <a:rPr lang="en-US" sz="1800" dirty="0" smtClean="0">
                <a:solidFill>
                  <a:schemeClr val="tx1"/>
                </a:solidFill>
              </a:rPr>
              <a:t> in the street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3923928" y="2467236"/>
            <a:ext cx="0" cy="3600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3300976" y="2431319"/>
            <a:ext cx="0" cy="3600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3635896" y="2827276"/>
            <a:ext cx="105296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base form </a:t>
            </a:r>
            <a:endParaRPr lang="ar-SA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020508" y="2827276"/>
            <a:ext cx="15064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No -d with did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1971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build="p"/>
      <p:bldP spid="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336114" y="941701"/>
            <a:ext cx="6214679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871449" y="411509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وسيلة شرح مستطيلة مستديرة الزوايا 20"/>
          <p:cNvSpPr/>
          <p:nvPr/>
        </p:nvSpPr>
        <p:spPr>
          <a:xfrm>
            <a:off x="2987824" y="223922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“Used to” Form</a:t>
            </a:r>
            <a:endParaRPr lang="ar-SA" sz="1800" b="1" dirty="0"/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703371" y="1097404"/>
            <a:ext cx="5460917" cy="2554465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Question Form</a:t>
            </a:r>
          </a:p>
          <a:p>
            <a:pPr algn="l"/>
            <a:endParaRPr lang="en-US" sz="100" b="1" dirty="0"/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Did</a:t>
            </a:r>
            <a:r>
              <a:rPr lang="en-US" sz="2000" b="1" dirty="0" smtClean="0"/>
              <a:t>   + Subject    + 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use to    </a:t>
            </a:r>
            <a:r>
              <a:rPr lang="en-US" sz="2000" b="1" dirty="0" smtClean="0"/>
              <a:t>+   verb( infinitive)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500" b="1" u="sng" dirty="0" smtClean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algn="l"/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pPr algn="l"/>
            <a:endParaRPr lang="en-US" sz="5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b="1" u="sng" dirty="0" smtClean="0">
                <a:solidFill>
                  <a:schemeClr val="bg2"/>
                </a:solidFill>
              </a:rPr>
              <a:t>Did</a:t>
            </a:r>
            <a:r>
              <a:rPr lang="en-US" sz="1800" dirty="0" smtClean="0">
                <a:solidFill>
                  <a:schemeClr val="tx1"/>
                </a:solidFill>
              </a:rPr>
              <a:t>  she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use to </a:t>
            </a:r>
            <a:r>
              <a:rPr lang="en-US" sz="1800" b="1" u="sng" dirty="0" smtClean="0">
                <a:solidFill>
                  <a:schemeClr val="tx1"/>
                </a:solidFill>
              </a:rPr>
              <a:t>wake up </a:t>
            </a:r>
            <a:r>
              <a:rPr lang="en-US" sz="1800" dirty="0" smtClean="0">
                <a:solidFill>
                  <a:schemeClr val="tx1"/>
                </a:solidFill>
              </a:rPr>
              <a:t>early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Yes ,  she did        or     No, she didn’t 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3908523" y="2450710"/>
            <a:ext cx="0" cy="3600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3062139" y="2412963"/>
            <a:ext cx="0" cy="3600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3519032" y="2836881"/>
            <a:ext cx="105296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base form </a:t>
            </a:r>
            <a:endParaRPr lang="ar-SA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834166" y="2827276"/>
            <a:ext cx="15064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No -d with did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9213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build="p"/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 rot="21341900">
            <a:off x="465933" y="1531811"/>
            <a:ext cx="3713151" cy="2445934"/>
            <a:chOff x="1593297" y="936869"/>
            <a:chExt cx="6153131" cy="3157098"/>
          </a:xfrm>
        </p:grpSpPr>
        <p:sp>
          <p:nvSpPr>
            <p:cNvPr id="397" name="Google Shape;397;p31"/>
            <p:cNvSpPr/>
            <p:nvPr/>
          </p:nvSpPr>
          <p:spPr>
            <a:xfrm rot="101668">
              <a:off x="1789024" y="1167495"/>
              <a:ext cx="5957404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295319">
              <a:off x="1593297" y="936869"/>
              <a:ext cx="5957404" cy="292647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651565" y="1541870"/>
            <a:ext cx="3783901" cy="2506312"/>
            <a:chOff x="1448492" y="936891"/>
            <a:chExt cx="6103712" cy="3346212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669364" y="936891"/>
              <a:ext cx="5882840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206153" y="300194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1619672" y="267494"/>
            <a:ext cx="5051122" cy="5727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Used to   &amp;   Would</a:t>
            </a:r>
            <a:endParaRPr sz="3200" dirty="0"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761277" y="1794434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Used to</a:t>
            </a:r>
            <a:endParaRPr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467544" y="2018534"/>
            <a:ext cx="3390169" cy="1609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dirty="0" smtClean="0"/>
          </a:p>
          <a:p>
            <a:pPr marL="0" lvl="0" indent="0"/>
            <a:r>
              <a:rPr lang="en-US" sz="1800" dirty="0" smtClean="0"/>
              <a:t>Use</a:t>
            </a:r>
            <a:r>
              <a:rPr lang="en-US" sz="1800" dirty="0"/>
              <a:t> 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used to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800" dirty="0"/>
              <a:t>for past </a:t>
            </a:r>
            <a:r>
              <a:rPr lang="en-US" sz="1800" b="1" u="sng" dirty="0"/>
              <a:t>states</a:t>
            </a:r>
            <a:r>
              <a:rPr lang="en-US" sz="1800" dirty="0"/>
              <a:t>, </a:t>
            </a:r>
            <a:r>
              <a:rPr lang="en-US" sz="1800" b="1" u="sng" dirty="0"/>
              <a:t>habits</a:t>
            </a:r>
            <a:r>
              <a:rPr lang="en-US" sz="1800" dirty="0"/>
              <a:t> and </a:t>
            </a:r>
            <a:r>
              <a:rPr lang="en-US" sz="1800" b="1" u="sng" dirty="0"/>
              <a:t>situations</a:t>
            </a:r>
            <a:r>
              <a:rPr lang="en-US" sz="1800" dirty="0"/>
              <a:t> that are no longer true</a:t>
            </a:r>
            <a:r>
              <a:rPr lang="en-US" sz="1800" dirty="0" smtClean="0"/>
              <a:t>.</a:t>
            </a:r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4982767" y="1649486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Would</a:t>
            </a:r>
            <a:endParaRPr dirty="0"/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4636519" y="2120160"/>
            <a:ext cx="3607327" cy="1609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We can also use 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would</a:t>
            </a:r>
            <a:r>
              <a:rPr lang="en-US" dirty="0"/>
              <a:t> in </a:t>
            </a:r>
            <a:r>
              <a:rPr lang="en-US" dirty="0" smtClean="0"/>
              <a:t>place of</a:t>
            </a:r>
            <a:r>
              <a:rPr lang="en-US" dirty="0"/>
              <a:t> </a:t>
            </a:r>
            <a:r>
              <a:rPr lang="en-US" b="1" u="sng" dirty="0"/>
              <a:t>used to</a:t>
            </a:r>
            <a:r>
              <a:rPr lang="en-US" dirty="0"/>
              <a:t> for past habits but we cannot use would for past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</a:t>
            </a:r>
            <a:r>
              <a:rPr lang="en-US" b="1" dirty="0" smtClean="0"/>
              <a:t> ,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Would</a:t>
            </a:r>
            <a:r>
              <a:rPr lang="en-US" dirty="0"/>
              <a:t> can only be used for </a:t>
            </a:r>
            <a:r>
              <a:rPr lang="en-US" b="1" u="sng" dirty="0"/>
              <a:t>actions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19" grpId="0" build="p"/>
      <p:bldP spid="420" grpId="0" build="p"/>
      <p:bldP spid="421" grpId="0" build="p"/>
      <p:bldP spid="422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632</Words>
  <Application>Microsoft Office PowerPoint</Application>
  <PresentationFormat>عرض على الشاشة (9:16)‏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Arial</vt:lpstr>
      <vt:lpstr>Wingdings 3</vt:lpstr>
      <vt:lpstr>Arial Rounded MT Bold</vt:lpstr>
      <vt:lpstr>Wingdings 2</vt:lpstr>
      <vt:lpstr>Times New Roman</vt:lpstr>
      <vt:lpstr>Wingdings</vt:lpstr>
      <vt:lpstr>Baloo 2</vt:lpstr>
      <vt:lpstr>Pangolin</vt:lpstr>
      <vt:lpstr>English Vocabulary Workshop by Slidesgo</vt:lpstr>
      <vt:lpstr>Unit 1 Yoy’ve Got Mail Form , Meaning and Function</vt:lpstr>
      <vt:lpstr>Lesson Objectives</vt:lpstr>
      <vt:lpstr>عرض تقديمي في PowerPoint</vt:lpstr>
      <vt:lpstr>01</vt:lpstr>
      <vt:lpstr>01</vt:lpstr>
      <vt:lpstr>عرض تقديمي في PowerPoint</vt:lpstr>
      <vt:lpstr>عرض تقديمي في PowerPoint</vt:lpstr>
      <vt:lpstr>عرض تقديمي في PowerPoint</vt:lpstr>
      <vt:lpstr>Used to   &amp;   Would</vt:lpstr>
      <vt:lpstr>01</vt:lpstr>
      <vt:lpstr>CONTENTS OF THIS TEMPLATE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Plural </vt:lpstr>
      <vt:lpstr>The Rules of Plural Nouns</vt:lpstr>
      <vt:lpstr>Definite Article : The</vt:lpstr>
      <vt:lpstr>عرض تقديمي في PowerPoint</vt:lpstr>
      <vt:lpstr>Let’s Practice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ام الوليد</dc:creator>
  <cp:lastModifiedBy>ام الوليد</cp:lastModifiedBy>
  <cp:revision>47</cp:revision>
  <dcterms:modified xsi:type="dcterms:W3CDTF">2021-02-01T09:52:27Z</dcterms:modified>
</cp:coreProperties>
</file>