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3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4.xml" ContentType="application/vnd.openxmlformats-officedocument.presentationml.notesSlide+xml"/>
  <Override PartName="/ppt/tags/tag21.xml" ContentType="application/vnd.openxmlformats-officedocument.presentationml.tags+xml"/>
  <Override PartName="/ppt/notesSlides/notesSlide15.xml" ContentType="application/vnd.openxmlformats-officedocument.presentationml.notesSlide+xml"/>
  <Override PartName="/ppt/tags/tag22.xml" ContentType="application/vnd.openxmlformats-officedocument.presentationml.tags+xml"/>
  <Override PartName="/ppt/notesSlides/notesSlide16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7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8.xml" ContentType="application/vnd.openxmlformats-officedocument.presentationml.notesSlide+xml"/>
  <Override PartName="/ppt/tags/tag27.xml" ContentType="application/vnd.openxmlformats-officedocument.presentationml.tags+xml"/>
  <Override PartName="/ppt/notesSlides/notesSlide19.xml" ContentType="application/vnd.openxmlformats-officedocument.presentationml.notesSlide+xml"/>
  <Override PartName="/ppt/tags/tag28.xml" ContentType="application/vnd.openxmlformats-officedocument.presentationml.tags+xml"/>
  <Override PartName="/ppt/notesSlides/notesSlide20.xml" ContentType="application/vnd.openxmlformats-officedocument.presentationml.notesSlide+xml"/>
  <Override PartName="/ppt/tags/tag29.xml" ContentType="application/vnd.openxmlformats-officedocument.presentationml.tags+xml"/>
  <Override PartName="/ppt/notesSlides/notesSlide21.xml" ContentType="application/vnd.openxmlformats-officedocument.presentationml.notesSlide+xml"/>
  <Override PartName="/ppt/tags/tag30.xml" ContentType="application/vnd.openxmlformats-officedocument.presentationml.tags+xml"/>
  <Override PartName="/ppt/notesSlides/notesSlide22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7" r:id="rId1"/>
  </p:sldMasterIdLst>
  <p:notesMasterIdLst>
    <p:notesMasterId r:id="rId26"/>
  </p:notesMasterIdLst>
  <p:handoutMasterIdLst>
    <p:handoutMasterId r:id="rId27"/>
  </p:handoutMasterIdLst>
  <p:sldIdLst>
    <p:sldId id="256" r:id="rId2"/>
    <p:sldId id="283" r:id="rId3"/>
    <p:sldId id="260" r:id="rId4"/>
    <p:sldId id="301" r:id="rId5"/>
    <p:sldId id="284" r:id="rId6"/>
    <p:sldId id="314" r:id="rId7"/>
    <p:sldId id="285" r:id="rId8"/>
    <p:sldId id="266" r:id="rId9"/>
    <p:sldId id="279" r:id="rId10"/>
    <p:sldId id="329" r:id="rId11"/>
    <p:sldId id="322" r:id="rId12"/>
    <p:sldId id="316" r:id="rId13"/>
    <p:sldId id="323" r:id="rId14"/>
    <p:sldId id="317" r:id="rId15"/>
    <p:sldId id="326" r:id="rId16"/>
    <p:sldId id="330" r:id="rId17"/>
    <p:sldId id="324" r:id="rId18"/>
    <p:sldId id="325" r:id="rId19"/>
    <p:sldId id="296" r:id="rId20"/>
    <p:sldId id="327" r:id="rId21"/>
    <p:sldId id="328" r:id="rId22"/>
    <p:sldId id="295" r:id="rId23"/>
    <p:sldId id="321" r:id="rId24"/>
    <p:sldId id="300" r:id="rId25"/>
  </p:sldIdLst>
  <p:sldSz cx="13355638" cy="6858000"/>
  <p:notesSz cx="6858000" cy="9144000"/>
  <p:embeddedFontLst>
    <p:embeddedFont>
      <p:font typeface="等线" panose="02010600030101010101" pitchFamily="2" charset="-122"/>
      <p:regular r:id="rId28"/>
      <p:bold r:id="rId29"/>
    </p:embeddedFont>
    <p:embeddedFont>
      <p:font typeface="等线 Light" panose="02010600030101010101" pitchFamily="2" charset="-122"/>
      <p:regular r:id="rId30"/>
    </p:embeddedFont>
    <p:embeddedFont>
      <p:font typeface="(A) Arslan Wessam A" panose="03020402040406030203" pitchFamily="66" charset="-78"/>
      <p:regular r:id="rId31"/>
    </p:embeddedFont>
    <p:embeddedFont>
      <p:font typeface="Alnaseeb" panose="00000500000000000000" pitchFamily="50" charset="-78"/>
      <p:regular r:id="rId32"/>
    </p:embeddedFont>
    <p:embeddedFont>
      <p:font typeface="Calibri" panose="020F0502020204030204" pitchFamily="34" charset="0"/>
      <p:regular r:id="rId33"/>
      <p:bold r:id="rId34"/>
    </p:embeddedFont>
    <p:embeddedFont>
      <p:font typeface="Calibri Light" panose="020F0302020204030204" pitchFamily="34" charset="0"/>
      <p:regular r:id="rId3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4184" userDrawn="1">
          <p15:clr>
            <a:srgbClr val="A4A3A4"/>
          </p15:clr>
        </p15:guide>
        <p15:guide id="3" orient="horz" pos="152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سجى النهدي" initials="سجى" lastIdx="1" clrIdx="0">
    <p:extLst>
      <p:ext uri="{19B8F6BF-5375-455C-9EA6-DF929625EA0E}">
        <p15:presenceInfo xmlns:p15="http://schemas.microsoft.com/office/powerpoint/2012/main" userId="S::s6326868@mkhg.moe.gov.sa::6d2d19a0-e8b1-41d6-a95c-e56b569ce79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9EDC"/>
    <a:srgbClr val="595959"/>
    <a:srgbClr val="FFFDE9"/>
    <a:srgbClr val="4472C4"/>
    <a:srgbClr val="1C75BC"/>
    <a:srgbClr val="9AC1E0"/>
    <a:srgbClr val="2F5597"/>
    <a:srgbClr val="5A6B93"/>
    <a:srgbClr val="DAB77B"/>
    <a:srgbClr val="FCFD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4" autoAdjust="0"/>
    <p:restoredTop sz="87963" autoAdjust="0"/>
  </p:normalViewPr>
  <p:slideViewPr>
    <p:cSldViewPr snapToGrid="0" showGuides="1">
      <p:cViewPr>
        <p:scale>
          <a:sx n="60" d="100"/>
          <a:sy n="60" d="100"/>
        </p:scale>
        <p:origin x="756" y="60"/>
      </p:cViewPr>
      <p:guideLst>
        <p:guide pos="4184"/>
        <p:guide orient="horz" pos="152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681936-0126-4B19-827D-FC14AB6022AE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143000"/>
            <a:ext cx="6007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4F23A-B445-4766-B800-5CA2484B172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715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39093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20848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06800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11246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31639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5702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14980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80635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0375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41921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5700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4212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7736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7798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886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3623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927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5788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847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9455" y="1122363"/>
            <a:ext cx="1001672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9455" y="3602038"/>
            <a:ext cx="1001672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537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097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57629" y="365125"/>
            <a:ext cx="2879809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8200" y="365125"/>
            <a:ext cx="8472483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008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7" b="12744"/>
          <a:stretch>
            <a:fillRect/>
          </a:stretch>
        </p:blipFill>
        <p:spPr>
          <a:xfrm>
            <a:off x="-1" y="0"/>
            <a:ext cx="1335564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" t="11686" r="595" b="12410"/>
          <a:stretch>
            <a:fillRect/>
          </a:stretch>
        </p:blipFill>
        <p:spPr>
          <a:xfrm>
            <a:off x="-2" y="0"/>
            <a:ext cx="1335564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35564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161" y="243464"/>
            <a:ext cx="10557316" cy="637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27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638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44" y="1709739"/>
            <a:ext cx="115192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44" y="4589464"/>
            <a:ext cx="115192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371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8200" y="1825625"/>
            <a:ext cx="5676146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1292" y="1825625"/>
            <a:ext cx="5676146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933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940" y="365126"/>
            <a:ext cx="11519238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9940" y="1681163"/>
            <a:ext cx="565006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9940" y="2505075"/>
            <a:ext cx="5650060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61292" y="1681163"/>
            <a:ext cx="56778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61292" y="2505075"/>
            <a:ext cx="5677886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582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996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054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940" y="457200"/>
            <a:ext cx="430754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7886" y="987426"/>
            <a:ext cx="676129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9940" y="2057400"/>
            <a:ext cx="430754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697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940" y="457200"/>
            <a:ext cx="430754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77886" y="987426"/>
            <a:ext cx="6761292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9940" y="2057400"/>
            <a:ext cx="430754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724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8200" y="365126"/>
            <a:ext cx="115192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200" y="1825625"/>
            <a:ext cx="115192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8200" y="6356351"/>
            <a:ext cx="3005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24055" y="6356351"/>
            <a:ext cx="4507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32419" y="6356351"/>
            <a:ext cx="3005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86508873-B343-4AED-8410-DC9894A15E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7" b="12744"/>
          <a:stretch>
            <a:fillRect/>
          </a:stretch>
        </p:blipFill>
        <p:spPr>
          <a:xfrm>
            <a:off x="-1" y="0"/>
            <a:ext cx="13355640" cy="685800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3DC1D7A7-9E39-40EA-9B02-801C866558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" t="11686" r="595" b="12410"/>
          <a:stretch>
            <a:fillRect/>
          </a:stretch>
        </p:blipFill>
        <p:spPr>
          <a:xfrm>
            <a:off x="-2" y="0"/>
            <a:ext cx="13355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921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3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emf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image" Target="../media/image39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3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image" Target="../media/image3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6" Type="http://schemas.openxmlformats.org/officeDocument/2006/relationships/image" Target="../media/image3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6" Type="http://schemas.openxmlformats.org/officeDocument/2006/relationships/image" Target="../media/image39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6" Type="http://schemas.openxmlformats.org/officeDocument/2006/relationships/image" Target="../media/image39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tags" Target="../tags/tag33.xml"/><Relationship Id="rId7" Type="http://schemas.openxmlformats.org/officeDocument/2006/relationships/image" Target="../media/image25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23.xml"/><Relationship Id="rId10" Type="http://schemas.openxmlformats.org/officeDocument/2006/relationships/image" Target="../media/image4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hyperlink" Target="https://youtu.be/OZXQ2IkUCTw?si=UNQ2-OLN3IqnpTWO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4.xml"/><Relationship Id="rId7" Type="http://schemas.openxmlformats.org/officeDocument/2006/relationships/image" Target="../media/image1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11" Type="http://schemas.openxmlformats.org/officeDocument/2006/relationships/image" Target="../media/image19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eogebra.org/m/hnbw4ggd" TargetMode="External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5.emf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emf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C9797813-2242-4F7E-9FD5-7C2426750E46}"/>
              </a:ext>
            </a:extLst>
          </p:cNvPr>
          <p:cNvSpPr txBox="1"/>
          <p:nvPr/>
        </p:nvSpPr>
        <p:spPr>
          <a:xfrm>
            <a:off x="2168795" y="2913816"/>
            <a:ext cx="8595451" cy="1754326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5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المثلثات المتطابقة الضلعين</a:t>
            </a:r>
          </a:p>
          <a:p>
            <a:pPr algn="ctr"/>
            <a:r>
              <a:rPr lang="ar-SA" sz="5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والمثلثات المتطابقة الأضلاع</a:t>
            </a:r>
            <a:endParaRPr lang="en-AE" sz="54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صورة 3" descr="صورة تحتوي على الرسومات, تصميم الجرافيك, التصميم, شعار&#10;&#10;تم إنشاء الوصف تلقائياً">
            <a:extLst>
              <a:ext uri="{FF2B5EF4-FFF2-40B4-BE49-F238E27FC236}">
                <a16:creationId xmlns:a16="http://schemas.microsoft.com/office/drawing/2014/main" id="{BEF4BEC2-5891-4DFF-83FB-300849A749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45"/>
            <a:ext cx="1724191" cy="1332605"/>
          </a:xfrm>
          <a:prstGeom prst="rect">
            <a:avLst/>
          </a:prstGeom>
        </p:spPr>
      </p:pic>
      <p:pic>
        <p:nvPicPr>
          <p:cNvPr id="11" name="صورة 10" descr="صورة تحتوي على نص, الخط, الرسومات, التصميم&#10;&#10;تم إنشاء الوصف تلقائياً">
            <a:extLst>
              <a:ext uri="{FF2B5EF4-FFF2-40B4-BE49-F238E27FC236}">
                <a16:creationId xmlns:a16="http://schemas.microsoft.com/office/drawing/2014/main" id="{689D5BAE-39EA-4D87-A470-17F72E935C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3024" y="0"/>
            <a:ext cx="1532614" cy="16363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fade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3043049E-32DB-4050-9BAA-D90A5745C39F}"/>
              </a:ext>
            </a:extLst>
          </p:cNvPr>
          <p:cNvGrpSpPr/>
          <p:nvPr/>
        </p:nvGrpSpPr>
        <p:grpSpPr>
          <a:xfrm>
            <a:off x="11270978" y="1794218"/>
            <a:ext cx="1534759" cy="1306538"/>
            <a:chOff x="10898999" y="1368262"/>
            <a:chExt cx="1534759" cy="1306538"/>
          </a:xfrm>
        </p:grpSpPr>
        <p:pic>
          <p:nvPicPr>
            <p:cNvPr id="3" name="صورة 2" descr="صورة تحتوي على لقطة شاشة&#10;&#10;تم إنشاء الوصف تلقائياً">
              <a:extLst>
                <a:ext uri="{FF2B5EF4-FFF2-40B4-BE49-F238E27FC236}">
                  <a16:creationId xmlns:a16="http://schemas.microsoft.com/office/drawing/2014/main" id="{B22824B8-1756-4DCA-852C-1736793CF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556" r="53053"/>
            <a:stretch/>
          </p:blipFill>
          <p:spPr>
            <a:xfrm>
              <a:off x="10898999" y="1368262"/>
              <a:ext cx="1432803" cy="1306538"/>
            </a:xfrm>
            <a:prstGeom prst="rect">
              <a:avLst/>
            </a:prstGeom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A5BC6C75-900B-4BA7-83A9-5BAA0AC2A482}"/>
                </a:ext>
              </a:extLst>
            </p:cNvPr>
            <p:cNvSpPr txBox="1"/>
            <p:nvPr/>
          </p:nvSpPr>
          <p:spPr>
            <a:xfrm>
              <a:off x="11000955" y="1799691"/>
              <a:ext cx="1432803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600" dirty="0">
                  <a:solidFill>
                    <a:srgbClr val="FCFDF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تأكد 1</a:t>
              </a:r>
            </a:p>
          </p:txBody>
        </p:sp>
      </p:grp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B788759D-E6C1-49EC-93C6-EDACD67BF06B}"/>
              </a:ext>
            </a:extLst>
          </p:cNvPr>
          <p:cNvGrpSpPr/>
          <p:nvPr/>
        </p:nvGrpSpPr>
        <p:grpSpPr>
          <a:xfrm>
            <a:off x="1116274" y="608951"/>
            <a:ext cx="10386683" cy="603201"/>
            <a:chOff x="1261834" y="308188"/>
            <a:chExt cx="10386683" cy="603201"/>
          </a:xfrm>
        </p:grpSpPr>
        <p:grpSp>
          <p:nvGrpSpPr>
            <p:cNvPr id="26" name="مجموعة 25">
              <a:extLst>
                <a:ext uri="{FF2B5EF4-FFF2-40B4-BE49-F238E27FC236}">
                  <a16:creationId xmlns:a16="http://schemas.microsoft.com/office/drawing/2014/main" id="{A4CA563A-3E38-4C0E-B713-73AA92F8AF96}"/>
                </a:ext>
              </a:extLst>
            </p:cNvPr>
            <p:cNvGrpSpPr/>
            <p:nvPr/>
          </p:nvGrpSpPr>
          <p:grpSpPr>
            <a:xfrm>
              <a:off x="2453422" y="322778"/>
              <a:ext cx="9195095" cy="588611"/>
              <a:chOff x="3574994" y="572385"/>
              <a:chExt cx="6375544" cy="505743"/>
            </a:xfrm>
          </p:grpSpPr>
          <p:pic>
            <p:nvPicPr>
              <p:cNvPr id="43" name="图片 17">
                <a:extLst>
                  <a:ext uri="{FF2B5EF4-FFF2-40B4-BE49-F238E27FC236}">
                    <a16:creationId xmlns:a16="http://schemas.microsoft.com/office/drawing/2014/main" id="{9476D508-8608-4AF6-9CF9-9CC84F671F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74994" y="580350"/>
                <a:ext cx="580180" cy="497778"/>
              </a:xfrm>
              <a:prstGeom prst="rect">
                <a:avLst/>
              </a:prstGeom>
            </p:spPr>
          </p:pic>
          <p:pic>
            <p:nvPicPr>
              <p:cNvPr id="44" name="图片 19">
                <a:extLst>
                  <a:ext uri="{FF2B5EF4-FFF2-40B4-BE49-F238E27FC236}">
                    <a16:creationId xmlns:a16="http://schemas.microsoft.com/office/drawing/2014/main" id="{29A47F5B-386F-406E-B2E6-3EB05988D9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9389044" y="572385"/>
                <a:ext cx="561494" cy="497779"/>
              </a:xfrm>
              <a:prstGeom prst="rect">
                <a:avLst/>
              </a:prstGeom>
            </p:spPr>
          </p:pic>
        </p:grpSp>
        <p:sp>
          <p:nvSpPr>
            <p:cNvPr id="27" name="مربع نص 26">
              <a:extLst>
                <a:ext uri="{FF2B5EF4-FFF2-40B4-BE49-F238E27FC236}">
                  <a16:creationId xmlns:a16="http://schemas.microsoft.com/office/drawing/2014/main" id="{72B01360-EBCF-4D3D-BD01-3D8FE1E4DC87}"/>
                </a:ext>
              </a:extLst>
            </p:cNvPr>
            <p:cNvSpPr txBox="1"/>
            <p:nvPr/>
          </p:nvSpPr>
          <p:spPr>
            <a:xfrm>
              <a:off x="1261834" y="308188"/>
              <a:ext cx="9610464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2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المثلثات المتطابقة الضلعين و المثلثات المتطابقة الأضلاع </a:t>
              </a:r>
            </a:p>
          </p:txBody>
        </p:sp>
      </p:grpSp>
      <p:pic>
        <p:nvPicPr>
          <p:cNvPr id="6" name="صورة 5" descr="صورة تحتوي على نص, الخط, أسود&#10;&#10;تم إنشاء الوصف تلقائياً">
            <a:extLst>
              <a:ext uri="{FF2B5EF4-FFF2-40B4-BE49-F238E27FC236}">
                <a16:creationId xmlns:a16="http://schemas.microsoft.com/office/drawing/2014/main" id="{32F1A885-6E8C-40A6-BDA0-0D0C6433862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84" b="60054"/>
          <a:stretch/>
        </p:blipFill>
        <p:spPr>
          <a:xfrm>
            <a:off x="5622486" y="1940535"/>
            <a:ext cx="5746791" cy="1165953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DEA67C30-66DD-404F-9DBA-1D368DEC89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3496" r="77699"/>
          <a:stretch/>
        </p:blipFill>
        <p:spPr>
          <a:xfrm>
            <a:off x="745097" y="2548812"/>
            <a:ext cx="3542885" cy="2920206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B97BAE57-8F31-4B9F-ABBF-5346C149479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1" t="33984" r="951" b="20616"/>
          <a:stretch/>
        </p:blipFill>
        <p:spPr>
          <a:xfrm>
            <a:off x="5292088" y="3100756"/>
            <a:ext cx="8317932" cy="13065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942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325043-0368-433C-9EC5-90F714CA6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606" y="-54924"/>
            <a:ext cx="1536032" cy="163620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7DEA633-58F4-4554-9A2E-E6EA47AADE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5340"/>
            <a:ext cx="1723026" cy="1335680"/>
          </a:xfrm>
          <a:prstGeom prst="rect">
            <a:avLst/>
          </a:prstGeom>
        </p:spPr>
      </p:pic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0FC65D9A-C80B-42E2-93AA-6821BE8962E0}"/>
              </a:ext>
            </a:extLst>
          </p:cNvPr>
          <p:cNvGrpSpPr/>
          <p:nvPr/>
        </p:nvGrpSpPr>
        <p:grpSpPr>
          <a:xfrm>
            <a:off x="1148358" y="449648"/>
            <a:ext cx="10386683" cy="603201"/>
            <a:chOff x="1261834" y="308188"/>
            <a:chExt cx="10386683" cy="603201"/>
          </a:xfrm>
        </p:grpSpPr>
        <p:grpSp>
          <p:nvGrpSpPr>
            <p:cNvPr id="16" name="مجموعة 15">
              <a:extLst>
                <a:ext uri="{FF2B5EF4-FFF2-40B4-BE49-F238E27FC236}">
                  <a16:creationId xmlns:a16="http://schemas.microsoft.com/office/drawing/2014/main" id="{EF0A4446-C318-4341-B71F-6B80B0A6A763}"/>
                </a:ext>
              </a:extLst>
            </p:cNvPr>
            <p:cNvGrpSpPr/>
            <p:nvPr/>
          </p:nvGrpSpPr>
          <p:grpSpPr>
            <a:xfrm>
              <a:off x="2453422" y="322778"/>
              <a:ext cx="9195095" cy="588611"/>
              <a:chOff x="3574994" y="572385"/>
              <a:chExt cx="6375544" cy="505743"/>
            </a:xfrm>
          </p:grpSpPr>
          <p:pic>
            <p:nvPicPr>
              <p:cNvPr id="24" name="图片 17">
                <a:extLst>
                  <a:ext uri="{FF2B5EF4-FFF2-40B4-BE49-F238E27FC236}">
                    <a16:creationId xmlns:a16="http://schemas.microsoft.com/office/drawing/2014/main" id="{64AAAD61-2CE5-4E08-A4C3-4FDE0B7C9D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74994" y="580350"/>
                <a:ext cx="580180" cy="497778"/>
              </a:xfrm>
              <a:prstGeom prst="rect">
                <a:avLst/>
              </a:prstGeom>
            </p:spPr>
          </p:pic>
          <p:pic>
            <p:nvPicPr>
              <p:cNvPr id="25" name="图片 19">
                <a:extLst>
                  <a:ext uri="{FF2B5EF4-FFF2-40B4-BE49-F238E27FC236}">
                    <a16:creationId xmlns:a16="http://schemas.microsoft.com/office/drawing/2014/main" id="{53EF378A-9BE6-45DD-996B-191A7F08F7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9389044" y="572385"/>
                <a:ext cx="561494" cy="497779"/>
              </a:xfrm>
              <a:prstGeom prst="rect">
                <a:avLst/>
              </a:prstGeom>
            </p:spPr>
          </p:pic>
        </p:grpSp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21808BA7-8A8D-4B4D-A73D-AD4E23B78EB5}"/>
                </a:ext>
              </a:extLst>
            </p:cNvPr>
            <p:cNvSpPr txBox="1"/>
            <p:nvPr/>
          </p:nvSpPr>
          <p:spPr>
            <a:xfrm>
              <a:off x="1261834" y="308188"/>
              <a:ext cx="9610464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2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المثلثات المتطابقة الضلعين و المثلثات المتطابقة الأضلاع </a:t>
              </a:r>
            </a:p>
          </p:txBody>
        </p:sp>
      </p:grpSp>
      <p:sp>
        <p:nvSpPr>
          <p:cNvPr id="26" name="MH_SubTitle_1">
            <a:extLst>
              <a:ext uri="{FF2B5EF4-FFF2-40B4-BE49-F238E27FC236}">
                <a16:creationId xmlns:a16="http://schemas.microsoft.com/office/drawing/2014/main" id="{D9339060-A313-4B40-811E-6BC62B2A2C4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826654" y="1801710"/>
            <a:ext cx="11991088" cy="4606642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endParaRPr lang="ko-KR" altLang="en-US" sz="1972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37" name="مجموعة 36">
            <a:extLst>
              <a:ext uri="{FF2B5EF4-FFF2-40B4-BE49-F238E27FC236}">
                <a16:creationId xmlns:a16="http://schemas.microsoft.com/office/drawing/2014/main" id="{AB15AFCB-EC22-4AB8-B544-C845B8806A3F}"/>
              </a:ext>
            </a:extLst>
          </p:cNvPr>
          <p:cNvGrpSpPr/>
          <p:nvPr/>
        </p:nvGrpSpPr>
        <p:grpSpPr>
          <a:xfrm>
            <a:off x="5974164" y="1182826"/>
            <a:ext cx="8155358" cy="1159531"/>
            <a:chOff x="4397392" y="1303387"/>
            <a:chExt cx="8155358" cy="1159531"/>
          </a:xfrm>
        </p:grpSpPr>
        <p:sp>
          <p:nvSpPr>
            <p:cNvPr id="38" name="مخطط انسيابي: محطة طرفية 37">
              <a:extLst>
                <a:ext uri="{FF2B5EF4-FFF2-40B4-BE49-F238E27FC236}">
                  <a16:creationId xmlns:a16="http://schemas.microsoft.com/office/drawing/2014/main" id="{A221194E-FE34-416B-A415-91D34FD9F635}"/>
                </a:ext>
              </a:extLst>
            </p:cNvPr>
            <p:cNvSpPr/>
            <p:nvPr/>
          </p:nvSpPr>
          <p:spPr>
            <a:xfrm>
              <a:off x="6384450" y="1581283"/>
              <a:ext cx="4518892" cy="672043"/>
            </a:xfrm>
            <a:prstGeom prst="flowChartTerminator">
              <a:avLst/>
            </a:prstGeom>
            <a:solidFill>
              <a:srgbClr val="FCFD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9" name="صورة 38" descr="صورة تحتوي على المصباح الكهربائي, لمبة مصباح متوهج, ضوء&#10;&#10;تم إنشاء الوصف تلقائياً">
              <a:extLst>
                <a:ext uri="{FF2B5EF4-FFF2-40B4-BE49-F238E27FC236}">
                  <a16:creationId xmlns:a16="http://schemas.microsoft.com/office/drawing/2014/main" id="{510DC5AC-8E98-459D-B946-014E248CC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6457" y="1303387"/>
              <a:ext cx="1146897" cy="1159531"/>
            </a:xfrm>
            <a:prstGeom prst="rect">
              <a:avLst/>
            </a:prstGeom>
          </p:spPr>
        </p:pic>
        <p:sp>
          <p:nvSpPr>
            <p:cNvPr id="40" name="مربع نص 39">
              <a:extLst>
                <a:ext uri="{FF2B5EF4-FFF2-40B4-BE49-F238E27FC236}">
                  <a16:creationId xmlns:a16="http://schemas.microsoft.com/office/drawing/2014/main" id="{BCB50633-6B6A-4577-BC47-8355A4DCB799}"/>
                </a:ext>
              </a:extLst>
            </p:cNvPr>
            <p:cNvSpPr txBox="1"/>
            <p:nvPr/>
          </p:nvSpPr>
          <p:spPr>
            <a:xfrm>
              <a:off x="4397392" y="1614887"/>
              <a:ext cx="8155358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dirty="0">
                  <a:solidFill>
                    <a:srgbClr val="1C75BC"/>
                  </a:solidFill>
                  <a:latin typeface="Alnaseeb" panose="00000500000000000000" pitchFamily="50" charset="-78"/>
                  <a:cs typeface="Alnaseeb" panose="00000500000000000000" pitchFamily="50" charset="-78"/>
                </a:rPr>
                <a:t>خصائص المثلث المتطابق الأضلاع</a:t>
              </a:r>
              <a:endParaRPr lang="ar-SA" sz="2800" dirty="0">
                <a:solidFill>
                  <a:srgbClr val="1C75BC"/>
                </a:solidFill>
                <a:highlight>
                  <a:srgbClr val="FFFF00"/>
                </a:highlight>
                <a:latin typeface="Alnaseeb" panose="00000500000000000000" pitchFamily="50" charset="-78"/>
                <a:cs typeface="Alnaseeb" panose="00000500000000000000" pitchFamily="50" charset="-78"/>
              </a:endParaRPr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A1F5F1BC-0AA6-48C3-B9C3-8E33F2C98E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05812" y="2465914"/>
            <a:ext cx="9116697" cy="16852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D855DEF-33B0-4B9F-8D07-3B5F764484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8358" y="4395252"/>
            <a:ext cx="9202434" cy="17690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543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0E5B0C52-D0E0-4AC3-B6CD-9EF826AD5C45}"/>
              </a:ext>
            </a:extLst>
          </p:cNvPr>
          <p:cNvGrpSpPr/>
          <p:nvPr/>
        </p:nvGrpSpPr>
        <p:grpSpPr>
          <a:xfrm>
            <a:off x="11827119" y="1565032"/>
            <a:ext cx="1402072" cy="778245"/>
            <a:chOff x="9988761" y="1510312"/>
            <a:chExt cx="2188565" cy="858133"/>
          </a:xfrm>
        </p:grpSpPr>
        <p:sp>
          <p:nvSpPr>
            <p:cNvPr id="28" name="MH_Other_1">
              <a:extLst>
                <a:ext uri="{FF2B5EF4-FFF2-40B4-BE49-F238E27FC236}">
                  <a16:creationId xmlns:a16="http://schemas.microsoft.com/office/drawing/2014/main" id="{354AD2A9-3602-4DCB-A975-A91E146519D5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7F48C4B3-4E9D-491B-9E63-AE4D55727BBE}"/>
                </a:ext>
              </a:extLst>
            </p:cNvPr>
            <p:cNvSpPr txBox="1"/>
            <p:nvPr/>
          </p:nvSpPr>
          <p:spPr>
            <a:xfrm>
              <a:off x="9988761" y="1510312"/>
              <a:ext cx="2188565" cy="64480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مثال2</a:t>
              </a:r>
            </a:p>
          </p:txBody>
        </p:sp>
      </p:grpSp>
      <p:pic>
        <p:nvPicPr>
          <p:cNvPr id="3" name="صورة 2" descr="صورة تحتوي على نص, لقطة شاشة, الخط, خط&#10;&#10;تم إنشاء الوصف تلقائياً">
            <a:extLst>
              <a:ext uri="{FF2B5EF4-FFF2-40B4-BE49-F238E27FC236}">
                <a16:creationId xmlns:a16="http://schemas.microsoft.com/office/drawing/2014/main" id="{980FCFFC-F230-40CF-BEAA-F1FFCC60EA0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579"/>
          <a:stretch/>
        </p:blipFill>
        <p:spPr>
          <a:xfrm>
            <a:off x="-410557" y="1676523"/>
            <a:ext cx="12237676" cy="647680"/>
          </a:xfrm>
          <a:prstGeom prst="rect">
            <a:avLst/>
          </a:prstGeom>
        </p:spPr>
      </p:pic>
      <p:pic>
        <p:nvPicPr>
          <p:cNvPr id="18" name="صورة 17" descr="صورة تحتوي على نص, لقطة شاشة, الخط, خط&#10;&#10;تم إنشاء الوصف تلقائياً">
            <a:extLst>
              <a:ext uri="{FF2B5EF4-FFF2-40B4-BE49-F238E27FC236}">
                <a16:creationId xmlns:a16="http://schemas.microsoft.com/office/drawing/2014/main" id="{CFB9E20B-15BA-4E41-B44F-BE1DD7655EC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3" t="10198"/>
          <a:stretch/>
        </p:blipFill>
        <p:spPr>
          <a:xfrm>
            <a:off x="3987778" y="2299501"/>
            <a:ext cx="8140054" cy="4468594"/>
          </a:xfrm>
          <a:prstGeom prst="rect">
            <a:avLst/>
          </a:prstGeom>
        </p:spPr>
      </p:pic>
      <p:pic>
        <p:nvPicPr>
          <p:cNvPr id="19" name="صورة 18" descr="صورة تحتوي على نص, لقطة شاشة, الخط, خط&#10;&#10;تم إنشاء الوصف تلقائياً">
            <a:extLst>
              <a:ext uri="{FF2B5EF4-FFF2-40B4-BE49-F238E27FC236}">
                <a16:creationId xmlns:a16="http://schemas.microsoft.com/office/drawing/2014/main" id="{E51E16C1-5542-431F-B5D7-500D1637275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0" r="73331" b="36340"/>
          <a:stretch/>
        </p:blipFill>
        <p:spPr>
          <a:xfrm>
            <a:off x="0" y="2622286"/>
            <a:ext cx="3293617" cy="3109508"/>
          </a:xfrm>
          <a:prstGeom prst="rect">
            <a:avLst/>
          </a:prstGeom>
        </p:spPr>
      </p:pic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BF8C915C-A2F1-4CE0-8DFF-AFAAC6D71C18}"/>
              </a:ext>
            </a:extLst>
          </p:cNvPr>
          <p:cNvGrpSpPr/>
          <p:nvPr/>
        </p:nvGrpSpPr>
        <p:grpSpPr>
          <a:xfrm>
            <a:off x="1148358" y="591460"/>
            <a:ext cx="10386683" cy="603201"/>
            <a:chOff x="1261834" y="308188"/>
            <a:chExt cx="10386683" cy="603201"/>
          </a:xfrm>
        </p:grpSpPr>
        <p:grpSp>
          <p:nvGrpSpPr>
            <p:cNvPr id="21" name="مجموعة 20">
              <a:extLst>
                <a:ext uri="{FF2B5EF4-FFF2-40B4-BE49-F238E27FC236}">
                  <a16:creationId xmlns:a16="http://schemas.microsoft.com/office/drawing/2014/main" id="{03A71C5F-A978-405A-9F05-9F7D30F29DD9}"/>
                </a:ext>
              </a:extLst>
            </p:cNvPr>
            <p:cNvGrpSpPr/>
            <p:nvPr/>
          </p:nvGrpSpPr>
          <p:grpSpPr>
            <a:xfrm>
              <a:off x="2453422" y="322778"/>
              <a:ext cx="9195095" cy="588611"/>
              <a:chOff x="3574994" y="572385"/>
              <a:chExt cx="6375544" cy="505743"/>
            </a:xfrm>
          </p:grpSpPr>
          <p:pic>
            <p:nvPicPr>
              <p:cNvPr id="30" name="图片 17">
                <a:extLst>
                  <a:ext uri="{FF2B5EF4-FFF2-40B4-BE49-F238E27FC236}">
                    <a16:creationId xmlns:a16="http://schemas.microsoft.com/office/drawing/2014/main" id="{8D4EDAAB-1AA2-4E5C-B47B-F8E864DB6E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574994" y="580350"/>
                <a:ext cx="580180" cy="497778"/>
              </a:xfrm>
              <a:prstGeom prst="rect">
                <a:avLst/>
              </a:prstGeom>
            </p:spPr>
          </p:pic>
          <p:pic>
            <p:nvPicPr>
              <p:cNvPr id="31" name="图片 19">
                <a:extLst>
                  <a:ext uri="{FF2B5EF4-FFF2-40B4-BE49-F238E27FC236}">
                    <a16:creationId xmlns:a16="http://schemas.microsoft.com/office/drawing/2014/main" id="{A2CCA167-D85D-4ABA-904E-880695ABB0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flipH="1">
                <a:off x="9389044" y="572385"/>
                <a:ext cx="561494" cy="497779"/>
              </a:xfrm>
              <a:prstGeom prst="rect">
                <a:avLst/>
              </a:prstGeom>
            </p:spPr>
          </p:pic>
        </p:grpSp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6BE2CACE-1D9C-4984-B873-A43E2E53D66A}"/>
                </a:ext>
              </a:extLst>
            </p:cNvPr>
            <p:cNvSpPr txBox="1"/>
            <p:nvPr/>
          </p:nvSpPr>
          <p:spPr>
            <a:xfrm>
              <a:off x="1261834" y="308188"/>
              <a:ext cx="9610464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2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المثلثات المتطابقة الضلعين و المثلثات المتطابقة الأضلاع 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9464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0E5B0C52-D0E0-4AC3-B6CD-9EF826AD5C45}"/>
              </a:ext>
            </a:extLst>
          </p:cNvPr>
          <p:cNvGrpSpPr/>
          <p:nvPr/>
        </p:nvGrpSpPr>
        <p:grpSpPr>
          <a:xfrm>
            <a:off x="11819313" y="1938259"/>
            <a:ext cx="1402072" cy="778245"/>
            <a:chOff x="9988761" y="1510312"/>
            <a:chExt cx="2188565" cy="858133"/>
          </a:xfrm>
        </p:grpSpPr>
        <p:sp>
          <p:nvSpPr>
            <p:cNvPr id="28" name="MH_Other_1">
              <a:extLst>
                <a:ext uri="{FF2B5EF4-FFF2-40B4-BE49-F238E27FC236}">
                  <a16:creationId xmlns:a16="http://schemas.microsoft.com/office/drawing/2014/main" id="{354AD2A9-3602-4DCB-A975-A91E146519D5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7F48C4B3-4E9D-491B-9E63-AE4D55727BBE}"/>
                </a:ext>
              </a:extLst>
            </p:cNvPr>
            <p:cNvSpPr txBox="1"/>
            <p:nvPr/>
          </p:nvSpPr>
          <p:spPr>
            <a:xfrm>
              <a:off x="9988761" y="1510312"/>
              <a:ext cx="2188565" cy="64480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مثال2</a:t>
              </a:r>
            </a:p>
          </p:txBody>
        </p:sp>
      </p:grpSp>
      <p:pic>
        <p:nvPicPr>
          <p:cNvPr id="3" name="صورة 2" descr="صورة تحتوي على نص, لقطة شاشة, الخط, خط&#10;&#10;تم إنشاء الوصف تلقائياً">
            <a:extLst>
              <a:ext uri="{FF2B5EF4-FFF2-40B4-BE49-F238E27FC236}">
                <a16:creationId xmlns:a16="http://schemas.microsoft.com/office/drawing/2014/main" id="{980FCFFC-F230-40CF-BEAA-F1FFCC60EA0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579"/>
          <a:stretch/>
        </p:blipFill>
        <p:spPr>
          <a:xfrm>
            <a:off x="-418363" y="2049750"/>
            <a:ext cx="12237676" cy="647680"/>
          </a:xfrm>
          <a:prstGeom prst="rect">
            <a:avLst/>
          </a:prstGeom>
        </p:spPr>
      </p:pic>
      <p:pic>
        <p:nvPicPr>
          <p:cNvPr id="19" name="صورة 18" descr="صورة تحتوي على نص, لقطة شاشة, الخط, خط&#10;&#10;تم إنشاء الوصف تلقائياً">
            <a:extLst>
              <a:ext uri="{FF2B5EF4-FFF2-40B4-BE49-F238E27FC236}">
                <a16:creationId xmlns:a16="http://schemas.microsoft.com/office/drawing/2014/main" id="{E51E16C1-5542-431F-B5D7-500D1637275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0" r="73331" b="36340"/>
          <a:stretch/>
        </p:blipFill>
        <p:spPr>
          <a:xfrm>
            <a:off x="-310195" y="2327381"/>
            <a:ext cx="3734415" cy="3207036"/>
          </a:xfrm>
          <a:prstGeom prst="rect">
            <a:avLst/>
          </a:prstGeom>
        </p:spPr>
      </p:pic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BF8C915C-A2F1-4CE0-8DFF-AFAAC6D71C18}"/>
              </a:ext>
            </a:extLst>
          </p:cNvPr>
          <p:cNvGrpSpPr/>
          <p:nvPr/>
        </p:nvGrpSpPr>
        <p:grpSpPr>
          <a:xfrm>
            <a:off x="1116274" y="608951"/>
            <a:ext cx="10386683" cy="603201"/>
            <a:chOff x="1261834" y="308188"/>
            <a:chExt cx="10386683" cy="603201"/>
          </a:xfrm>
        </p:grpSpPr>
        <p:grpSp>
          <p:nvGrpSpPr>
            <p:cNvPr id="21" name="مجموعة 20">
              <a:extLst>
                <a:ext uri="{FF2B5EF4-FFF2-40B4-BE49-F238E27FC236}">
                  <a16:creationId xmlns:a16="http://schemas.microsoft.com/office/drawing/2014/main" id="{03A71C5F-A978-405A-9F05-9F7D30F29DD9}"/>
                </a:ext>
              </a:extLst>
            </p:cNvPr>
            <p:cNvGrpSpPr/>
            <p:nvPr/>
          </p:nvGrpSpPr>
          <p:grpSpPr>
            <a:xfrm>
              <a:off x="2453422" y="322778"/>
              <a:ext cx="9195095" cy="588611"/>
              <a:chOff x="3574994" y="572385"/>
              <a:chExt cx="6375544" cy="505743"/>
            </a:xfrm>
          </p:grpSpPr>
          <p:pic>
            <p:nvPicPr>
              <p:cNvPr id="30" name="图片 17">
                <a:extLst>
                  <a:ext uri="{FF2B5EF4-FFF2-40B4-BE49-F238E27FC236}">
                    <a16:creationId xmlns:a16="http://schemas.microsoft.com/office/drawing/2014/main" id="{8D4EDAAB-1AA2-4E5C-B47B-F8E864DB6E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574994" y="580350"/>
                <a:ext cx="580180" cy="497778"/>
              </a:xfrm>
              <a:prstGeom prst="rect">
                <a:avLst/>
              </a:prstGeom>
            </p:spPr>
          </p:pic>
          <p:pic>
            <p:nvPicPr>
              <p:cNvPr id="31" name="图片 19">
                <a:extLst>
                  <a:ext uri="{FF2B5EF4-FFF2-40B4-BE49-F238E27FC236}">
                    <a16:creationId xmlns:a16="http://schemas.microsoft.com/office/drawing/2014/main" id="{A2CCA167-D85D-4ABA-904E-880695ABB0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flipH="1">
                <a:off x="9389044" y="572385"/>
                <a:ext cx="561494" cy="497779"/>
              </a:xfrm>
              <a:prstGeom prst="rect">
                <a:avLst/>
              </a:prstGeom>
            </p:spPr>
          </p:pic>
        </p:grpSp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6BE2CACE-1D9C-4984-B873-A43E2E53D66A}"/>
                </a:ext>
              </a:extLst>
            </p:cNvPr>
            <p:cNvSpPr txBox="1"/>
            <p:nvPr/>
          </p:nvSpPr>
          <p:spPr>
            <a:xfrm>
              <a:off x="1261834" y="308188"/>
              <a:ext cx="9610464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2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المثلثات المتطابقة الضلعين و المثلثات المتطابقة الأضلاع </a:t>
              </a:r>
            </a:p>
          </p:txBody>
        </p:sp>
      </p:grpSp>
      <p:pic>
        <p:nvPicPr>
          <p:cNvPr id="4" name="صورة 3" descr="صورة تحتوي على نص, الخط, لقطة شاشة, أسود&#10;&#10;تم إنشاء الوصف تلقائياً">
            <a:extLst>
              <a:ext uri="{FF2B5EF4-FFF2-40B4-BE49-F238E27FC236}">
                <a16:creationId xmlns:a16="http://schemas.microsoft.com/office/drawing/2014/main" id="{837A75F0-B62D-4727-8658-E3496D3ECC5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37"/>
          <a:stretch/>
        </p:blipFill>
        <p:spPr>
          <a:xfrm>
            <a:off x="3291597" y="3535028"/>
            <a:ext cx="9295878" cy="1324781"/>
          </a:xfrm>
          <a:prstGeom prst="rect">
            <a:avLst/>
          </a:prstGeom>
        </p:spPr>
      </p:pic>
      <p:pic>
        <p:nvPicPr>
          <p:cNvPr id="17" name="صورة 16" descr="صورة تحتوي على نص, الخط, لقطة شاشة, أسود&#10;&#10;تم إنشاء الوصف تلقائياً">
            <a:extLst>
              <a:ext uri="{FF2B5EF4-FFF2-40B4-BE49-F238E27FC236}">
                <a16:creationId xmlns:a16="http://schemas.microsoft.com/office/drawing/2014/main" id="{2EAB80C0-777C-4376-9326-B1435D49F1B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32" t="-1533" b="74884"/>
          <a:stretch/>
        </p:blipFill>
        <p:spPr>
          <a:xfrm>
            <a:off x="10968145" y="2827995"/>
            <a:ext cx="1350537" cy="7103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507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921D836-CA6F-4D16-A617-7F375FD946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2104"/>
            <a:ext cx="1725318" cy="134123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8BA3D46-7377-4F22-92F2-7054BEBF80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3" y="22490"/>
            <a:ext cx="1536325" cy="1633870"/>
          </a:xfrm>
          <a:prstGeom prst="rect">
            <a:avLst/>
          </a:prstGeom>
        </p:spPr>
      </p:pic>
      <p:grpSp>
        <p:nvGrpSpPr>
          <p:cNvPr id="43" name="مجموعة 42">
            <a:extLst>
              <a:ext uri="{FF2B5EF4-FFF2-40B4-BE49-F238E27FC236}">
                <a16:creationId xmlns:a16="http://schemas.microsoft.com/office/drawing/2014/main" id="{44CF773E-60BD-43B8-A8AE-B82077068D20}"/>
              </a:ext>
            </a:extLst>
          </p:cNvPr>
          <p:cNvGrpSpPr/>
          <p:nvPr/>
        </p:nvGrpSpPr>
        <p:grpSpPr>
          <a:xfrm>
            <a:off x="11522860" y="2043045"/>
            <a:ext cx="1536325" cy="776357"/>
            <a:chOff x="9892578" y="1510312"/>
            <a:chExt cx="2188565" cy="858133"/>
          </a:xfrm>
        </p:grpSpPr>
        <p:sp>
          <p:nvSpPr>
            <p:cNvPr id="44" name="MH_Other_1">
              <a:extLst>
                <a:ext uri="{FF2B5EF4-FFF2-40B4-BE49-F238E27FC236}">
                  <a16:creationId xmlns:a16="http://schemas.microsoft.com/office/drawing/2014/main" id="{868F591F-7D30-4F4A-AD23-5E949825583D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45" name="مربع نص 44">
              <a:extLst>
                <a:ext uri="{FF2B5EF4-FFF2-40B4-BE49-F238E27FC236}">
                  <a16:creationId xmlns:a16="http://schemas.microsoft.com/office/drawing/2014/main" id="{C2614430-CCA5-46ED-95F6-3E5232FDCB2B}"/>
                </a:ext>
              </a:extLst>
            </p:cNvPr>
            <p:cNvSpPr txBox="1"/>
            <p:nvPr/>
          </p:nvSpPr>
          <p:spPr>
            <a:xfrm>
              <a:off x="9892578" y="1529624"/>
              <a:ext cx="2188565" cy="64637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تحقق2</a:t>
              </a:r>
            </a:p>
          </p:txBody>
        </p:sp>
      </p:grp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16B3D452-97B0-4B36-B985-8068C7854377}"/>
              </a:ext>
            </a:extLst>
          </p:cNvPr>
          <p:cNvGrpSpPr/>
          <p:nvPr/>
        </p:nvGrpSpPr>
        <p:grpSpPr>
          <a:xfrm>
            <a:off x="1116274" y="608951"/>
            <a:ext cx="10386683" cy="603201"/>
            <a:chOff x="1261834" y="308188"/>
            <a:chExt cx="10386683" cy="603201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AF44B8DB-EB60-4043-B2F7-A3A69301C979}"/>
                </a:ext>
              </a:extLst>
            </p:cNvPr>
            <p:cNvGrpSpPr/>
            <p:nvPr/>
          </p:nvGrpSpPr>
          <p:grpSpPr>
            <a:xfrm>
              <a:off x="2453422" y="322778"/>
              <a:ext cx="9195095" cy="588611"/>
              <a:chOff x="3574994" y="572385"/>
              <a:chExt cx="6375544" cy="505743"/>
            </a:xfrm>
          </p:grpSpPr>
          <p:pic>
            <p:nvPicPr>
              <p:cNvPr id="41" name="图片 17">
                <a:extLst>
                  <a:ext uri="{FF2B5EF4-FFF2-40B4-BE49-F238E27FC236}">
                    <a16:creationId xmlns:a16="http://schemas.microsoft.com/office/drawing/2014/main" id="{71FFBEEC-888B-40BF-97E9-A93E9D9558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74994" y="580350"/>
                <a:ext cx="580180" cy="497778"/>
              </a:xfrm>
              <a:prstGeom prst="rect">
                <a:avLst/>
              </a:prstGeom>
            </p:spPr>
          </p:pic>
          <p:pic>
            <p:nvPicPr>
              <p:cNvPr id="42" name="图片 19">
                <a:extLst>
                  <a:ext uri="{FF2B5EF4-FFF2-40B4-BE49-F238E27FC236}">
                    <a16:creationId xmlns:a16="http://schemas.microsoft.com/office/drawing/2014/main" id="{8A92DA0D-3121-4E23-9C4B-D6DCBD76B5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9389044" y="572385"/>
                <a:ext cx="561494" cy="497779"/>
              </a:xfrm>
              <a:prstGeom prst="rect">
                <a:avLst/>
              </a:prstGeom>
            </p:spPr>
          </p:pic>
        </p:grpSp>
        <p:sp>
          <p:nvSpPr>
            <p:cNvPr id="40" name="مربع نص 39">
              <a:extLst>
                <a:ext uri="{FF2B5EF4-FFF2-40B4-BE49-F238E27FC236}">
                  <a16:creationId xmlns:a16="http://schemas.microsoft.com/office/drawing/2014/main" id="{7EBBADE8-8F5E-4FB6-B63F-BD8D3AAD0148}"/>
                </a:ext>
              </a:extLst>
            </p:cNvPr>
            <p:cNvSpPr txBox="1"/>
            <p:nvPr/>
          </p:nvSpPr>
          <p:spPr>
            <a:xfrm>
              <a:off x="1261834" y="308188"/>
              <a:ext cx="9610464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2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المثلثات المتطابقة الضلعين و المثلثات المتطابقة الأضلاع </a:t>
              </a:r>
            </a:p>
          </p:txBody>
        </p:sp>
      </p:grpSp>
      <p:pic>
        <p:nvPicPr>
          <p:cNvPr id="5" name="صورة 4" descr="صورة تحتوي على لقطة شاشة, خط, أسود, رسم بياني&#10;&#10;تم إنشاء الوصف تلقائياً">
            <a:extLst>
              <a:ext uri="{FF2B5EF4-FFF2-40B4-BE49-F238E27FC236}">
                <a16:creationId xmlns:a16="http://schemas.microsoft.com/office/drawing/2014/main" id="{433C10A6-BEE1-46A8-9AFD-B6835674942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2" r="60766" b="14837"/>
          <a:stretch/>
        </p:blipFill>
        <p:spPr>
          <a:xfrm>
            <a:off x="296453" y="2321099"/>
            <a:ext cx="5258510" cy="2556350"/>
          </a:xfrm>
          <a:prstGeom prst="rect">
            <a:avLst/>
          </a:prstGeom>
        </p:spPr>
      </p:pic>
      <p:pic>
        <p:nvPicPr>
          <p:cNvPr id="8" name="صورة 7" descr="صورة تحتوي على الخط, نص, الرسومات, أسود&#10;&#10;تم إنشاء الوصف تلقائياً">
            <a:extLst>
              <a:ext uri="{FF2B5EF4-FFF2-40B4-BE49-F238E27FC236}">
                <a16:creationId xmlns:a16="http://schemas.microsoft.com/office/drawing/2014/main" id="{07F4C63C-816F-42FB-AA2D-C29A24CDE8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700" y="2149992"/>
            <a:ext cx="3962400" cy="495300"/>
          </a:xfrm>
          <a:prstGeom prst="rect">
            <a:avLst/>
          </a:prstGeom>
        </p:spPr>
      </p:pic>
      <p:pic>
        <p:nvPicPr>
          <p:cNvPr id="12" name="صورة 11" descr="صورة تحتوي على لقطة شاشة, خط, أسود, رسم بياني&#10;&#10;تم إنشاء الوصف تلقائياً">
            <a:extLst>
              <a:ext uri="{FF2B5EF4-FFF2-40B4-BE49-F238E27FC236}">
                <a16:creationId xmlns:a16="http://schemas.microsoft.com/office/drawing/2014/main" id="{D28D64EA-118A-40C7-87C0-D225E14F284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41" t="46822" r="237" b="14838"/>
          <a:stretch/>
        </p:blipFill>
        <p:spPr>
          <a:xfrm>
            <a:off x="10231238" y="2662764"/>
            <a:ext cx="2827947" cy="1192438"/>
          </a:xfrm>
          <a:prstGeom prst="rect">
            <a:avLst/>
          </a:prstGeom>
        </p:spPr>
      </p:pic>
      <p:pic>
        <p:nvPicPr>
          <p:cNvPr id="14" name="صورة 13" descr="صورة تحتوي على لقطة شاشة, خط, أسود, رسم بياني&#10;&#10;تم إنشاء الوصف تلقائياً">
            <a:extLst>
              <a:ext uri="{FF2B5EF4-FFF2-40B4-BE49-F238E27FC236}">
                <a16:creationId xmlns:a16="http://schemas.microsoft.com/office/drawing/2014/main" id="{950BBD15-BF8F-43BC-A564-588526B3560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39" t="56883" r="32592" b="16880"/>
          <a:stretch/>
        </p:blipFill>
        <p:spPr>
          <a:xfrm>
            <a:off x="11290846" y="4460354"/>
            <a:ext cx="1693435" cy="8341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813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EB1A589E-6556-4167-B5F3-D0ED20D9E16C}"/>
              </a:ext>
            </a:extLst>
          </p:cNvPr>
          <p:cNvGrpSpPr/>
          <p:nvPr/>
        </p:nvGrpSpPr>
        <p:grpSpPr>
          <a:xfrm>
            <a:off x="10592423" y="1926706"/>
            <a:ext cx="2763215" cy="1225515"/>
            <a:chOff x="10386233" y="1633041"/>
            <a:chExt cx="2763215" cy="1225515"/>
          </a:xfrm>
        </p:grpSpPr>
        <p:pic>
          <p:nvPicPr>
            <p:cNvPr id="6" name="صورة 5" descr="صورة تحتوي على لقطة شاشة&#10;&#10;تم إنشاء الوصف تلقائياً">
              <a:extLst>
                <a:ext uri="{FF2B5EF4-FFF2-40B4-BE49-F238E27FC236}">
                  <a16:creationId xmlns:a16="http://schemas.microsoft.com/office/drawing/2014/main" id="{E5196E60-B696-4906-BA15-67F2BC697A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53" t="74854"/>
            <a:stretch/>
          </p:blipFill>
          <p:spPr>
            <a:xfrm>
              <a:off x="10386233" y="1633041"/>
              <a:ext cx="2326105" cy="1225515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487A5020-0E3B-488F-85AD-ED007D5EF2E2}"/>
                </a:ext>
              </a:extLst>
            </p:cNvPr>
            <p:cNvSpPr txBox="1"/>
            <p:nvPr/>
          </p:nvSpPr>
          <p:spPr>
            <a:xfrm>
              <a:off x="10486458" y="1984188"/>
              <a:ext cx="266299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lnaseeb" panose="00000500000000000000" pitchFamily="50" charset="-78"/>
                  <a:cs typeface="Alnaseeb" panose="00000500000000000000" pitchFamily="50" charset="-78"/>
                </a:rPr>
                <a:t>تدرب و حل مسائل </a:t>
              </a:r>
            </a:p>
          </p:txBody>
        </p:sp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D999BD3F-B710-40FD-8A58-678E6B440508}"/>
              </a:ext>
            </a:extLst>
          </p:cNvPr>
          <p:cNvGrpSpPr/>
          <p:nvPr/>
        </p:nvGrpSpPr>
        <p:grpSpPr>
          <a:xfrm>
            <a:off x="1116274" y="608951"/>
            <a:ext cx="10386683" cy="603201"/>
            <a:chOff x="1261834" y="308188"/>
            <a:chExt cx="10386683" cy="603201"/>
          </a:xfrm>
        </p:grpSpPr>
        <p:grpSp>
          <p:nvGrpSpPr>
            <p:cNvPr id="23" name="مجموعة 22">
              <a:extLst>
                <a:ext uri="{FF2B5EF4-FFF2-40B4-BE49-F238E27FC236}">
                  <a16:creationId xmlns:a16="http://schemas.microsoft.com/office/drawing/2014/main" id="{A0FA3BCC-59C5-4425-8776-CC119460B3E8}"/>
                </a:ext>
              </a:extLst>
            </p:cNvPr>
            <p:cNvGrpSpPr/>
            <p:nvPr/>
          </p:nvGrpSpPr>
          <p:grpSpPr>
            <a:xfrm>
              <a:off x="2453422" y="322778"/>
              <a:ext cx="9195095" cy="588611"/>
              <a:chOff x="3574994" y="572385"/>
              <a:chExt cx="6375544" cy="505743"/>
            </a:xfrm>
          </p:grpSpPr>
          <p:pic>
            <p:nvPicPr>
              <p:cNvPr id="25" name="图片 17">
                <a:extLst>
                  <a:ext uri="{FF2B5EF4-FFF2-40B4-BE49-F238E27FC236}">
                    <a16:creationId xmlns:a16="http://schemas.microsoft.com/office/drawing/2014/main" id="{FBAFBADB-E9CD-4AE8-82C8-B14CD8B209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74994" y="580350"/>
                <a:ext cx="580180" cy="497778"/>
              </a:xfrm>
              <a:prstGeom prst="rect">
                <a:avLst/>
              </a:prstGeom>
            </p:spPr>
          </p:pic>
          <p:pic>
            <p:nvPicPr>
              <p:cNvPr id="26" name="图片 19">
                <a:extLst>
                  <a:ext uri="{FF2B5EF4-FFF2-40B4-BE49-F238E27FC236}">
                    <a16:creationId xmlns:a16="http://schemas.microsoft.com/office/drawing/2014/main" id="{8DF9A5A8-8490-4898-8CC2-27D1D20A77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9389044" y="572385"/>
                <a:ext cx="561494" cy="497779"/>
              </a:xfrm>
              <a:prstGeom prst="rect">
                <a:avLst/>
              </a:prstGeom>
            </p:spPr>
          </p:pic>
        </p:grpSp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id="{A441C35A-A781-49E8-B947-824678118FA3}"/>
                </a:ext>
              </a:extLst>
            </p:cNvPr>
            <p:cNvSpPr txBox="1"/>
            <p:nvPr/>
          </p:nvSpPr>
          <p:spPr>
            <a:xfrm>
              <a:off x="1261834" y="308188"/>
              <a:ext cx="9610464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2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المثلثات المتطابقة الضلعين و المثلثات المتطابقة الأضلاع </a:t>
              </a:r>
            </a:p>
          </p:txBody>
        </p:sp>
      </p:grpSp>
      <p:pic>
        <p:nvPicPr>
          <p:cNvPr id="3" name="صورة 2" descr="صورة تحتوي على نص, لقطة شاشة, سماء, ملعب&#10;&#10;تم إنشاء الوصف تلقائياً">
            <a:extLst>
              <a:ext uri="{FF2B5EF4-FFF2-40B4-BE49-F238E27FC236}">
                <a16:creationId xmlns:a16="http://schemas.microsoft.com/office/drawing/2014/main" id="{B223BEDB-4D53-4347-9D6F-FB2F3A9AD58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5" r="816" b="54933"/>
          <a:stretch/>
        </p:blipFill>
        <p:spPr>
          <a:xfrm>
            <a:off x="4767491" y="2054504"/>
            <a:ext cx="5824932" cy="1493137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C2327C39-BAB8-446B-89F8-C61806DA9A4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770"/>
          <a:stretch/>
        </p:blipFill>
        <p:spPr>
          <a:xfrm>
            <a:off x="490661" y="2277853"/>
            <a:ext cx="3901449" cy="33278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487CD461-646A-40C7-809E-899FF17BE1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3" t="49141" r="4189" b="18854"/>
          <a:stretch/>
        </p:blipFill>
        <p:spPr>
          <a:xfrm>
            <a:off x="7370620" y="3503368"/>
            <a:ext cx="5366020" cy="9794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832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3043049E-32DB-4050-9BAA-D90A5745C39F}"/>
              </a:ext>
            </a:extLst>
          </p:cNvPr>
          <p:cNvGrpSpPr/>
          <p:nvPr/>
        </p:nvGrpSpPr>
        <p:grpSpPr>
          <a:xfrm>
            <a:off x="11174726" y="1486724"/>
            <a:ext cx="1877844" cy="1306538"/>
            <a:chOff x="10898999" y="1368262"/>
            <a:chExt cx="1877844" cy="1306538"/>
          </a:xfrm>
        </p:grpSpPr>
        <p:pic>
          <p:nvPicPr>
            <p:cNvPr id="3" name="صورة 2" descr="صورة تحتوي على لقطة شاشة&#10;&#10;تم إنشاء الوصف تلقائياً">
              <a:extLst>
                <a:ext uri="{FF2B5EF4-FFF2-40B4-BE49-F238E27FC236}">
                  <a16:creationId xmlns:a16="http://schemas.microsoft.com/office/drawing/2014/main" id="{B22824B8-1756-4DCA-852C-1736793CF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556" r="53053"/>
            <a:stretch/>
          </p:blipFill>
          <p:spPr>
            <a:xfrm>
              <a:off x="10898999" y="1368262"/>
              <a:ext cx="1432803" cy="1306538"/>
            </a:xfrm>
            <a:prstGeom prst="rect">
              <a:avLst/>
            </a:prstGeom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A5BC6C75-900B-4BA7-83A9-5BAA0AC2A482}"/>
                </a:ext>
              </a:extLst>
            </p:cNvPr>
            <p:cNvSpPr txBox="1"/>
            <p:nvPr/>
          </p:nvSpPr>
          <p:spPr>
            <a:xfrm>
              <a:off x="10898999" y="1822855"/>
              <a:ext cx="1877844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rgbClr val="FCFDF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تأكد 3-4</a:t>
              </a:r>
            </a:p>
          </p:txBody>
        </p:sp>
      </p:grp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B788759D-E6C1-49EC-93C6-EDACD67BF06B}"/>
              </a:ext>
            </a:extLst>
          </p:cNvPr>
          <p:cNvGrpSpPr/>
          <p:nvPr/>
        </p:nvGrpSpPr>
        <p:grpSpPr>
          <a:xfrm>
            <a:off x="1116274" y="608951"/>
            <a:ext cx="10386683" cy="603201"/>
            <a:chOff x="1261834" y="308188"/>
            <a:chExt cx="10386683" cy="603201"/>
          </a:xfrm>
        </p:grpSpPr>
        <p:grpSp>
          <p:nvGrpSpPr>
            <p:cNvPr id="26" name="مجموعة 25">
              <a:extLst>
                <a:ext uri="{FF2B5EF4-FFF2-40B4-BE49-F238E27FC236}">
                  <a16:creationId xmlns:a16="http://schemas.microsoft.com/office/drawing/2014/main" id="{A4CA563A-3E38-4C0E-B713-73AA92F8AF96}"/>
                </a:ext>
              </a:extLst>
            </p:cNvPr>
            <p:cNvGrpSpPr/>
            <p:nvPr/>
          </p:nvGrpSpPr>
          <p:grpSpPr>
            <a:xfrm>
              <a:off x="2453422" y="322778"/>
              <a:ext cx="9195095" cy="588611"/>
              <a:chOff x="3574994" y="572385"/>
              <a:chExt cx="6375544" cy="505743"/>
            </a:xfrm>
          </p:grpSpPr>
          <p:pic>
            <p:nvPicPr>
              <p:cNvPr id="43" name="图片 17">
                <a:extLst>
                  <a:ext uri="{FF2B5EF4-FFF2-40B4-BE49-F238E27FC236}">
                    <a16:creationId xmlns:a16="http://schemas.microsoft.com/office/drawing/2014/main" id="{9476D508-8608-4AF6-9CF9-9CC84F671F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74994" y="580350"/>
                <a:ext cx="580180" cy="497778"/>
              </a:xfrm>
              <a:prstGeom prst="rect">
                <a:avLst/>
              </a:prstGeom>
            </p:spPr>
          </p:pic>
          <p:pic>
            <p:nvPicPr>
              <p:cNvPr id="44" name="图片 19">
                <a:extLst>
                  <a:ext uri="{FF2B5EF4-FFF2-40B4-BE49-F238E27FC236}">
                    <a16:creationId xmlns:a16="http://schemas.microsoft.com/office/drawing/2014/main" id="{29A47F5B-386F-406E-B2E6-3EB05988D9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9389044" y="572385"/>
                <a:ext cx="561494" cy="497779"/>
              </a:xfrm>
              <a:prstGeom prst="rect">
                <a:avLst/>
              </a:prstGeom>
            </p:spPr>
          </p:pic>
        </p:grpSp>
        <p:sp>
          <p:nvSpPr>
            <p:cNvPr id="27" name="مربع نص 26">
              <a:extLst>
                <a:ext uri="{FF2B5EF4-FFF2-40B4-BE49-F238E27FC236}">
                  <a16:creationId xmlns:a16="http://schemas.microsoft.com/office/drawing/2014/main" id="{72B01360-EBCF-4D3D-BD01-3D8FE1E4DC87}"/>
                </a:ext>
              </a:extLst>
            </p:cNvPr>
            <p:cNvSpPr txBox="1"/>
            <p:nvPr/>
          </p:nvSpPr>
          <p:spPr>
            <a:xfrm>
              <a:off x="1261834" y="308188"/>
              <a:ext cx="9610464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2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المثلثات المتطابقة الضلعين و المثلثات المتطابقة الأضلاع </a:t>
              </a:r>
            </a:p>
          </p:txBody>
        </p:sp>
      </p:grpSp>
      <p:pic>
        <p:nvPicPr>
          <p:cNvPr id="6" name="صورة 5" descr="صورة تحتوي على خط, علم الفلك, حامل ثلاثي القوائم&#10;&#10;تم إنشاء الوصف تلقائياً">
            <a:extLst>
              <a:ext uri="{FF2B5EF4-FFF2-40B4-BE49-F238E27FC236}">
                <a16:creationId xmlns:a16="http://schemas.microsoft.com/office/drawing/2014/main" id="{1DDD9F7B-7BAB-4D28-8A10-841825CF01E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47"/>
          <a:stretch/>
        </p:blipFill>
        <p:spPr>
          <a:xfrm>
            <a:off x="2117410" y="1902927"/>
            <a:ext cx="9049380" cy="661557"/>
          </a:xfrm>
          <a:prstGeom prst="rect">
            <a:avLst/>
          </a:prstGeom>
        </p:spPr>
      </p:pic>
      <p:pic>
        <p:nvPicPr>
          <p:cNvPr id="16" name="صورة 15" descr="صورة تحتوي على خط, علم الفلك, حامل ثلاثي القوائم&#10;&#10;تم إنشاء الوصف تلقائياً">
            <a:extLst>
              <a:ext uri="{FF2B5EF4-FFF2-40B4-BE49-F238E27FC236}">
                <a16:creationId xmlns:a16="http://schemas.microsoft.com/office/drawing/2014/main" id="{B579A07C-0EEF-4648-855E-006E3D4F373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51" t="19301" r="5317"/>
          <a:stretch/>
        </p:blipFill>
        <p:spPr>
          <a:xfrm>
            <a:off x="9596276" y="2842035"/>
            <a:ext cx="2708018" cy="3410147"/>
          </a:xfrm>
          <a:prstGeom prst="rect">
            <a:avLst/>
          </a:prstGeom>
        </p:spPr>
      </p:pic>
      <p:pic>
        <p:nvPicPr>
          <p:cNvPr id="17" name="صورة 16" descr="صورة تحتوي على خط, علم الفلك, حامل ثلاثي القوائم&#10;&#10;تم إنشاء الوصف تلقائياً">
            <a:extLst>
              <a:ext uri="{FF2B5EF4-FFF2-40B4-BE49-F238E27FC236}">
                <a16:creationId xmlns:a16="http://schemas.microsoft.com/office/drawing/2014/main" id="{16F7D0AE-73A2-4BD0-8EF5-C7318BF9328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1" r="69779"/>
          <a:stretch/>
        </p:blipFill>
        <p:spPr>
          <a:xfrm>
            <a:off x="3356280" y="2894585"/>
            <a:ext cx="2909121" cy="3410147"/>
          </a:xfrm>
          <a:prstGeom prst="rect">
            <a:avLst/>
          </a:prstGeom>
        </p:spPr>
      </p:pic>
      <p:cxnSp>
        <p:nvCxnSpPr>
          <p:cNvPr id="8" name="رابط مستقيم 7">
            <a:extLst>
              <a:ext uri="{FF2B5EF4-FFF2-40B4-BE49-F238E27FC236}">
                <a16:creationId xmlns:a16="http://schemas.microsoft.com/office/drawing/2014/main" id="{18E0E268-5B79-49A5-AA12-CFEAA0009072}"/>
              </a:ext>
            </a:extLst>
          </p:cNvPr>
          <p:cNvCxnSpPr>
            <a:cxnSpLocks/>
          </p:cNvCxnSpPr>
          <p:nvPr/>
        </p:nvCxnSpPr>
        <p:spPr>
          <a:xfrm>
            <a:off x="6677819" y="2793262"/>
            <a:ext cx="0" cy="361279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899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0E5B0C52-D0E0-4AC3-B6CD-9EF826AD5C45}"/>
              </a:ext>
            </a:extLst>
          </p:cNvPr>
          <p:cNvGrpSpPr/>
          <p:nvPr/>
        </p:nvGrpSpPr>
        <p:grpSpPr>
          <a:xfrm>
            <a:off x="11819313" y="1938259"/>
            <a:ext cx="1402072" cy="778245"/>
            <a:chOff x="9988761" y="1510312"/>
            <a:chExt cx="2188565" cy="858133"/>
          </a:xfrm>
        </p:grpSpPr>
        <p:sp>
          <p:nvSpPr>
            <p:cNvPr id="28" name="MH_Other_1">
              <a:extLst>
                <a:ext uri="{FF2B5EF4-FFF2-40B4-BE49-F238E27FC236}">
                  <a16:creationId xmlns:a16="http://schemas.microsoft.com/office/drawing/2014/main" id="{354AD2A9-3602-4DCB-A975-A91E146519D5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7F48C4B3-4E9D-491B-9E63-AE4D55727BBE}"/>
                </a:ext>
              </a:extLst>
            </p:cNvPr>
            <p:cNvSpPr txBox="1"/>
            <p:nvPr/>
          </p:nvSpPr>
          <p:spPr>
            <a:xfrm>
              <a:off x="9988761" y="1510312"/>
              <a:ext cx="2188565" cy="64480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مثال3</a:t>
              </a:r>
            </a:p>
          </p:txBody>
        </p:sp>
      </p:grp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BF8C915C-A2F1-4CE0-8DFF-AFAAC6D71C18}"/>
              </a:ext>
            </a:extLst>
          </p:cNvPr>
          <p:cNvGrpSpPr/>
          <p:nvPr/>
        </p:nvGrpSpPr>
        <p:grpSpPr>
          <a:xfrm>
            <a:off x="1116274" y="608951"/>
            <a:ext cx="10386683" cy="603201"/>
            <a:chOff x="1261834" y="308188"/>
            <a:chExt cx="10386683" cy="603201"/>
          </a:xfrm>
        </p:grpSpPr>
        <p:grpSp>
          <p:nvGrpSpPr>
            <p:cNvPr id="21" name="مجموعة 20">
              <a:extLst>
                <a:ext uri="{FF2B5EF4-FFF2-40B4-BE49-F238E27FC236}">
                  <a16:creationId xmlns:a16="http://schemas.microsoft.com/office/drawing/2014/main" id="{03A71C5F-A978-405A-9F05-9F7D30F29DD9}"/>
                </a:ext>
              </a:extLst>
            </p:cNvPr>
            <p:cNvGrpSpPr/>
            <p:nvPr/>
          </p:nvGrpSpPr>
          <p:grpSpPr>
            <a:xfrm>
              <a:off x="2453422" y="322778"/>
              <a:ext cx="9195095" cy="588611"/>
              <a:chOff x="3574994" y="572385"/>
              <a:chExt cx="6375544" cy="505743"/>
            </a:xfrm>
          </p:grpSpPr>
          <p:pic>
            <p:nvPicPr>
              <p:cNvPr id="30" name="图片 17">
                <a:extLst>
                  <a:ext uri="{FF2B5EF4-FFF2-40B4-BE49-F238E27FC236}">
                    <a16:creationId xmlns:a16="http://schemas.microsoft.com/office/drawing/2014/main" id="{8D4EDAAB-1AA2-4E5C-B47B-F8E864DB6E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74994" y="580350"/>
                <a:ext cx="580180" cy="497778"/>
              </a:xfrm>
              <a:prstGeom prst="rect">
                <a:avLst/>
              </a:prstGeom>
            </p:spPr>
          </p:pic>
          <p:pic>
            <p:nvPicPr>
              <p:cNvPr id="31" name="图片 19">
                <a:extLst>
                  <a:ext uri="{FF2B5EF4-FFF2-40B4-BE49-F238E27FC236}">
                    <a16:creationId xmlns:a16="http://schemas.microsoft.com/office/drawing/2014/main" id="{A2CCA167-D85D-4ABA-904E-880695ABB0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9389044" y="572385"/>
                <a:ext cx="561494" cy="497779"/>
              </a:xfrm>
              <a:prstGeom prst="rect">
                <a:avLst/>
              </a:prstGeom>
            </p:spPr>
          </p:pic>
        </p:grpSp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6BE2CACE-1D9C-4984-B873-A43E2E53D66A}"/>
                </a:ext>
              </a:extLst>
            </p:cNvPr>
            <p:cNvSpPr txBox="1"/>
            <p:nvPr/>
          </p:nvSpPr>
          <p:spPr>
            <a:xfrm>
              <a:off x="1261834" y="308188"/>
              <a:ext cx="9610464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2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المثلثات المتطابقة الضلعين و المثلثات المتطابقة الأضلاع </a:t>
              </a:r>
            </a:p>
          </p:txBody>
        </p:sp>
      </p:grpSp>
      <p:pic>
        <p:nvPicPr>
          <p:cNvPr id="5" name="صورة 4" descr="صورة تحتوي على نص, لقطة شاشة, الخط, خط&#10;&#10;تم إنشاء الوصف تلقائياً">
            <a:extLst>
              <a:ext uri="{FF2B5EF4-FFF2-40B4-BE49-F238E27FC236}">
                <a16:creationId xmlns:a16="http://schemas.microsoft.com/office/drawing/2014/main" id="{3727B2BE-31DE-491C-A2C1-95C0B93959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2"/>
          <a:stretch/>
        </p:blipFill>
        <p:spPr>
          <a:xfrm>
            <a:off x="4781315" y="1938259"/>
            <a:ext cx="6721642" cy="4296200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66C7E901-8E6C-4ABD-9E4D-F32A253D8FD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997"/>
          <a:stretch/>
        </p:blipFill>
        <p:spPr>
          <a:xfrm>
            <a:off x="1163523" y="1938259"/>
            <a:ext cx="3781159" cy="60798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964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921D836-CA6F-4D16-A617-7F375FD946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2104"/>
            <a:ext cx="1725318" cy="134123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8BA3D46-7377-4F22-92F2-7054BEBF80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3" y="22490"/>
            <a:ext cx="1536325" cy="1633870"/>
          </a:xfrm>
          <a:prstGeom prst="rect">
            <a:avLst/>
          </a:prstGeom>
        </p:spPr>
      </p:pic>
      <p:grpSp>
        <p:nvGrpSpPr>
          <p:cNvPr id="43" name="مجموعة 42">
            <a:extLst>
              <a:ext uri="{FF2B5EF4-FFF2-40B4-BE49-F238E27FC236}">
                <a16:creationId xmlns:a16="http://schemas.microsoft.com/office/drawing/2014/main" id="{44CF773E-60BD-43B8-A8AE-B82077068D20}"/>
              </a:ext>
            </a:extLst>
          </p:cNvPr>
          <p:cNvGrpSpPr/>
          <p:nvPr/>
        </p:nvGrpSpPr>
        <p:grpSpPr>
          <a:xfrm>
            <a:off x="11502957" y="2063207"/>
            <a:ext cx="1536325" cy="776357"/>
            <a:chOff x="9892578" y="1510312"/>
            <a:chExt cx="2188565" cy="858133"/>
          </a:xfrm>
        </p:grpSpPr>
        <p:sp>
          <p:nvSpPr>
            <p:cNvPr id="44" name="MH_Other_1">
              <a:extLst>
                <a:ext uri="{FF2B5EF4-FFF2-40B4-BE49-F238E27FC236}">
                  <a16:creationId xmlns:a16="http://schemas.microsoft.com/office/drawing/2014/main" id="{868F591F-7D30-4F4A-AD23-5E949825583D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45" name="مربع نص 44">
              <a:extLst>
                <a:ext uri="{FF2B5EF4-FFF2-40B4-BE49-F238E27FC236}">
                  <a16:creationId xmlns:a16="http://schemas.microsoft.com/office/drawing/2014/main" id="{C2614430-CCA5-46ED-95F6-3E5232FDCB2B}"/>
                </a:ext>
              </a:extLst>
            </p:cNvPr>
            <p:cNvSpPr txBox="1"/>
            <p:nvPr/>
          </p:nvSpPr>
          <p:spPr>
            <a:xfrm>
              <a:off x="9892578" y="1529624"/>
              <a:ext cx="2188565" cy="64637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تحقق3</a:t>
              </a:r>
            </a:p>
          </p:txBody>
        </p:sp>
      </p:grp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16B3D452-97B0-4B36-B985-8068C7854377}"/>
              </a:ext>
            </a:extLst>
          </p:cNvPr>
          <p:cNvGrpSpPr/>
          <p:nvPr/>
        </p:nvGrpSpPr>
        <p:grpSpPr>
          <a:xfrm>
            <a:off x="1116274" y="608951"/>
            <a:ext cx="10386683" cy="603201"/>
            <a:chOff x="1261834" y="308188"/>
            <a:chExt cx="10386683" cy="603201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AF44B8DB-EB60-4043-B2F7-A3A69301C979}"/>
                </a:ext>
              </a:extLst>
            </p:cNvPr>
            <p:cNvGrpSpPr/>
            <p:nvPr/>
          </p:nvGrpSpPr>
          <p:grpSpPr>
            <a:xfrm>
              <a:off x="2453422" y="322778"/>
              <a:ext cx="9195095" cy="588611"/>
              <a:chOff x="3574994" y="572385"/>
              <a:chExt cx="6375544" cy="505743"/>
            </a:xfrm>
          </p:grpSpPr>
          <p:pic>
            <p:nvPicPr>
              <p:cNvPr id="41" name="图片 17">
                <a:extLst>
                  <a:ext uri="{FF2B5EF4-FFF2-40B4-BE49-F238E27FC236}">
                    <a16:creationId xmlns:a16="http://schemas.microsoft.com/office/drawing/2014/main" id="{71FFBEEC-888B-40BF-97E9-A93E9D9558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74994" y="580350"/>
                <a:ext cx="580180" cy="497778"/>
              </a:xfrm>
              <a:prstGeom prst="rect">
                <a:avLst/>
              </a:prstGeom>
            </p:spPr>
          </p:pic>
          <p:pic>
            <p:nvPicPr>
              <p:cNvPr id="42" name="图片 19">
                <a:extLst>
                  <a:ext uri="{FF2B5EF4-FFF2-40B4-BE49-F238E27FC236}">
                    <a16:creationId xmlns:a16="http://schemas.microsoft.com/office/drawing/2014/main" id="{8A92DA0D-3121-4E23-9C4B-D6DCBD76B5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9389044" y="572385"/>
                <a:ext cx="561494" cy="497779"/>
              </a:xfrm>
              <a:prstGeom prst="rect">
                <a:avLst/>
              </a:prstGeom>
            </p:spPr>
          </p:pic>
        </p:grpSp>
        <p:sp>
          <p:nvSpPr>
            <p:cNvPr id="40" name="مربع نص 39">
              <a:extLst>
                <a:ext uri="{FF2B5EF4-FFF2-40B4-BE49-F238E27FC236}">
                  <a16:creationId xmlns:a16="http://schemas.microsoft.com/office/drawing/2014/main" id="{7EBBADE8-8F5E-4FB6-B63F-BD8D3AAD0148}"/>
                </a:ext>
              </a:extLst>
            </p:cNvPr>
            <p:cNvSpPr txBox="1"/>
            <p:nvPr/>
          </p:nvSpPr>
          <p:spPr>
            <a:xfrm>
              <a:off x="1261834" y="308188"/>
              <a:ext cx="9610464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2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المثلثات المتطابقة الضلعين و المثلثات المتطابقة الأضلاع </a:t>
              </a:r>
            </a:p>
          </p:txBody>
        </p:sp>
      </p:grpSp>
      <p:pic>
        <p:nvPicPr>
          <p:cNvPr id="6" name="صورة 5" descr="صورة تحتوي على الخط, خط, أسود, التصميم&#10;&#10;تم إنشاء الوصف تلقائياً">
            <a:extLst>
              <a:ext uri="{FF2B5EF4-FFF2-40B4-BE49-F238E27FC236}">
                <a16:creationId xmlns:a16="http://schemas.microsoft.com/office/drawing/2014/main" id="{30F15BF0-F85E-48DB-90B6-D1F50D826CC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58"/>
          <a:stretch/>
        </p:blipFill>
        <p:spPr>
          <a:xfrm>
            <a:off x="991732" y="2420938"/>
            <a:ext cx="4063874" cy="2537400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16C0767A-FDC4-467E-BCFF-5BBB29BD98C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46" t="50000" r="7944"/>
          <a:stretch/>
        </p:blipFill>
        <p:spPr>
          <a:xfrm>
            <a:off x="6025992" y="2063207"/>
            <a:ext cx="5476965" cy="9763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04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3043049E-32DB-4050-9BAA-D90A5745C39F}"/>
              </a:ext>
            </a:extLst>
          </p:cNvPr>
          <p:cNvGrpSpPr/>
          <p:nvPr/>
        </p:nvGrpSpPr>
        <p:grpSpPr>
          <a:xfrm>
            <a:off x="11174726" y="1486724"/>
            <a:ext cx="1534759" cy="1306538"/>
            <a:chOff x="10898999" y="1368262"/>
            <a:chExt cx="1534759" cy="1306538"/>
          </a:xfrm>
        </p:grpSpPr>
        <p:pic>
          <p:nvPicPr>
            <p:cNvPr id="3" name="صورة 2" descr="صورة تحتوي على لقطة شاشة&#10;&#10;تم إنشاء الوصف تلقائياً">
              <a:extLst>
                <a:ext uri="{FF2B5EF4-FFF2-40B4-BE49-F238E27FC236}">
                  <a16:creationId xmlns:a16="http://schemas.microsoft.com/office/drawing/2014/main" id="{B22824B8-1756-4DCA-852C-1736793CF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556" r="53053"/>
            <a:stretch/>
          </p:blipFill>
          <p:spPr>
            <a:xfrm>
              <a:off x="10898999" y="1368262"/>
              <a:ext cx="1432803" cy="1306538"/>
            </a:xfrm>
            <a:prstGeom prst="rect">
              <a:avLst/>
            </a:prstGeom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A5BC6C75-900B-4BA7-83A9-5BAA0AC2A482}"/>
                </a:ext>
              </a:extLst>
            </p:cNvPr>
            <p:cNvSpPr txBox="1"/>
            <p:nvPr/>
          </p:nvSpPr>
          <p:spPr>
            <a:xfrm>
              <a:off x="11000955" y="1799691"/>
              <a:ext cx="1432803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600" dirty="0">
                  <a:solidFill>
                    <a:srgbClr val="FCFDF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تأكد 5</a:t>
              </a:r>
            </a:p>
          </p:txBody>
        </p:sp>
      </p:grp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B788759D-E6C1-49EC-93C6-EDACD67BF06B}"/>
              </a:ext>
            </a:extLst>
          </p:cNvPr>
          <p:cNvGrpSpPr/>
          <p:nvPr/>
        </p:nvGrpSpPr>
        <p:grpSpPr>
          <a:xfrm>
            <a:off x="1116274" y="608951"/>
            <a:ext cx="10386683" cy="603201"/>
            <a:chOff x="1261834" y="308188"/>
            <a:chExt cx="10386683" cy="603201"/>
          </a:xfrm>
        </p:grpSpPr>
        <p:grpSp>
          <p:nvGrpSpPr>
            <p:cNvPr id="26" name="مجموعة 25">
              <a:extLst>
                <a:ext uri="{FF2B5EF4-FFF2-40B4-BE49-F238E27FC236}">
                  <a16:creationId xmlns:a16="http://schemas.microsoft.com/office/drawing/2014/main" id="{A4CA563A-3E38-4C0E-B713-73AA92F8AF96}"/>
                </a:ext>
              </a:extLst>
            </p:cNvPr>
            <p:cNvGrpSpPr/>
            <p:nvPr/>
          </p:nvGrpSpPr>
          <p:grpSpPr>
            <a:xfrm>
              <a:off x="2453422" y="322778"/>
              <a:ext cx="9195095" cy="588611"/>
              <a:chOff x="3574994" y="572385"/>
              <a:chExt cx="6375544" cy="505743"/>
            </a:xfrm>
          </p:grpSpPr>
          <p:pic>
            <p:nvPicPr>
              <p:cNvPr id="43" name="图片 17">
                <a:extLst>
                  <a:ext uri="{FF2B5EF4-FFF2-40B4-BE49-F238E27FC236}">
                    <a16:creationId xmlns:a16="http://schemas.microsoft.com/office/drawing/2014/main" id="{9476D508-8608-4AF6-9CF9-9CC84F671F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74994" y="580350"/>
                <a:ext cx="580180" cy="497778"/>
              </a:xfrm>
              <a:prstGeom prst="rect">
                <a:avLst/>
              </a:prstGeom>
            </p:spPr>
          </p:pic>
          <p:pic>
            <p:nvPicPr>
              <p:cNvPr id="44" name="图片 19">
                <a:extLst>
                  <a:ext uri="{FF2B5EF4-FFF2-40B4-BE49-F238E27FC236}">
                    <a16:creationId xmlns:a16="http://schemas.microsoft.com/office/drawing/2014/main" id="{29A47F5B-386F-406E-B2E6-3EB05988D9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9389044" y="572385"/>
                <a:ext cx="561494" cy="497779"/>
              </a:xfrm>
              <a:prstGeom prst="rect">
                <a:avLst/>
              </a:prstGeom>
            </p:spPr>
          </p:pic>
        </p:grpSp>
        <p:sp>
          <p:nvSpPr>
            <p:cNvPr id="27" name="مربع نص 26">
              <a:extLst>
                <a:ext uri="{FF2B5EF4-FFF2-40B4-BE49-F238E27FC236}">
                  <a16:creationId xmlns:a16="http://schemas.microsoft.com/office/drawing/2014/main" id="{72B01360-EBCF-4D3D-BD01-3D8FE1E4DC87}"/>
                </a:ext>
              </a:extLst>
            </p:cNvPr>
            <p:cNvSpPr txBox="1"/>
            <p:nvPr/>
          </p:nvSpPr>
          <p:spPr>
            <a:xfrm>
              <a:off x="1261834" y="308188"/>
              <a:ext cx="9610464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2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المثلثات المتطابقة الضلعين و المثلثات المتطابقة الأضلاع </a:t>
              </a:r>
            </a:p>
          </p:txBody>
        </p:sp>
      </p:grpSp>
      <p:pic>
        <p:nvPicPr>
          <p:cNvPr id="5" name="صورة 4" descr="صورة تحتوي على خط, لقطة شاشة, رسم بياني, الخط&#10;&#10;تم إنشاء الوصف تلقائياً">
            <a:extLst>
              <a:ext uri="{FF2B5EF4-FFF2-40B4-BE49-F238E27FC236}">
                <a16:creationId xmlns:a16="http://schemas.microsoft.com/office/drawing/2014/main" id="{E59A10E3-672E-4290-821D-4C3FEBEFF58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98"/>
          <a:stretch/>
        </p:blipFill>
        <p:spPr>
          <a:xfrm>
            <a:off x="5024395" y="1899858"/>
            <a:ext cx="6048375" cy="875109"/>
          </a:xfrm>
          <a:prstGeom prst="rect">
            <a:avLst/>
          </a:prstGeom>
        </p:spPr>
      </p:pic>
      <p:pic>
        <p:nvPicPr>
          <p:cNvPr id="45" name="صورة 44">
            <a:extLst>
              <a:ext uri="{FF2B5EF4-FFF2-40B4-BE49-F238E27FC236}">
                <a16:creationId xmlns:a16="http://schemas.microsoft.com/office/drawing/2014/main" id="{05410489-49BB-470D-84E3-C077D6AD386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51" t="18540" r="7912"/>
          <a:stretch/>
        </p:blipFill>
        <p:spPr>
          <a:xfrm>
            <a:off x="390220" y="2337412"/>
            <a:ext cx="3785295" cy="39792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259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FA260F4B-8BB3-4144-8392-540E512463C7}"/>
              </a:ext>
            </a:extLst>
          </p:cNvPr>
          <p:cNvSpPr/>
          <p:nvPr/>
        </p:nvSpPr>
        <p:spPr>
          <a:xfrm>
            <a:off x="2643759" y="1972575"/>
            <a:ext cx="8768743" cy="3365352"/>
          </a:xfrm>
          <a:custGeom>
            <a:avLst/>
            <a:gdLst>
              <a:gd name="connsiteX0" fmla="*/ 0 w 8768743"/>
              <a:gd name="connsiteY0" fmla="*/ 0 h 3365352"/>
              <a:gd name="connsiteX1" fmla="*/ 674519 w 8768743"/>
              <a:gd name="connsiteY1" fmla="*/ 0 h 3365352"/>
              <a:gd name="connsiteX2" fmla="*/ 1173663 w 8768743"/>
              <a:gd name="connsiteY2" fmla="*/ 0 h 3365352"/>
              <a:gd name="connsiteX3" fmla="*/ 1848181 w 8768743"/>
              <a:gd name="connsiteY3" fmla="*/ 0 h 3365352"/>
              <a:gd name="connsiteX4" fmla="*/ 2259638 w 8768743"/>
              <a:gd name="connsiteY4" fmla="*/ 0 h 3365352"/>
              <a:gd name="connsiteX5" fmla="*/ 2758781 w 8768743"/>
              <a:gd name="connsiteY5" fmla="*/ 0 h 3365352"/>
              <a:gd name="connsiteX6" fmla="*/ 3170238 w 8768743"/>
              <a:gd name="connsiteY6" fmla="*/ 0 h 3365352"/>
              <a:gd name="connsiteX7" fmla="*/ 3844757 w 8768743"/>
              <a:gd name="connsiteY7" fmla="*/ 0 h 3365352"/>
              <a:gd name="connsiteX8" fmla="*/ 4519275 w 8768743"/>
              <a:gd name="connsiteY8" fmla="*/ 0 h 3365352"/>
              <a:gd name="connsiteX9" fmla="*/ 5369169 w 8768743"/>
              <a:gd name="connsiteY9" fmla="*/ 0 h 3365352"/>
              <a:gd name="connsiteX10" fmla="*/ 5956000 w 8768743"/>
              <a:gd name="connsiteY10" fmla="*/ 0 h 3365352"/>
              <a:gd name="connsiteX11" fmla="*/ 6805894 w 8768743"/>
              <a:gd name="connsiteY11" fmla="*/ 0 h 3365352"/>
              <a:gd name="connsiteX12" fmla="*/ 7305037 w 8768743"/>
              <a:gd name="connsiteY12" fmla="*/ 0 h 3365352"/>
              <a:gd name="connsiteX13" fmla="*/ 7979556 w 8768743"/>
              <a:gd name="connsiteY13" fmla="*/ 0 h 3365352"/>
              <a:gd name="connsiteX14" fmla="*/ 8768743 w 8768743"/>
              <a:gd name="connsiteY14" fmla="*/ 0 h 3365352"/>
              <a:gd name="connsiteX15" fmla="*/ 8768743 w 8768743"/>
              <a:gd name="connsiteY15" fmla="*/ 572110 h 3365352"/>
              <a:gd name="connsiteX16" fmla="*/ 8768743 w 8768743"/>
              <a:gd name="connsiteY16" fmla="*/ 1211527 h 3365352"/>
              <a:gd name="connsiteX17" fmla="*/ 8768743 w 8768743"/>
              <a:gd name="connsiteY17" fmla="*/ 1817290 h 3365352"/>
              <a:gd name="connsiteX18" fmla="*/ 8768743 w 8768743"/>
              <a:gd name="connsiteY18" fmla="*/ 2490360 h 3365352"/>
              <a:gd name="connsiteX19" fmla="*/ 8768743 w 8768743"/>
              <a:gd name="connsiteY19" fmla="*/ 3365352 h 3365352"/>
              <a:gd name="connsiteX20" fmla="*/ 8357287 w 8768743"/>
              <a:gd name="connsiteY20" fmla="*/ 3365352 h 3365352"/>
              <a:gd name="connsiteX21" fmla="*/ 7945830 w 8768743"/>
              <a:gd name="connsiteY21" fmla="*/ 3365352 h 3365352"/>
              <a:gd name="connsiteX22" fmla="*/ 7358999 w 8768743"/>
              <a:gd name="connsiteY22" fmla="*/ 3365352 h 3365352"/>
              <a:gd name="connsiteX23" fmla="*/ 6947543 w 8768743"/>
              <a:gd name="connsiteY23" fmla="*/ 3365352 h 3365352"/>
              <a:gd name="connsiteX24" fmla="*/ 6448399 w 8768743"/>
              <a:gd name="connsiteY24" fmla="*/ 3365352 h 3365352"/>
              <a:gd name="connsiteX25" fmla="*/ 5598505 w 8768743"/>
              <a:gd name="connsiteY25" fmla="*/ 3365352 h 3365352"/>
              <a:gd name="connsiteX26" fmla="*/ 5187049 w 8768743"/>
              <a:gd name="connsiteY26" fmla="*/ 3365352 h 3365352"/>
              <a:gd name="connsiteX27" fmla="*/ 4512530 w 8768743"/>
              <a:gd name="connsiteY27" fmla="*/ 3365352 h 3365352"/>
              <a:gd name="connsiteX28" fmla="*/ 3662636 w 8768743"/>
              <a:gd name="connsiteY28" fmla="*/ 3365352 h 3365352"/>
              <a:gd name="connsiteX29" fmla="*/ 3075805 w 8768743"/>
              <a:gd name="connsiteY29" fmla="*/ 3365352 h 3365352"/>
              <a:gd name="connsiteX30" fmla="*/ 2225912 w 8768743"/>
              <a:gd name="connsiteY30" fmla="*/ 3365352 h 3365352"/>
              <a:gd name="connsiteX31" fmla="*/ 1639080 w 8768743"/>
              <a:gd name="connsiteY31" fmla="*/ 3365352 h 3365352"/>
              <a:gd name="connsiteX32" fmla="*/ 964562 w 8768743"/>
              <a:gd name="connsiteY32" fmla="*/ 3365352 h 3365352"/>
              <a:gd name="connsiteX33" fmla="*/ 0 w 8768743"/>
              <a:gd name="connsiteY33" fmla="*/ 3365352 h 3365352"/>
              <a:gd name="connsiteX34" fmla="*/ 0 w 8768743"/>
              <a:gd name="connsiteY34" fmla="*/ 2624975 h 3365352"/>
              <a:gd name="connsiteX35" fmla="*/ 0 w 8768743"/>
              <a:gd name="connsiteY35" fmla="*/ 1985558 h 3365352"/>
              <a:gd name="connsiteX36" fmla="*/ 0 w 8768743"/>
              <a:gd name="connsiteY36" fmla="*/ 1379794 h 3365352"/>
              <a:gd name="connsiteX37" fmla="*/ 0 w 8768743"/>
              <a:gd name="connsiteY37" fmla="*/ 740377 h 3365352"/>
              <a:gd name="connsiteX38" fmla="*/ 0 w 8768743"/>
              <a:gd name="connsiteY38" fmla="*/ 0 h 336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768743" h="3365352" extrusionOk="0">
                <a:moveTo>
                  <a:pt x="0" y="0"/>
                </a:moveTo>
                <a:cubicBezTo>
                  <a:pt x="210614" y="-4878"/>
                  <a:pt x="484057" y="-261"/>
                  <a:pt x="674519" y="0"/>
                </a:cubicBezTo>
                <a:cubicBezTo>
                  <a:pt x="864981" y="261"/>
                  <a:pt x="973320" y="1970"/>
                  <a:pt x="1173663" y="0"/>
                </a:cubicBezTo>
                <a:cubicBezTo>
                  <a:pt x="1374006" y="-1970"/>
                  <a:pt x="1664120" y="10485"/>
                  <a:pt x="1848181" y="0"/>
                </a:cubicBezTo>
                <a:cubicBezTo>
                  <a:pt x="2032242" y="-10485"/>
                  <a:pt x="2154418" y="-12467"/>
                  <a:pt x="2259638" y="0"/>
                </a:cubicBezTo>
                <a:cubicBezTo>
                  <a:pt x="2364858" y="12467"/>
                  <a:pt x="2521519" y="-20342"/>
                  <a:pt x="2758781" y="0"/>
                </a:cubicBezTo>
                <a:cubicBezTo>
                  <a:pt x="2996043" y="20342"/>
                  <a:pt x="3057582" y="8235"/>
                  <a:pt x="3170238" y="0"/>
                </a:cubicBezTo>
                <a:cubicBezTo>
                  <a:pt x="3282894" y="-8235"/>
                  <a:pt x="3701459" y="-23156"/>
                  <a:pt x="3844757" y="0"/>
                </a:cubicBezTo>
                <a:cubicBezTo>
                  <a:pt x="3988055" y="23156"/>
                  <a:pt x="4365506" y="-8926"/>
                  <a:pt x="4519275" y="0"/>
                </a:cubicBezTo>
                <a:cubicBezTo>
                  <a:pt x="4673044" y="8926"/>
                  <a:pt x="5044421" y="31625"/>
                  <a:pt x="5369169" y="0"/>
                </a:cubicBezTo>
                <a:cubicBezTo>
                  <a:pt x="5693917" y="-31625"/>
                  <a:pt x="5813600" y="-7967"/>
                  <a:pt x="5956000" y="0"/>
                </a:cubicBezTo>
                <a:cubicBezTo>
                  <a:pt x="6098400" y="7967"/>
                  <a:pt x="6618145" y="10663"/>
                  <a:pt x="6805894" y="0"/>
                </a:cubicBezTo>
                <a:cubicBezTo>
                  <a:pt x="6993643" y="-10663"/>
                  <a:pt x="7202556" y="-7646"/>
                  <a:pt x="7305037" y="0"/>
                </a:cubicBezTo>
                <a:cubicBezTo>
                  <a:pt x="7407518" y="7646"/>
                  <a:pt x="7646820" y="19574"/>
                  <a:pt x="7979556" y="0"/>
                </a:cubicBezTo>
                <a:cubicBezTo>
                  <a:pt x="8312292" y="-19574"/>
                  <a:pt x="8421834" y="-34919"/>
                  <a:pt x="8768743" y="0"/>
                </a:cubicBezTo>
                <a:cubicBezTo>
                  <a:pt x="8775270" y="262906"/>
                  <a:pt x="8787270" y="433078"/>
                  <a:pt x="8768743" y="572110"/>
                </a:cubicBezTo>
                <a:cubicBezTo>
                  <a:pt x="8750217" y="711142"/>
                  <a:pt x="8763044" y="899998"/>
                  <a:pt x="8768743" y="1211527"/>
                </a:cubicBezTo>
                <a:cubicBezTo>
                  <a:pt x="8774442" y="1523056"/>
                  <a:pt x="8766590" y="1615637"/>
                  <a:pt x="8768743" y="1817290"/>
                </a:cubicBezTo>
                <a:cubicBezTo>
                  <a:pt x="8770896" y="2018943"/>
                  <a:pt x="8736902" y="2163988"/>
                  <a:pt x="8768743" y="2490360"/>
                </a:cubicBezTo>
                <a:cubicBezTo>
                  <a:pt x="8800585" y="2816732"/>
                  <a:pt x="8792286" y="3178582"/>
                  <a:pt x="8768743" y="3365352"/>
                </a:cubicBezTo>
                <a:cubicBezTo>
                  <a:pt x="8600287" y="3377981"/>
                  <a:pt x="8478563" y="3362989"/>
                  <a:pt x="8357287" y="3365352"/>
                </a:cubicBezTo>
                <a:cubicBezTo>
                  <a:pt x="8236011" y="3367715"/>
                  <a:pt x="8083722" y="3385568"/>
                  <a:pt x="7945830" y="3365352"/>
                </a:cubicBezTo>
                <a:cubicBezTo>
                  <a:pt x="7807938" y="3345136"/>
                  <a:pt x="7616019" y="3338943"/>
                  <a:pt x="7358999" y="3365352"/>
                </a:cubicBezTo>
                <a:cubicBezTo>
                  <a:pt x="7101979" y="3391761"/>
                  <a:pt x="7075130" y="3357384"/>
                  <a:pt x="6947543" y="3365352"/>
                </a:cubicBezTo>
                <a:cubicBezTo>
                  <a:pt x="6819956" y="3373320"/>
                  <a:pt x="6582206" y="3365946"/>
                  <a:pt x="6448399" y="3365352"/>
                </a:cubicBezTo>
                <a:cubicBezTo>
                  <a:pt x="6314592" y="3364758"/>
                  <a:pt x="5882925" y="3351407"/>
                  <a:pt x="5598505" y="3365352"/>
                </a:cubicBezTo>
                <a:cubicBezTo>
                  <a:pt x="5314085" y="3379297"/>
                  <a:pt x="5385870" y="3360273"/>
                  <a:pt x="5187049" y="3365352"/>
                </a:cubicBezTo>
                <a:cubicBezTo>
                  <a:pt x="4988228" y="3370431"/>
                  <a:pt x="4650601" y="3337490"/>
                  <a:pt x="4512530" y="3365352"/>
                </a:cubicBezTo>
                <a:cubicBezTo>
                  <a:pt x="4374459" y="3393214"/>
                  <a:pt x="3836522" y="3361118"/>
                  <a:pt x="3662636" y="3365352"/>
                </a:cubicBezTo>
                <a:cubicBezTo>
                  <a:pt x="3488750" y="3369586"/>
                  <a:pt x="3325140" y="3345047"/>
                  <a:pt x="3075805" y="3365352"/>
                </a:cubicBezTo>
                <a:cubicBezTo>
                  <a:pt x="2826470" y="3385657"/>
                  <a:pt x="2462122" y="3355262"/>
                  <a:pt x="2225912" y="3365352"/>
                </a:cubicBezTo>
                <a:cubicBezTo>
                  <a:pt x="1989702" y="3375442"/>
                  <a:pt x="1806994" y="3373012"/>
                  <a:pt x="1639080" y="3365352"/>
                </a:cubicBezTo>
                <a:cubicBezTo>
                  <a:pt x="1471166" y="3357692"/>
                  <a:pt x="1224875" y="3361554"/>
                  <a:pt x="964562" y="3365352"/>
                </a:cubicBezTo>
                <a:cubicBezTo>
                  <a:pt x="704249" y="3369150"/>
                  <a:pt x="358766" y="3393085"/>
                  <a:pt x="0" y="3365352"/>
                </a:cubicBezTo>
                <a:cubicBezTo>
                  <a:pt x="9119" y="3183512"/>
                  <a:pt x="-3032" y="2988490"/>
                  <a:pt x="0" y="2624975"/>
                </a:cubicBezTo>
                <a:cubicBezTo>
                  <a:pt x="3032" y="2261460"/>
                  <a:pt x="11550" y="2303569"/>
                  <a:pt x="0" y="1985558"/>
                </a:cubicBezTo>
                <a:cubicBezTo>
                  <a:pt x="-11550" y="1667547"/>
                  <a:pt x="-20223" y="1596694"/>
                  <a:pt x="0" y="1379794"/>
                </a:cubicBezTo>
                <a:cubicBezTo>
                  <a:pt x="20223" y="1162894"/>
                  <a:pt x="-4938" y="945249"/>
                  <a:pt x="0" y="740377"/>
                </a:cubicBezTo>
                <a:cubicBezTo>
                  <a:pt x="4938" y="535505"/>
                  <a:pt x="-15075" y="322515"/>
                  <a:pt x="0" y="0"/>
                </a:cubicBezTo>
                <a:close/>
              </a:path>
            </a:pathLst>
          </a:custGeom>
          <a:noFill/>
          <a:ln w="28575">
            <a:solidFill>
              <a:srgbClr val="1C75BC"/>
            </a:solidFill>
            <a:extLst>
              <a:ext uri="{C807C97D-BFC1-408E-A445-0C87EB9F89A2}">
                <ask:lineSketchStyleProps xmlns:ask="http://schemas.microsoft.com/office/drawing/2018/sketchyshapes" sd="12498221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972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14B23BAD-713C-4B84-9BAF-50A1E7C1A400}"/>
              </a:ext>
            </a:extLst>
          </p:cNvPr>
          <p:cNvSpPr txBox="1"/>
          <p:nvPr/>
        </p:nvSpPr>
        <p:spPr>
          <a:xfrm>
            <a:off x="3041981" y="2384425"/>
            <a:ext cx="7972298" cy="2519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5258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عندما </a:t>
            </a:r>
            <a:r>
              <a:rPr lang="ar-SA" sz="5258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يڪون</a:t>
            </a:r>
            <a:r>
              <a:rPr lang="ar-SA" sz="5258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قلبك جزء من حلمك فلن </a:t>
            </a:r>
            <a:r>
              <a:rPr lang="ar-SA" sz="5258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يڪون</a:t>
            </a:r>
            <a:r>
              <a:rPr lang="ar-SA" sz="5258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هناك شيء صعب التحقيق</a:t>
            </a:r>
          </a:p>
        </p:txBody>
      </p:sp>
      <p:pic>
        <p:nvPicPr>
          <p:cNvPr id="18" name="图片 6">
            <a:extLst>
              <a:ext uri="{FF2B5EF4-FFF2-40B4-BE49-F238E27FC236}">
                <a16:creationId xmlns:a16="http://schemas.microsoft.com/office/drawing/2014/main" id="{9574380B-7070-4F11-A646-5B620F680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792" y="539460"/>
            <a:ext cx="1538251" cy="257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8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3043049E-32DB-4050-9BAA-D90A5745C39F}"/>
              </a:ext>
            </a:extLst>
          </p:cNvPr>
          <p:cNvGrpSpPr/>
          <p:nvPr/>
        </p:nvGrpSpPr>
        <p:grpSpPr>
          <a:xfrm>
            <a:off x="11174726" y="1486724"/>
            <a:ext cx="1534759" cy="1306538"/>
            <a:chOff x="10898999" y="1368262"/>
            <a:chExt cx="1534759" cy="1306538"/>
          </a:xfrm>
        </p:grpSpPr>
        <p:pic>
          <p:nvPicPr>
            <p:cNvPr id="3" name="صورة 2" descr="صورة تحتوي على لقطة شاشة&#10;&#10;تم إنشاء الوصف تلقائياً">
              <a:extLst>
                <a:ext uri="{FF2B5EF4-FFF2-40B4-BE49-F238E27FC236}">
                  <a16:creationId xmlns:a16="http://schemas.microsoft.com/office/drawing/2014/main" id="{B22824B8-1756-4DCA-852C-1736793CF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556" r="53053"/>
            <a:stretch/>
          </p:blipFill>
          <p:spPr>
            <a:xfrm>
              <a:off x="10898999" y="1368262"/>
              <a:ext cx="1432803" cy="1306538"/>
            </a:xfrm>
            <a:prstGeom prst="rect">
              <a:avLst/>
            </a:prstGeom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A5BC6C75-900B-4BA7-83A9-5BAA0AC2A482}"/>
                </a:ext>
              </a:extLst>
            </p:cNvPr>
            <p:cNvSpPr txBox="1"/>
            <p:nvPr/>
          </p:nvSpPr>
          <p:spPr>
            <a:xfrm>
              <a:off x="11000955" y="1799691"/>
              <a:ext cx="1432803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600" dirty="0">
                  <a:solidFill>
                    <a:srgbClr val="FCFDF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تأكد 6</a:t>
              </a:r>
            </a:p>
          </p:txBody>
        </p:sp>
      </p:grp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B788759D-E6C1-49EC-93C6-EDACD67BF06B}"/>
              </a:ext>
            </a:extLst>
          </p:cNvPr>
          <p:cNvGrpSpPr/>
          <p:nvPr/>
        </p:nvGrpSpPr>
        <p:grpSpPr>
          <a:xfrm>
            <a:off x="1116274" y="608951"/>
            <a:ext cx="10386683" cy="603201"/>
            <a:chOff x="1261834" y="308188"/>
            <a:chExt cx="10386683" cy="603201"/>
          </a:xfrm>
        </p:grpSpPr>
        <p:grpSp>
          <p:nvGrpSpPr>
            <p:cNvPr id="26" name="مجموعة 25">
              <a:extLst>
                <a:ext uri="{FF2B5EF4-FFF2-40B4-BE49-F238E27FC236}">
                  <a16:creationId xmlns:a16="http://schemas.microsoft.com/office/drawing/2014/main" id="{A4CA563A-3E38-4C0E-B713-73AA92F8AF96}"/>
                </a:ext>
              </a:extLst>
            </p:cNvPr>
            <p:cNvGrpSpPr/>
            <p:nvPr/>
          </p:nvGrpSpPr>
          <p:grpSpPr>
            <a:xfrm>
              <a:off x="2453422" y="322778"/>
              <a:ext cx="9195095" cy="588611"/>
              <a:chOff x="3574994" y="572385"/>
              <a:chExt cx="6375544" cy="505743"/>
            </a:xfrm>
          </p:grpSpPr>
          <p:pic>
            <p:nvPicPr>
              <p:cNvPr id="43" name="图片 17">
                <a:extLst>
                  <a:ext uri="{FF2B5EF4-FFF2-40B4-BE49-F238E27FC236}">
                    <a16:creationId xmlns:a16="http://schemas.microsoft.com/office/drawing/2014/main" id="{9476D508-8608-4AF6-9CF9-9CC84F671F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74994" y="580350"/>
                <a:ext cx="580180" cy="497778"/>
              </a:xfrm>
              <a:prstGeom prst="rect">
                <a:avLst/>
              </a:prstGeom>
            </p:spPr>
          </p:pic>
          <p:pic>
            <p:nvPicPr>
              <p:cNvPr id="44" name="图片 19">
                <a:extLst>
                  <a:ext uri="{FF2B5EF4-FFF2-40B4-BE49-F238E27FC236}">
                    <a16:creationId xmlns:a16="http://schemas.microsoft.com/office/drawing/2014/main" id="{29A47F5B-386F-406E-B2E6-3EB05988D9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9389044" y="572385"/>
                <a:ext cx="561494" cy="497779"/>
              </a:xfrm>
              <a:prstGeom prst="rect">
                <a:avLst/>
              </a:prstGeom>
            </p:spPr>
          </p:pic>
        </p:grpSp>
        <p:sp>
          <p:nvSpPr>
            <p:cNvPr id="27" name="مربع نص 26">
              <a:extLst>
                <a:ext uri="{FF2B5EF4-FFF2-40B4-BE49-F238E27FC236}">
                  <a16:creationId xmlns:a16="http://schemas.microsoft.com/office/drawing/2014/main" id="{72B01360-EBCF-4D3D-BD01-3D8FE1E4DC87}"/>
                </a:ext>
              </a:extLst>
            </p:cNvPr>
            <p:cNvSpPr txBox="1"/>
            <p:nvPr/>
          </p:nvSpPr>
          <p:spPr>
            <a:xfrm>
              <a:off x="1261834" y="308188"/>
              <a:ext cx="9610464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2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المثلثات المتطابقة الضلعين و المثلثات المتطابقة الأضلاع </a:t>
              </a:r>
            </a:p>
          </p:txBody>
        </p:sp>
      </p:grpSp>
      <p:pic>
        <p:nvPicPr>
          <p:cNvPr id="5" name="صورة 4" descr="صورة تحتوي على خط, لقطة شاشة, رسم بياني, الخط&#10;&#10;تم إنشاء الوصف تلقائياً">
            <a:extLst>
              <a:ext uri="{FF2B5EF4-FFF2-40B4-BE49-F238E27FC236}">
                <a16:creationId xmlns:a16="http://schemas.microsoft.com/office/drawing/2014/main" id="{E59A10E3-672E-4290-821D-4C3FEBEFF58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98"/>
          <a:stretch/>
        </p:blipFill>
        <p:spPr>
          <a:xfrm>
            <a:off x="5024395" y="1899858"/>
            <a:ext cx="6048375" cy="875109"/>
          </a:xfrm>
          <a:prstGeom prst="rect">
            <a:avLst/>
          </a:prstGeom>
        </p:spPr>
      </p:pic>
      <p:pic>
        <p:nvPicPr>
          <p:cNvPr id="6" name="صورة 5" descr="صورة تحتوي على خط, رسم بياني, علم الفلك&#10;&#10;تم إنشاء الوصف تلقائياً">
            <a:extLst>
              <a:ext uri="{FF2B5EF4-FFF2-40B4-BE49-F238E27FC236}">
                <a16:creationId xmlns:a16="http://schemas.microsoft.com/office/drawing/2014/main" id="{2634D17D-74F8-4F61-98C9-15E1B69EAF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47" y="2708574"/>
            <a:ext cx="3949092" cy="32255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626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EB1A589E-6556-4167-B5F3-D0ED20D9E16C}"/>
              </a:ext>
            </a:extLst>
          </p:cNvPr>
          <p:cNvGrpSpPr/>
          <p:nvPr/>
        </p:nvGrpSpPr>
        <p:grpSpPr>
          <a:xfrm>
            <a:off x="10592423" y="1926706"/>
            <a:ext cx="2763215" cy="1225515"/>
            <a:chOff x="10386233" y="1633041"/>
            <a:chExt cx="2763215" cy="1225515"/>
          </a:xfrm>
        </p:grpSpPr>
        <p:pic>
          <p:nvPicPr>
            <p:cNvPr id="6" name="صورة 5" descr="صورة تحتوي على لقطة شاشة&#10;&#10;تم إنشاء الوصف تلقائياً">
              <a:extLst>
                <a:ext uri="{FF2B5EF4-FFF2-40B4-BE49-F238E27FC236}">
                  <a16:creationId xmlns:a16="http://schemas.microsoft.com/office/drawing/2014/main" id="{E5196E60-B696-4906-BA15-67F2BC697A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53" t="74854"/>
            <a:stretch/>
          </p:blipFill>
          <p:spPr>
            <a:xfrm>
              <a:off x="10386233" y="1633041"/>
              <a:ext cx="2326105" cy="1225515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487A5020-0E3B-488F-85AD-ED007D5EF2E2}"/>
                </a:ext>
              </a:extLst>
            </p:cNvPr>
            <p:cNvSpPr txBox="1"/>
            <p:nvPr/>
          </p:nvSpPr>
          <p:spPr>
            <a:xfrm>
              <a:off x="10486458" y="1984188"/>
              <a:ext cx="266299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lnaseeb" panose="00000500000000000000" pitchFamily="50" charset="-78"/>
                  <a:cs typeface="Alnaseeb" panose="00000500000000000000" pitchFamily="50" charset="-78"/>
                </a:rPr>
                <a:t>تدرب و حل مسائل </a:t>
              </a:r>
            </a:p>
          </p:txBody>
        </p:sp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D999BD3F-B710-40FD-8A58-678E6B440508}"/>
              </a:ext>
            </a:extLst>
          </p:cNvPr>
          <p:cNvGrpSpPr/>
          <p:nvPr/>
        </p:nvGrpSpPr>
        <p:grpSpPr>
          <a:xfrm>
            <a:off x="1091293" y="694309"/>
            <a:ext cx="10386683" cy="603201"/>
            <a:chOff x="1261834" y="308188"/>
            <a:chExt cx="10386683" cy="603201"/>
          </a:xfrm>
        </p:grpSpPr>
        <p:grpSp>
          <p:nvGrpSpPr>
            <p:cNvPr id="23" name="مجموعة 22">
              <a:extLst>
                <a:ext uri="{FF2B5EF4-FFF2-40B4-BE49-F238E27FC236}">
                  <a16:creationId xmlns:a16="http://schemas.microsoft.com/office/drawing/2014/main" id="{A0FA3BCC-59C5-4425-8776-CC119460B3E8}"/>
                </a:ext>
              </a:extLst>
            </p:cNvPr>
            <p:cNvGrpSpPr/>
            <p:nvPr/>
          </p:nvGrpSpPr>
          <p:grpSpPr>
            <a:xfrm>
              <a:off x="2453422" y="322778"/>
              <a:ext cx="9195095" cy="588611"/>
              <a:chOff x="3574994" y="572385"/>
              <a:chExt cx="6375544" cy="505743"/>
            </a:xfrm>
          </p:grpSpPr>
          <p:pic>
            <p:nvPicPr>
              <p:cNvPr id="25" name="图片 17">
                <a:extLst>
                  <a:ext uri="{FF2B5EF4-FFF2-40B4-BE49-F238E27FC236}">
                    <a16:creationId xmlns:a16="http://schemas.microsoft.com/office/drawing/2014/main" id="{FBAFBADB-E9CD-4AE8-82C8-B14CD8B209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74994" y="580350"/>
                <a:ext cx="580180" cy="497778"/>
              </a:xfrm>
              <a:prstGeom prst="rect">
                <a:avLst/>
              </a:prstGeom>
            </p:spPr>
          </p:pic>
          <p:pic>
            <p:nvPicPr>
              <p:cNvPr id="26" name="图片 19">
                <a:extLst>
                  <a:ext uri="{FF2B5EF4-FFF2-40B4-BE49-F238E27FC236}">
                    <a16:creationId xmlns:a16="http://schemas.microsoft.com/office/drawing/2014/main" id="{8DF9A5A8-8490-4898-8CC2-27D1D20A77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9389044" y="572385"/>
                <a:ext cx="561494" cy="497779"/>
              </a:xfrm>
              <a:prstGeom prst="rect">
                <a:avLst/>
              </a:prstGeom>
            </p:spPr>
          </p:pic>
        </p:grpSp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id="{A441C35A-A781-49E8-B947-824678118FA3}"/>
                </a:ext>
              </a:extLst>
            </p:cNvPr>
            <p:cNvSpPr txBox="1"/>
            <p:nvPr/>
          </p:nvSpPr>
          <p:spPr>
            <a:xfrm>
              <a:off x="1261834" y="308188"/>
              <a:ext cx="9610464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2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المثلثات المتطابقة الضلعين و المثلثات المتطابقة الأضلاع </a:t>
              </a:r>
            </a:p>
          </p:txBody>
        </p:sp>
      </p:grpSp>
      <p:pic>
        <p:nvPicPr>
          <p:cNvPr id="4" name="صورة 3" descr="صورة تحتوي على لقطة شاشة, الخط, خط, خط يد&#10;&#10;تم إنشاء الوصف تلقائياً">
            <a:extLst>
              <a:ext uri="{FF2B5EF4-FFF2-40B4-BE49-F238E27FC236}">
                <a16:creationId xmlns:a16="http://schemas.microsoft.com/office/drawing/2014/main" id="{9FB42CDC-93B7-46D2-8EF9-C107CDB0AD1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153"/>
          <a:stretch/>
        </p:blipFill>
        <p:spPr>
          <a:xfrm>
            <a:off x="6284635" y="2277853"/>
            <a:ext cx="4257675" cy="584775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E56457CF-17D9-43AA-BADD-AC68D5C088E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34" t="17013" b="70257"/>
          <a:stretch/>
        </p:blipFill>
        <p:spPr>
          <a:xfrm>
            <a:off x="10261370" y="3376994"/>
            <a:ext cx="2326105" cy="535345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63976F08-CC78-4E7B-ADB5-565FD1B8B68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6" r="22596"/>
          <a:stretch/>
        </p:blipFill>
        <p:spPr>
          <a:xfrm>
            <a:off x="0" y="3152222"/>
            <a:ext cx="4257675" cy="32045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622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EB1A589E-6556-4167-B5F3-D0ED20D9E16C}"/>
              </a:ext>
            </a:extLst>
          </p:cNvPr>
          <p:cNvGrpSpPr/>
          <p:nvPr/>
        </p:nvGrpSpPr>
        <p:grpSpPr>
          <a:xfrm>
            <a:off x="10791828" y="1745009"/>
            <a:ext cx="2800378" cy="1225515"/>
            <a:chOff x="10386233" y="1633041"/>
            <a:chExt cx="2800378" cy="1225515"/>
          </a:xfrm>
        </p:grpSpPr>
        <p:pic>
          <p:nvPicPr>
            <p:cNvPr id="6" name="صورة 5" descr="صورة تحتوي على لقطة شاشة&#10;&#10;تم إنشاء الوصف تلقائياً">
              <a:extLst>
                <a:ext uri="{FF2B5EF4-FFF2-40B4-BE49-F238E27FC236}">
                  <a16:creationId xmlns:a16="http://schemas.microsoft.com/office/drawing/2014/main" id="{E5196E60-B696-4906-BA15-67F2BC697A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53" t="74854"/>
            <a:stretch/>
          </p:blipFill>
          <p:spPr>
            <a:xfrm>
              <a:off x="10386233" y="1633041"/>
              <a:ext cx="2326105" cy="1225515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487A5020-0E3B-488F-85AD-ED007D5EF2E2}"/>
                </a:ext>
              </a:extLst>
            </p:cNvPr>
            <p:cNvSpPr txBox="1"/>
            <p:nvPr/>
          </p:nvSpPr>
          <p:spPr>
            <a:xfrm>
              <a:off x="10523621" y="1984188"/>
              <a:ext cx="266299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lnaseeb" panose="00000500000000000000" pitchFamily="50" charset="-78"/>
                  <a:cs typeface="Alnaseeb" panose="00000500000000000000" pitchFamily="50" charset="-78"/>
                </a:rPr>
                <a:t>مهارات التفكير العليا</a:t>
              </a:r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63F4AE6D-F4E4-43B7-B409-7B2DAA438E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04" y="2006618"/>
            <a:ext cx="9989724" cy="1225515"/>
          </a:xfrm>
          <a:prstGeom prst="rect">
            <a:avLst/>
          </a:prstGeom>
        </p:spPr>
      </p:pic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9D042239-0E0C-4159-A983-E24362834623}"/>
              </a:ext>
            </a:extLst>
          </p:cNvPr>
          <p:cNvGrpSpPr/>
          <p:nvPr/>
        </p:nvGrpSpPr>
        <p:grpSpPr>
          <a:xfrm>
            <a:off x="1116274" y="709403"/>
            <a:ext cx="10386683" cy="603201"/>
            <a:chOff x="1261834" y="308188"/>
            <a:chExt cx="10386683" cy="603201"/>
          </a:xfrm>
        </p:grpSpPr>
        <p:grpSp>
          <p:nvGrpSpPr>
            <p:cNvPr id="17" name="مجموعة 16">
              <a:extLst>
                <a:ext uri="{FF2B5EF4-FFF2-40B4-BE49-F238E27FC236}">
                  <a16:creationId xmlns:a16="http://schemas.microsoft.com/office/drawing/2014/main" id="{1C054611-8849-494F-8C51-4DFDCFBBACF8}"/>
                </a:ext>
              </a:extLst>
            </p:cNvPr>
            <p:cNvGrpSpPr/>
            <p:nvPr/>
          </p:nvGrpSpPr>
          <p:grpSpPr>
            <a:xfrm>
              <a:off x="2453422" y="322778"/>
              <a:ext cx="9195095" cy="588611"/>
              <a:chOff x="3574994" y="572385"/>
              <a:chExt cx="6375544" cy="505743"/>
            </a:xfrm>
          </p:grpSpPr>
          <p:pic>
            <p:nvPicPr>
              <p:cNvPr id="21" name="图片 17">
                <a:extLst>
                  <a:ext uri="{FF2B5EF4-FFF2-40B4-BE49-F238E27FC236}">
                    <a16:creationId xmlns:a16="http://schemas.microsoft.com/office/drawing/2014/main" id="{2C648715-05BF-4838-9A7E-ECFAE64826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74994" y="580350"/>
                <a:ext cx="580180" cy="497778"/>
              </a:xfrm>
              <a:prstGeom prst="rect">
                <a:avLst/>
              </a:prstGeom>
            </p:spPr>
          </p:pic>
          <p:pic>
            <p:nvPicPr>
              <p:cNvPr id="23" name="图片 19">
                <a:extLst>
                  <a:ext uri="{FF2B5EF4-FFF2-40B4-BE49-F238E27FC236}">
                    <a16:creationId xmlns:a16="http://schemas.microsoft.com/office/drawing/2014/main" id="{6E5EABF6-02FD-4737-ABA8-F948D9D952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9389044" y="572385"/>
                <a:ext cx="561494" cy="497779"/>
              </a:xfrm>
              <a:prstGeom prst="rect">
                <a:avLst/>
              </a:prstGeom>
            </p:spPr>
          </p:pic>
        </p:grpSp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79110EA7-0C35-4F11-B7C0-94EA17B7B1E2}"/>
                </a:ext>
              </a:extLst>
            </p:cNvPr>
            <p:cNvSpPr txBox="1"/>
            <p:nvPr/>
          </p:nvSpPr>
          <p:spPr>
            <a:xfrm>
              <a:off x="1261834" y="308188"/>
              <a:ext cx="9610464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2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المثلثات المتطابقة الضلعين و المثلثات المتطابقة الأضلاع 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7294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B83356FC-3FFD-4E20-AC9A-AB32F26CAC12}"/>
              </a:ext>
            </a:extLst>
          </p:cNvPr>
          <p:cNvSpPr txBox="1"/>
          <p:nvPr/>
        </p:nvSpPr>
        <p:spPr>
          <a:xfrm>
            <a:off x="5745137" y="400607"/>
            <a:ext cx="266299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dirty="0"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naseeb" panose="00000500000000000000" pitchFamily="50" charset="-78"/>
                <a:cs typeface="Alnaseeb" panose="00000500000000000000" pitchFamily="50" charset="-78"/>
              </a:rPr>
              <a:t>تحصيلي </a:t>
            </a:r>
          </a:p>
        </p:txBody>
      </p: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9FE87412-87C7-4F7C-B3F0-D9C8067CC1A2}"/>
              </a:ext>
            </a:extLst>
          </p:cNvPr>
          <p:cNvGrpSpPr/>
          <p:nvPr/>
        </p:nvGrpSpPr>
        <p:grpSpPr>
          <a:xfrm>
            <a:off x="5125558" y="556817"/>
            <a:ext cx="3133713" cy="524742"/>
            <a:chOff x="3998127" y="573075"/>
            <a:chExt cx="3426361" cy="450866"/>
          </a:xfrm>
        </p:grpSpPr>
        <p:pic>
          <p:nvPicPr>
            <p:cNvPr id="30" name="图片 17">
              <a:extLst>
                <a:ext uri="{FF2B5EF4-FFF2-40B4-BE49-F238E27FC236}">
                  <a16:creationId xmlns:a16="http://schemas.microsoft.com/office/drawing/2014/main" id="{314F5159-A9D9-4110-9B8F-5E7CF80E6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98127" y="578371"/>
              <a:ext cx="719413" cy="445570"/>
            </a:xfrm>
            <a:prstGeom prst="rect">
              <a:avLst/>
            </a:prstGeom>
          </p:spPr>
        </p:pic>
        <p:pic>
          <p:nvPicPr>
            <p:cNvPr id="31" name="图片 19">
              <a:extLst>
                <a:ext uri="{FF2B5EF4-FFF2-40B4-BE49-F238E27FC236}">
                  <a16:creationId xmlns:a16="http://schemas.microsoft.com/office/drawing/2014/main" id="{28361D7E-9D6C-4F62-A4D5-9976EE6B8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6705075" y="573075"/>
              <a:ext cx="719413" cy="445570"/>
            </a:xfrm>
            <a:prstGeom prst="rect">
              <a:avLst/>
            </a:prstGeom>
          </p:spPr>
        </p:pic>
      </p:grp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2D4EA30B-8A0E-4687-BFD5-BF3E55764FE6}"/>
              </a:ext>
            </a:extLst>
          </p:cNvPr>
          <p:cNvGrpSpPr/>
          <p:nvPr/>
        </p:nvGrpSpPr>
        <p:grpSpPr>
          <a:xfrm>
            <a:off x="6870324" y="2007259"/>
            <a:ext cx="6089696" cy="1820567"/>
            <a:chOff x="2384470" y="2071541"/>
            <a:chExt cx="5529404" cy="1820567"/>
          </a:xfrm>
        </p:grpSpPr>
        <p:sp>
          <p:nvSpPr>
            <p:cNvPr id="21" name="MH_SubTitle_1">
              <a:extLst>
                <a:ext uri="{FF2B5EF4-FFF2-40B4-BE49-F238E27FC236}">
                  <a16:creationId xmlns:a16="http://schemas.microsoft.com/office/drawing/2014/main" id="{F4482621-8525-4323-853A-B7A0F18051FF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 bwMode="auto">
            <a:xfrm>
              <a:off x="2384470" y="2071541"/>
              <a:ext cx="5529404" cy="1820567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endParaRPr lang="ko-KR" altLang="en-US" sz="1972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56A24983-EF65-45EE-992D-79B9BBDCA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81842" y="2103557"/>
              <a:ext cx="5334660" cy="1756534"/>
            </a:xfrm>
            <a:prstGeom prst="rect">
              <a:avLst/>
            </a:prstGeom>
          </p:spPr>
        </p:pic>
      </p:grpSp>
      <p:sp>
        <p:nvSpPr>
          <p:cNvPr id="26" name="MH_SubTitle_1">
            <a:extLst>
              <a:ext uri="{FF2B5EF4-FFF2-40B4-BE49-F238E27FC236}">
                <a16:creationId xmlns:a16="http://schemas.microsoft.com/office/drawing/2014/main" id="{D88C614B-D1BF-4B25-953A-EACD71A43AB4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525671" y="4076691"/>
            <a:ext cx="6089696" cy="1820567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endParaRPr lang="ko-KR" altLang="en-US" sz="1972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B780B27F-CBC7-480D-B2F4-FAF4B15648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1895" y="4101025"/>
            <a:ext cx="5775079" cy="17718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13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صورة تحتوي على الرسومات, تصميم الجرافيك, التصميم, شعار&#10;&#10;تم إنشاء الوصف تلقائياً">
            <a:extLst>
              <a:ext uri="{FF2B5EF4-FFF2-40B4-BE49-F238E27FC236}">
                <a16:creationId xmlns:a16="http://schemas.microsoft.com/office/drawing/2014/main" id="{BEF4BEC2-5891-4DFF-83FB-300849A749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45"/>
            <a:ext cx="1724191" cy="1332605"/>
          </a:xfrm>
          <a:prstGeom prst="rect">
            <a:avLst/>
          </a:prstGeom>
        </p:spPr>
      </p:pic>
      <p:pic>
        <p:nvPicPr>
          <p:cNvPr id="11" name="صورة 10" descr="صورة تحتوي على نص, الخط, الرسومات, التصميم&#10;&#10;تم إنشاء الوصف تلقائياً">
            <a:extLst>
              <a:ext uri="{FF2B5EF4-FFF2-40B4-BE49-F238E27FC236}">
                <a16:creationId xmlns:a16="http://schemas.microsoft.com/office/drawing/2014/main" id="{689D5BAE-39EA-4D87-A470-17F72E935C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3024" y="0"/>
            <a:ext cx="1532614" cy="1636384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F3C0A337-89EF-499D-8CE1-F7E653E891EA}"/>
              </a:ext>
            </a:extLst>
          </p:cNvPr>
          <p:cNvSpPr txBox="1"/>
          <p:nvPr/>
        </p:nvSpPr>
        <p:spPr>
          <a:xfrm>
            <a:off x="3950660" y="2630905"/>
            <a:ext cx="5454317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>
                <a:solidFill>
                  <a:schemeClr val="bg1">
                    <a:lumMod val="75000"/>
                  </a:schemeClr>
                </a:solidFill>
                <a:latin typeface="Alnaseeb" panose="00000500000000000000" pitchFamily="50" charset="-78"/>
                <a:cs typeface="Alnaseeb" panose="00000500000000000000" pitchFamily="50" charset="-78"/>
              </a:rPr>
              <a:t>الواجب المنزلي </a:t>
            </a:r>
            <a:br>
              <a:rPr lang="ar-SA" sz="6000" dirty="0">
                <a:solidFill>
                  <a:schemeClr val="bg1">
                    <a:lumMod val="75000"/>
                  </a:schemeClr>
                </a:solidFill>
                <a:latin typeface="Alnaseeb" panose="00000500000000000000" pitchFamily="50" charset="-78"/>
                <a:cs typeface="Alnaseeb" panose="00000500000000000000" pitchFamily="50" charset="-78"/>
              </a:rPr>
            </a:br>
            <a:r>
              <a:rPr lang="ar-SA" sz="6000" dirty="0">
                <a:solidFill>
                  <a:schemeClr val="bg1">
                    <a:lumMod val="75000"/>
                  </a:schemeClr>
                </a:solidFill>
                <a:latin typeface="Alnaseeb" panose="00000500000000000000" pitchFamily="50" charset="-78"/>
                <a:cs typeface="Alnaseeb" panose="00000500000000000000" pitchFamily="50" charset="-78"/>
              </a:rPr>
              <a:t>دمتم بسعادة أحبتي </a:t>
            </a:r>
          </a:p>
        </p:txBody>
      </p:sp>
    </p:spTree>
    <p:extLst>
      <p:ext uri="{BB962C8B-B14F-4D97-AF65-F5344CB8AC3E}">
        <p14:creationId xmlns:p14="http://schemas.microsoft.com/office/powerpoint/2010/main" val="75809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BD2E2FE6-89C7-4E6E-97EF-264841B825AB}"/>
              </a:ext>
            </a:extLst>
          </p:cNvPr>
          <p:cNvGrpSpPr/>
          <p:nvPr/>
        </p:nvGrpSpPr>
        <p:grpSpPr>
          <a:xfrm>
            <a:off x="4606125" y="457040"/>
            <a:ext cx="6781698" cy="4979695"/>
            <a:chOff x="4204806" y="665574"/>
            <a:chExt cx="6190829" cy="4545827"/>
          </a:xfrm>
        </p:grpSpPr>
        <p:grpSp>
          <p:nvGrpSpPr>
            <p:cNvPr id="34" name="组合 33"/>
            <p:cNvGrpSpPr/>
            <p:nvPr/>
          </p:nvGrpSpPr>
          <p:grpSpPr>
            <a:xfrm>
              <a:off x="4204806" y="720337"/>
              <a:ext cx="3782387" cy="1599350"/>
              <a:chOff x="5682778" y="1934339"/>
              <a:chExt cx="4487724" cy="584954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6614578" y="1934339"/>
                <a:ext cx="3555924" cy="424739"/>
                <a:chOff x="1347426" y="2419785"/>
                <a:chExt cx="4649212" cy="555329"/>
              </a:xfrm>
            </p:grpSpPr>
            <p:sp>
              <p:nvSpPr>
                <p:cNvPr id="3" name="文本框 2"/>
                <p:cNvSpPr txBox="1"/>
                <p:nvPr/>
              </p:nvSpPr>
              <p:spPr>
                <a:xfrm>
                  <a:off x="1347426" y="2419785"/>
                  <a:ext cx="3952525" cy="234280"/>
                </a:xfrm>
                <a:prstGeom prst="rect">
                  <a:avLst/>
                </a:prstGeom>
              </p:spPr>
              <p:txBody>
                <a:bodyPr wrap="square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>
                  <a:defPPr>
                    <a:defRPr lang="zh-CN"/>
                  </a:defPPr>
                  <a:lvl1pPr algn="just">
                    <a:lnSpc>
                      <a:spcPct val="120000"/>
                    </a:lnSpc>
                    <a:defRPr sz="2400" b="1">
                      <a:solidFill>
                        <a:srgbClr val="1C75BC"/>
                      </a:solidFill>
                      <a:latin typeface="迷你简准圆" panose="03000509000000000000" pitchFamily="65" charset="-122"/>
                      <a:ea typeface="迷你简准圆" panose="03000509000000000000" pitchFamily="65" charset="-122"/>
                    </a:defRPr>
                  </a:lvl1pPr>
                </a:lstStyle>
                <a:p>
                  <a:pPr algn="l"/>
                  <a:endParaRPr lang="zh-CN" altLang="en-US" sz="2629" b="0" dirty="0">
                    <a:latin typeface="汉仪趣黑W" panose="00020600040101010101" pitchFamily="18" charset="-122"/>
                    <a:ea typeface="汉仪趣黑W" panose="00020600040101010101" pitchFamily="18" charset="-122"/>
                  </a:endParaRPr>
                </a:p>
              </p:txBody>
            </p:sp>
            <p:sp>
              <p:nvSpPr>
                <p:cNvPr id="4" name="文本框 3"/>
                <p:cNvSpPr txBox="1"/>
                <p:nvPr/>
              </p:nvSpPr>
              <p:spPr>
                <a:xfrm>
                  <a:off x="1347426" y="2880506"/>
                  <a:ext cx="4649212" cy="946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>
                    <a:lnSpc>
                      <a:spcPct val="114000"/>
                    </a:lnSpc>
                  </a:pPr>
                  <a:endParaRPr lang="en-US" altLang="zh-CN" sz="767" dirty="0">
                    <a:solidFill>
                      <a:schemeClr val="bg1">
                        <a:lumMod val="50000"/>
                      </a:schemeClr>
                    </a:solidFill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11" name="任意多边形 10"/>
              <p:cNvSpPr/>
              <p:nvPr/>
            </p:nvSpPr>
            <p:spPr>
              <a:xfrm>
                <a:off x="5682778" y="1941072"/>
                <a:ext cx="4294869" cy="578221"/>
              </a:xfrm>
              <a:custGeom>
                <a:avLst/>
                <a:gdLst>
                  <a:gd name="connsiteX0" fmla="*/ 128954 w 6722970"/>
                  <a:gd name="connsiteY0" fmla="*/ 13620 h 837912"/>
                  <a:gd name="connsiteX1" fmla="*/ 820616 w 6722970"/>
                  <a:gd name="connsiteY1" fmla="*/ 1897 h 837912"/>
                  <a:gd name="connsiteX2" fmla="*/ 2121877 w 6722970"/>
                  <a:gd name="connsiteY2" fmla="*/ 48789 h 837912"/>
                  <a:gd name="connsiteX3" fmla="*/ 3692769 w 6722970"/>
                  <a:gd name="connsiteY3" fmla="*/ 13620 h 837912"/>
                  <a:gd name="connsiteX4" fmla="*/ 4794739 w 6722970"/>
                  <a:gd name="connsiteY4" fmla="*/ 25343 h 837912"/>
                  <a:gd name="connsiteX5" fmla="*/ 6260123 w 6722970"/>
                  <a:gd name="connsiteY5" fmla="*/ 25343 h 837912"/>
                  <a:gd name="connsiteX6" fmla="*/ 6658708 w 6722970"/>
                  <a:gd name="connsiteY6" fmla="*/ 60512 h 837912"/>
                  <a:gd name="connsiteX7" fmla="*/ 6717323 w 6722970"/>
                  <a:gd name="connsiteY7" fmla="*/ 423928 h 837912"/>
                  <a:gd name="connsiteX8" fmla="*/ 6682154 w 6722970"/>
                  <a:gd name="connsiteY8" fmla="*/ 775620 h 837912"/>
                  <a:gd name="connsiteX9" fmla="*/ 6377354 w 6722970"/>
                  <a:gd name="connsiteY9" fmla="*/ 787343 h 837912"/>
                  <a:gd name="connsiteX10" fmla="*/ 5638800 w 6722970"/>
                  <a:gd name="connsiteY10" fmla="*/ 822512 h 837912"/>
                  <a:gd name="connsiteX11" fmla="*/ 4806462 w 6722970"/>
                  <a:gd name="connsiteY11" fmla="*/ 810789 h 837912"/>
                  <a:gd name="connsiteX12" fmla="*/ 3528646 w 6722970"/>
                  <a:gd name="connsiteY12" fmla="*/ 810789 h 837912"/>
                  <a:gd name="connsiteX13" fmla="*/ 2602523 w 6722970"/>
                  <a:gd name="connsiteY13" fmla="*/ 799066 h 837912"/>
                  <a:gd name="connsiteX14" fmla="*/ 1559169 w 6722970"/>
                  <a:gd name="connsiteY14" fmla="*/ 822512 h 837912"/>
                  <a:gd name="connsiteX15" fmla="*/ 269631 w 6722970"/>
                  <a:gd name="connsiteY15" fmla="*/ 834235 h 837912"/>
                  <a:gd name="connsiteX16" fmla="*/ 46893 w 6722970"/>
                  <a:gd name="connsiteY16" fmla="*/ 822512 h 837912"/>
                  <a:gd name="connsiteX17" fmla="*/ 11723 w 6722970"/>
                  <a:gd name="connsiteY17" fmla="*/ 681835 h 837912"/>
                  <a:gd name="connsiteX18" fmla="*/ 0 w 6722970"/>
                  <a:gd name="connsiteY18" fmla="*/ 365312 h 837912"/>
                  <a:gd name="connsiteX19" fmla="*/ 11723 w 6722970"/>
                  <a:gd name="connsiteY19" fmla="*/ 83959 h 837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722970" h="837912">
                    <a:moveTo>
                      <a:pt x="128954" y="13620"/>
                    </a:moveTo>
                    <a:cubicBezTo>
                      <a:pt x="308708" y="4828"/>
                      <a:pt x="488462" y="-3964"/>
                      <a:pt x="820616" y="1897"/>
                    </a:cubicBezTo>
                    <a:cubicBezTo>
                      <a:pt x="1152770" y="7758"/>
                      <a:pt x="1643185" y="46835"/>
                      <a:pt x="2121877" y="48789"/>
                    </a:cubicBezTo>
                    <a:cubicBezTo>
                      <a:pt x="2600569" y="50743"/>
                      <a:pt x="3692769" y="13620"/>
                      <a:pt x="3692769" y="13620"/>
                    </a:cubicBezTo>
                    <a:lnTo>
                      <a:pt x="4794739" y="25343"/>
                    </a:lnTo>
                    <a:lnTo>
                      <a:pt x="6260123" y="25343"/>
                    </a:lnTo>
                    <a:cubicBezTo>
                      <a:pt x="6570785" y="31205"/>
                      <a:pt x="6582508" y="-5919"/>
                      <a:pt x="6658708" y="60512"/>
                    </a:cubicBezTo>
                    <a:cubicBezTo>
                      <a:pt x="6734908" y="126943"/>
                      <a:pt x="6713415" y="304743"/>
                      <a:pt x="6717323" y="423928"/>
                    </a:cubicBezTo>
                    <a:cubicBezTo>
                      <a:pt x="6721231" y="543113"/>
                      <a:pt x="6738815" y="715051"/>
                      <a:pt x="6682154" y="775620"/>
                    </a:cubicBezTo>
                    <a:cubicBezTo>
                      <a:pt x="6625493" y="836189"/>
                      <a:pt x="6377354" y="787343"/>
                      <a:pt x="6377354" y="787343"/>
                    </a:cubicBezTo>
                    <a:lnTo>
                      <a:pt x="5638800" y="822512"/>
                    </a:lnTo>
                    <a:lnTo>
                      <a:pt x="4806462" y="810789"/>
                    </a:lnTo>
                    <a:lnTo>
                      <a:pt x="3528646" y="810789"/>
                    </a:lnTo>
                    <a:cubicBezTo>
                      <a:pt x="3161323" y="808835"/>
                      <a:pt x="2930769" y="797112"/>
                      <a:pt x="2602523" y="799066"/>
                    </a:cubicBezTo>
                    <a:cubicBezTo>
                      <a:pt x="2274277" y="801020"/>
                      <a:pt x="1559169" y="822512"/>
                      <a:pt x="1559169" y="822512"/>
                    </a:cubicBezTo>
                    <a:lnTo>
                      <a:pt x="269631" y="834235"/>
                    </a:lnTo>
                    <a:cubicBezTo>
                      <a:pt x="17585" y="834235"/>
                      <a:pt x="89878" y="847912"/>
                      <a:pt x="46893" y="822512"/>
                    </a:cubicBezTo>
                    <a:cubicBezTo>
                      <a:pt x="3908" y="797112"/>
                      <a:pt x="19538" y="758035"/>
                      <a:pt x="11723" y="681835"/>
                    </a:cubicBezTo>
                    <a:cubicBezTo>
                      <a:pt x="3907" y="605635"/>
                      <a:pt x="0" y="464958"/>
                      <a:pt x="0" y="365312"/>
                    </a:cubicBezTo>
                    <a:cubicBezTo>
                      <a:pt x="0" y="265666"/>
                      <a:pt x="5861" y="174812"/>
                      <a:pt x="11723" y="83959"/>
                    </a:cubicBezTo>
                  </a:path>
                </a:pathLst>
              </a:custGeom>
              <a:noFill/>
              <a:ln w="25400">
                <a:solidFill>
                  <a:srgbClr val="1C75BC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14" dirty="0"/>
              </a:p>
            </p:txBody>
          </p:sp>
        </p:grpSp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3EB3E223-6EF6-4627-AF1E-9E29AA002362}"/>
                </a:ext>
              </a:extLst>
            </p:cNvPr>
            <p:cNvSpPr/>
            <p:nvPr/>
          </p:nvSpPr>
          <p:spPr>
            <a:xfrm>
              <a:off x="5392587" y="665574"/>
              <a:ext cx="1341610" cy="191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972"/>
            </a:p>
          </p:txBody>
        </p:sp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96BAC36E-F662-443B-998D-B875005613D0}"/>
                </a:ext>
              </a:extLst>
            </p:cNvPr>
            <p:cNvSpPr txBox="1"/>
            <p:nvPr/>
          </p:nvSpPr>
          <p:spPr>
            <a:xfrm>
              <a:off x="6775792" y="3609925"/>
              <a:ext cx="3619843" cy="160147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dirty="0">
                  <a:solidFill>
                    <a:schemeClr val="accent1">
                      <a:lumMod val="75000"/>
                    </a:schemeClr>
                  </a:solidFill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درست المثلثات المتطابقة الضلعين والمثلثات المتطابقة الأضلع</a:t>
              </a:r>
            </a:p>
          </p:txBody>
        </p:sp>
      </p:grp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FE4ADE9B-220A-4275-A31B-B4A78A8DEC59}"/>
              </a:ext>
            </a:extLst>
          </p:cNvPr>
          <p:cNvGrpSpPr/>
          <p:nvPr/>
        </p:nvGrpSpPr>
        <p:grpSpPr>
          <a:xfrm>
            <a:off x="3794437" y="0"/>
            <a:ext cx="7454813" cy="6068622"/>
            <a:chOff x="2388024" y="-1342522"/>
            <a:chExt cx="6805293" cy="5539880"/>
          </a:xfrm>
        </p:grpSpPr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7583F6CB-E2F3-411C-8E1F-C4CA3936C399}"/>
                </a:ext>
              </a:extLst>
            </p:cNvPr>
            <p:cNvSpPr txBox="1"/>
            <p:nvPr/>
          </p:nvSpPr>
          <p:spPr>
            <a:xfrm>
              <a:off x="2398099" y="-271384"/>
              <a:ext cx="4028261" cy="53382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200" dirty="0">
                  <a:solidFill>
                    <a:schemeClr val="accent1">
                      <a:lumMod val="75000"/>
                    </a:schemeClr>
                  </a:solidFill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ساقا المثلث المتطابق الضلعين</a:t>
              </a:r>
            </a:p>
          </p:txBody>
        </p:sp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76661145-629E-4CB6-B398-888CD3643F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56658" r="16906" b="71534"/>
            <a:stretch/>
          </p:blipFill>
          <p:spPr>
            <a:xfrm>
              <a:off x="6161995" y="-1342522"/>
              <a:ext cx="528733" cy="1330512"/>
            </a:xfrm>
            <a:prstGeom prst="rect">
              <a:avLst/>
            </a:prstGeom>
          </p:spPr>
        </p:pic>
        <p:grpSp>
          <p:nvGrpSpPr>
            <p:cNvPr id="55" name="مجموعة 54">
              <a:extLst>
                <a:ext uri="{FF2B5EF4-FFF2-40B4-BE49-F238E27FC236}">
                  <a16:creationId xmlns:a16="http://schemas.microsoft.com/office/drawing/2014/main" id="{A48167F1-EED7-47D3-8DB6-C3F6A13AA6E1}"/>
                </a:ext>
              </a:extLst>
            </p:cNvPr>
            <p:cNvGrpSpPr/>
            <p:nvPr/>
          </p:nvGrpSpPr>
          <p:grpSpPr>
            <a:xfrm>
              <a:off x="5741633" y="801010"/>
              <a:ext cx="3451684" cy="3396348"/>
              <a:chOff x="3948564" y="4201931"/>
              <a:chExt cx="4294870" cy="2482584"/>
            </a:xfrm>
          </p:grpSpPr>
          <p:sp>
            <p:nvSpPr>
              <p:cNvPr id="56" name="任意多边形 48">
                <a:extLst>
                  <a:ext uri="{FF2B5EF4-FFF2-40B4-BE49-F238E27FC236}">
                    <a16:creationId xmlns:a16="http://schemas.microsoft.com/office/drawing/2014/main" id="{140416F6-2652-41D7-A299-539E6F8620A8}"/>
                  </a:ext>
                </a:extLst>
              </p:cNvPr>
              <p:cNvSpPr/>
              <p:nvPr/>
            </p:nvSpPr>
            <p:spPr>
              <a:xfrm>
                <a:off x="3948564" y="4381546"/>
                <a:ext cx="4294870" cy="2302969"/>
              </a:xfrm>
              <a:custGeom>
                <a:avLst/>
                <a:gdLst>
                  <a:gd name="connsiteX0" fmla="*/ 128954 w 6722970"/>
                  <a:gd name="connsiteY0" fmla="*/ 13620 h 837912"/>
                  <a:gd name="connsiteX1" fmla="*/ 820616 w 6722970"/>
                  <a:gd name="connsiteY1" fmla="*/ 1897 h 837912"/>
                  <a:gd name="connsiteX2" fmla="*/ 2121877 w 6722970"/>
                  <a:gd name="connsiteY2" fmla="*/ 48789 h 837912"/>
                  <a:gd name="connsiteX3" fmla="*/ 3692769 w 6722970"/>
                  <a:gd name="connsiteY3" fmla="*/ 13620 h 837912"/>
                  <a:gd name="connsiteX4" fmla="*/ 4794739 w 6722970"/>
                  <a:gd name="connsiteY4" fmla="*/ 25343 h 837912"/>
                  <a:gd name="connsiteX5" fmla="*/ 6260123 w 6722970"/>
                  <a:gd name="connsiteY5" fmla="*/ 25343 h 837912"/>
                  <a:gd name="connsiteX6" fmla="*/ 6658708 w 6722970"/>
                  <a:gd name="connsiteY6" fmla="*/ 60512 h 837912"/>
                  <a:gd name="connsiteX7" fmla="*/ 6717323 w 6722970"/>
                  <a:gd name="connsiteY7" fmla="*/ 423928 h 837912"/>
                  <a:gd name="connsiteX8" fmla="*/ 6682154 w 6722970"/>
                  <a:gd name="connsiteY8" fmla="*/ 775620 h 837912"/>
                  <a:gd name="connsiteX9" fmla="*/ 6377354 w 6722970"/>
                  <a:gd name="connsiteY9" fmla="*/ 787343 h 837912"/>
                  <a:gd name="connsiteX10" fmla="*/ 5638800 w 6722970"/>
                  <a:gd name="connsiteY10" fmla="*/ 822512 h 837912"/>
                  <a:gd name="connsiteX11" fmla="*/ 4806462 w 6722970"/>
                  <a:gd name="connsiteY11" fmla="*/ 810789 h 837912"/>
                  <a:gd name="connsiteX12" fmla="*/ 3528646 w 6722970"/>
                  <a:gd name="connsiteY12" fmla="*/ 810789 h 837912"/>
                  <a:gd name="connsiteX13" fmla="*/ 2602523 w 6722970"/>
                  <a:gd name="connsiteY13" fmla="*/ 799066 h 837912"/>
                  <a:gd name="connsiteX14" fmla="*/ 1559169 w 6722970"/>
                  <a:gd name="connsiteY14" fmla="*/ 822512 h 837912"/>
                  <a:gd name="connsiteX15" fmla="*/ 269631 w 6722970"/>
                  <a:gd name="connsiteY15" fmla="*/ 834235 h 837912"/>
                  <a:gd name="connsiteX16" fmla="*/ 46893 w 6722970"/>
                  <a:gd name="connsiteY16" fmla="*/ 822512 h 837912"/>
                  <a:gd name="connsiteX17" fmla="*/ 11723 w 6722970"/>
                  <a:gd name="connsiteY17" fmla="*/ 681835 h 837912"/>
                  <a:gd name="connsiteX18" fmla="*/ 0 w 6722970"/>
                  <a:gd name="connsiteY18" fmla="*/ 365312 h 837912"/>
                  <a:gd name="connsiteX19" fmla="*/ 11723 w 6722970"/>
                  <a:gd name="connsiteY19" fmla="*/ 83959 h 837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722970" h="837912">
                    <a:moveTo>
                      <a:pt x="128954" y="13620"/>
                    </a:moveTo>
                    <a:cubicBezTo>
                      <a:pt x="308708" y="4828"/>
                      <a:pt x="488462" y="-3964"/>
                      <a:pt x="820616" y="1897"/>
                    </a:cubicBezTo>
                    <a:cubicBezTo>
                      <a:pt x="1152770" y="7758"/>
                      <a:pt x="1643185" y="46835"/>
                      <a:pt x="2121877" y="48789"/>
                    </a:cubicBezTo>
                    <a:cubicBezTo>
                      <a:pt x="2600569" y="50743"/>
                      <a:pt x="3692769" y="13620"/>
                      <a:pt x="3692769" y="13620"/>
                    </a:cubicBezTo>
                    <a:lnTo>
                      <a:pt x="4794739" y="25343"/>
                    </a:lnTo>
                    <a:lnTo>
                      <a:pt x="6260123" y="25343"/>
                    </a:lnTo>
                    <a:cubicBezTo>
                      <a:pt x="6570785" y="31205"/>
                      <a:pt x="6582508" y="-5919"/>
                      <a:pt x="6658708" y="60512"/>
                    </a:cubicBezTo>
                    <a:cubicBezTo>
                      <a:pt x="6734908" y="126943"/>
                      <a:pt x="6713415" y="304743"/>
                      <a:pt x="6717323" y="423928"/>
                    </a:cubicBezTo>
                    <a:cubicBezTo>
                      <a:pt x="6721231" y="543113"/>
                      <a:pt x="6738815" y="715051"/>
                      <a:pt x="6682154" y="775620"/>
                    </a:cubicBezTo>
                    <a:cubicBezTo>
                      <a:pt x="6625493" y="836189"/>
                      <a:pt x="6377354" y="787343"/>
                      <a:pt x="6377354" y="787343"/>
                    </a:cubicBezTo>
                    <a:lnTo>
                      <a:pt x="5638800" y="822512"/>
                    </a:lnTo>
                    <a:lnTo>
                      <a:pt x="4806462" y="810789"/>
                    </a:lnTo>
                    <a:lnTo>
                      <a:pt x="3528646" y="810789"/>
                    </a:lnTo>
                    <a:cubicBezTo>
                      <a:pt x="3161323" y="808835"/>
                      <a:pt x="2930769" y="797112"/>
                      <a:pt x="2602523" y="799066"/>
                    </a:cubicBezTo>
                    <a:cubicBezTo>
                      <a:pt x="2274277" y="801020"/>
                      <a:pt x="1559169" y="822512"/>
                      <a:pt x="1559169" y="822512"/>
                    </a:cubicBezTo>
                    <a:lnTo>
                      <a:pt x="269631" y="834235"/>
                    </a:lnTo>
                    <a:cubicBezTo>
                      <a:pt x="17585" y="834235"/>
                      <a:pt x="89878" y="847912"/>
                      <a:pt x="46893" y="822512"/>
                    </a:cubicBezTo>
                    <a:cubicBezTo>
                      <a:pt x="3908" y="797112"/>
                      <a:pt x="19538" y="758035"/>
                      <a:pt x="11723" y="681835"/>
                    </a:cubicBezTo>
                    <a:cubicBezTo>
                      <a:pt x="3907" y="605635"/>
                      <a:pt x="0" y="464958"/>
                      <a:pt x="0" y="365312"/>
                    </a:cubicBezTo>
                    <a:cubicBezTo>
                      <a:pt x="0" y="265666"/>
                      <a:pt x="5861" y="174812"/>
                      <a:pt x="11723" y="83959"/>
                    </a:cubicBezTo>
                  </a:path>
                </a:pathLst>
              </a:custGeom>
              <a:noFill/>
              <a:ln w="25400">
                <a:solidFill>
                  <a:srgbClr val="1C75BC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14" dirty="0"/>
              </a:p>
            </p:txBody>
          </p:sp>
          <p:pic>
            <p:nvPicPr>
              <p:cNvPr id="57" name="صورة 56">
                <a:extLst>
                  <a:ext uri="{FF2B5EF4-FFF2-40B4-BE49-F238E27FC236}">
                    <a16:creationId xmlns:a16="http://schemas.microsoft.com/office/drawing/2014/main" id="{F665D348-0186-4A8E-BE0E-837B0CA66F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45946" y="4201931"/>
                <a:ext cx="2405673" cy="399558"/>
              </a:xfrm>
              <a:prstGeom prst="rect">
                <a:avLst/>
              </a:prstGeom>
            </p:spPr>
          </p:pic>
        </p:grpSp>
        <p:sp>
          <p:nvSpPr>
            <p:cNvPr id="58" name="مربع نص 57">
              <a:extLst>
                <a:ext uri="{FF2B5EF4-FFF2-40B4-BE49-F238E27FC236}">
                  <a16:creationId xmlns:a16="http://schemas.microsoft.com/office/drawing/2014/main" id="{1E000FF4-4256-4C6C-8982-E7DEAD172327}"/>
                </a:ext>
              </a:extLst>
            </p:cNvPr>
            <p:cNvSpPr txBox="1"/>
            <p:nvPr/>
          </p:nvSpPr>
          <p:spPr>
            <a:xfrm>
              <a:off x="4349379" y="-1077018"/>
              <a:ext cx="1341609" cy="51515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067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المفردات</a:t>
              </a:r>
            </a:p>
          </p:txBody>
        </p:sp>
        <p:pic>
          <p:nvPicPr>
            <p:cNvPr id="36" name="صورة 35">
              <a:extLst>
                <a:ext uri="{FF2B5EF4-FFF2-40B4-BE49-F238E27FC236}">
                  <a16:creationId xmlns:a16="http://schemas.microsoft.com/office/drawing/2014/main" id="{5F9A186E-5C74-434D-B86B-DED46B514C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56658" r="16906" b="71534"/>
            <a:stretch/>
          </p:blipFill>
          <p:spPr>
            <a:xfrm>
              <a:off x="6184279" y="-957606"/>
              <a:ext cx="528733" cy="1330512"/>
            </a:xfrm>
            <a:prstGeom prst="rect">
              <a:avLst/>
            </a:prstGeom>
          </p:spPr>
        </p:pic>
        <p:pic>
          <p:nvPicPr>
            <p:cNvPr id="38" name="صورة 37">
              <a:extLst>
                <a:ext uri="{FF2B5EF4-FFF2-40B4-BE49-F238E27FC236}">
                  <a16:creationId xmlns:a16="http://schemas.microsoft.com/office/drawing/2014/main" id="{09367CA7-0555-4B09-BA3A-BE04CB3C24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56658" r="16906" b="71534"/>
            <a:stretch/>
          </p:blipFill>
          <p:spPr>
            <a:xfrm>
              <a:off x="6179905" y="-565602"/>
              <a:ext cx="528733" cy="1330512"/>
            </a:xfrm>
            <a:prstGeom prst="rect">
              <a:avLst/>
            </a:prstGeom>
          </p:spPr>
        </p:pic>
        <p:sp>
          <p:nvSpPr>
            <p:cNvPr id="39" name="مربع نص 38">
              <a:extLst>
                <a:ext uri="{FF2B5EF4-FFF2-40B4-BE49-F238E27FC236}">
                  <a16:creationId xmlns:a16="http://schemas.microsoft.com/office/drawing/2014/main" id="{8486B8A1-AFFC-48A4-9251-FD553D9B3610}"/>
                </a:ext>
              </a:extLst>
            </p:cNvPr>
            <p:cNvSpPr txBox="1"/>
            <p:nvPr/>
          </p:nvSpPr>
          <p:spPr>
            <a:xfrm>
              <a:off x="2400121" y="-632137"/>
              <a:ext cx="4028261" cy="53382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200" dirty="0">
                  <a:solidFill>
                    <a:schemeClr val="accent1">
                      <a:lumMod val="75000"/>
                    </a:schemeClr>
                  </a:solidFill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زاوية الرأس</a:t>
              </a:r>
            </a:p>
          </p:txBody>
        </p:sp>
        <p:sp>
          <p:nvSpPr>
            <p:cNvPr id="40" name="مربع نص 39">
              <a:extLst>
                <a:ext uri="{FF2B5EF4-FFF2-40B4-BE49-F238E27FC236}">
                  <a16:creationId xmlns:a16="http://schemas.microsoft.com/office/drawing/2014/main" id="{574439CA-3581-44EB-A648-ACC60205A789}"/>
                </a:ext>
              </a:extLst>
            </p:cNvPr>
            <p:cNvSpPr txBox="1"/>
            <p:nvPr/>
          </p:nvSpPr>
          <p:spPr>
            <a:xfrm>
              <a:off x="2388024" y="124681"/>
              <a:ext cx="4028261" cy="53382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200" dirty="0">
                  <a:solidFill>
                    <a:schemeClr val="accent1">
                      <a:lumMod val="75000"/>
                    </a:schemeClr>
                  </a:solidFill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زاويتا القاعدة</a:t>
              </a:r>
            </a:p>
          </p:txBody>
        </p:sp>
      </p:grpSp>
      <p:sp>
        <p:nvSpPr>
          <p:cNvPr id="61" name="مربع نص 60">
            <a:extLst>
              <a:ext uri="{FF2B5EF4-FFF2-40B4-BE49-F238E27FC236}">
                <a16:creationId xmlns:a16="http://schemas.microsoft.com/office/drawing/2014/main" id="{EF0BA8EB-F3A8-430D-8E04-BA90DAD3338C}"/>
              </a:ext>
            </a:extLst>
          </p:cNvPr>
          <p:cNvSpPr txBox="1"/>
          <p:nvPr/>
        </p:nvSpPr>
        <p:spPr>
          <a:xfrm>
            <a:off x="2401760" y="3379126"/>
            <a:ext cx="3582937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chemeClr val="accent1">
                    <a:lumMod val="75000"/>
                  </a:schemeClr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أستعمل خصائص المثلثات المتطابقة الضلعين   </a:t>
            </a:r>
          </a:p>
        </p:txBody>
      </p:sp>
      <p:sp>
        <p:nvSpPr>
          <p:cNvPr id="37" name="任意多边形 36"/>
          <p:cNvSpPr/>
          <p:nvPr/>
        </p:nvSpPr>
        <p:spPr>
          <a:xfrm>
            <a:off x="2320411" y="2628147"/>
            <a:ext cx="3745638" cy="3427286"/>
          </a:xfrm>
          <a:custGeom>
            <a:avLst/>
            <a:gdLst>
              <a:gd name="connsiteX0" fmla="*/ 128954 w 6722970"/>
              <a:gd name="connsiteY0" fmla="*/ 13620 h 837912"/>
              <a:gd name="connsiteX1" fmla="*/ 820616 w 6722970"/>
              <a:gd name="connsiteY1" fmla="*/ 1897 h 837912"/>
              <a:gd name="connsiteX2" fmla="*/ 2121877 w 6722970"/>
              <a:gd name="connsiteY2" fmla="*/ 48789 h 837912"/>
              <a:gd name="connsiteX3" fmla="*/ 3692769 w 6722970"/>
              <a:gd name="connsiteY3" fmla="*/ 13620 h 837912"/>
              <a:gd name="connsiteX4" fmla="*/ 4794739 w 6722970"/>
              <a:gd name="connsiteY4" fmla="*/ 25343 h 837912"/>
              <a:gd name="connsiteX5" fmla="*/ 6260123 w 6722970"/>
              <a:gd name="connsiteY5" fmla="*/ 25343 h 837912"/>
              <a:gd name="connsiteX6" fmla="*/ 6658708 w 6722970"/>
              <a:gd name="connsiteY6" fmla="*/ 60512 h 837912"/>
              <a:gd name="connsiteX7" fmla="*/ 6717323 w 6722970"/>
              <a:gd name="connsiteY7" fmla="*/ 423928 h 837912"/>
              <a:gd name="connsiteX8" fmla="*/ 6682154 w 6722970"/>
              <a:gd name="connsiteY8" fmla="*/ 775620 h 837912"/>
              <a:gd name="connsiteX9" fmla="*/ 6377354 w 6722970"/>
              <a:gd name="connsiteY9" fmla="*/ 787343 h 837912"/>
              <a:gd name="connsiteX10" fmla="*/ 5638800 w 6722970"/>
              <a:gd name="connsiteY10" fmla="*/ 822512 h 837912"/>
              <a:gd name="connsiteX11" fmla="*/ 4806462 w 6722970"/>
              <a:gd name="connsiteY11" fmla="*/ 810789 h 837912"/>
              <a:gd name="connsiteX12" fmla="*/ 3528646 w 6722970"/>
              <a:gd name="connsiteY12" fmla="*/ 810789 h 837912"/>
              <a:gd name="connsiteX13" fmla="*/ 2602523 w 6722970"/>
              <a:gd name="connsiteY13" fmla="*/ 799066 h 837912"/>
              <a:gd name="connsiteX14" fmla="*/ 1559169 w 6722970"/>
              <a:gd name="connsiteY14" fmla="*/ 822512 h 837912"/>
              <a:gd name="connsiteX15" fmla="*/ 269631 w 6722970"/>
              <a:gd name="connsiteY15" fmla="*/ 834235 h 837912"/>
              <a:gd name="connsiteX16" fmla="*/ 46893 w 6722970"/>
              <a:gd name="connsiteY16" fmla="*/ 822512 h 837912"/>
              <a:gd name="connsiteX17" fmla="*/ 11723 w 6722970"/>
              <a:gd name="connsiteY17" fmla="*/ 681835 h 837912"/>
              <a:gd name="connsiteX18" fmla="*/ 0 w 6722970"/>
              <a:gd name="connsiteY18" fmla="*/ 365312 h 837912"/>
              <a:gd name="connsiteX19" fmla="*/ 11723 w 6722970"/>
              <a:gd name="connsiteY19" fmla="*/ 83959 h 837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722970" h="837912">
                <a:moveTo>
                  <a:pt x="128954" y="13620"/>
                </a:moveTo>
                <a:cubicBezTo>
                  <a:pt x="308708" y="4828"/>
                  <a:pt x="488462" y="-3964"/>
                  <a:pt x="820616" y="1897"/>
                </a:cubicBezTo>
                <a:cubicBezTo>
                  <a:pt x="1152770" y="7758"/>
                  <a:pt x="1643185" y="46835"/>
                  <a:pt x="2121877" y="48789"/>
                </a:cubicBezTo>
                <a:cubicBezTo>
                  <a:pt x="2600569" y="50743"/>
                  <a:pt x="3692769" y="13620"/>
                  <a:pt x="3692769" y="13620"/>
                </a:cubicBezTo>
                <a:lnTo>
                  <a:pt x="4794739" y="25343"/>
                </a:lnTo>
                <a:lnTo>
                  <a:pt x="6260123" y="25343"/>
                </a:lnTo>
                <a:cubicBezTo>
                  <a:pt x="6570785" y="31205"/>
                  <a:pt x="6582508" y="-5919"/>
                  <a:pt x="6658708" y="60512"/>
                </a:cubicBezTo>
                <a:cubicBezTo>
                  <a:pt x="6734908" y="126943"/>
                  <a:pt x="6713415" y="304743"/>
                  <a:pt x="6717323" y="423928"/>
                </a:cubicBezTo>
                <a:cubicBezTo>
                  <a:pt x="6721231" y="543113"/>
                  <a:pt x="6738815" y="715051"/>
                  <a:pt x="6682154" y="775620"/>
                </a:cubicBezTo>
                <a:cubicBezTo>
                  <a:pt x="6625493" y="836189"/>
                  <a:pt x="6377354" y="787343"/>
                  <a:pt x="6377354" y="787343"/>
                </a:cubicBezTo>
                <a:lnTo>
                  <a:pt x="5638800" y="822512"/>
                </a:lnTo>
                <a:lnTo>
                  <a:pt x="4806462" y="810789"/>
                </a:lnTo>
                <a:lnTo>
                  <a:pt x="3528646" y="810789"/>
                </a:lnTo>
                <a:cubicBezTo>
                  <a:pt x="3161323" y="808835"/>
                  <a:pt x="2930769" y="797112"/>
                  <a:pt x="2602523" y="799066"/>
                </a:cubicBezTo>
                <a:cubicBezTo>
                  <a:pt x="2274277" y="801020"/>
                  <a:pt x="1559169" y="822512"/>
                  <a:pt x="1559169" y="822512"/>
                </a:cubicBezTo>
                <a:lnTo>
                  <a:pt x="269631" y="834235"/>
                </a:lnTo>
                <a:cubicBezTo>
                  <a:pt x="17585" y="834235"/>
                  <a:pt x="89878" y="847912"/>
                  <a:pt x="46893" y="822512"/>
                </a:cubicBezTo>
                <a:cubicBezTo>
                  <a:pt x="3908" y="797112"/>
                  <a:pt x="19538" y="758035"/>
                  <a:pt x="11723" y="681835"/>
                </a:cubicBezTo>
                <a:cubicBezTo>
                  <a:pt x="3907" y="605635"/>
                  <a:pt x="0" y="464958"/>
                  <a:pt x="0" y="365312"/>
                </a:cubicBezTo>
                <a:cubicBezTo>
                  <a:pt x="0" y="265666"/>
                  <a:pt x="5861" y="174812"/>
                  <a:pt x="11723" y="83959"/>
                </a:cubicBezTo>
              </a:path>
            </a:pathLst>
          </a:custGeom>
          <a:noFill/>
          <a:ln w="25400">
            <a:solidFill>
              <a:srgbClr val="1C75B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14" dirty="0"/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E6F9131A-49EC-4E6D-95EF-2E6A12E450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5119" y="2508041"/>
            <a:ext cx="1855779" cy="538220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74CFB60D-B6CC-4172-94DD-E9BC30EDFD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4274" y="2405378"/>
            <a:ext cx="2117911" cy="760382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6F816848-8078-4995-9241-55374A5481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19606" y="-71324"/>
            <a:ext cx="1536032" cy="1636207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4448E932-8025-46AB-8862-05C0EB905F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78940"/>
            <a:ext cx="1723026" cy="1335680"/>
          </a:xfrm>
          <a:prstGeom prst="rect">
            <a:avLst/>
          </a:prstGeom>
        </p:spPr>
      </p:pic>
      <p:sp>
        <p:nvSpPr>
          <p:cNvPr id="32" name="مربع نص 31">
            <a:extLst>
              <a:ext uri="{FF2B5EF4-FFF2-40B4-BE49-F238E27FC236}">
                <a16:creationId xmlns:a16="http://schemas.microsoft.com/office/drawing/2014/main" id="{C25B732A-AC38-4992-AA1E-771BF6786313}"/>
              </a:ext>
            </a:extLst>
          </p:cNvPr>
          <p:cNvSpPr txBox="1"/>
          <p:nvPr/>
        </p:nvSpPr>
        <p:spPr>
          <a:xfrm>
            <a:off x="2417866" y="4398347"/>
            <a:ext cx="3582937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chemeClr val="accent1">
                    <a:lumMod val="75000"/>
                  </a:schemeClr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أستعمل خصائص المثلثات المتطابقة الأضلاع 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DC97751B-8596-4ACB-8014-AB14B97B7E7B}"/>
              </a:ext>
            </a:extLst>
          </p:cNvPr>
          <p:cNvSpPr txBox="1"/>
          <p:nvPr/>
        </p:nvSpPr>
        <p:spPr>
          <a:xfrm>
            <a:off x="8346203" y="2385742"/>
            <a:ext cx="2742284" cy="5643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067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درسنا فيما سبق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325043-0368-433C-9EC5-90F714CA6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9606" y="-54924"/>
            <a:ext cx="1536032" cy="163620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7DEA633-58F4-4554-9A2E-E6EA47AADE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5340"/>
            <a:ext cx="1723026" cy="1335680"/>
          </a:xfrm>
          <a:prstGeom prst="rect">
            <a:avLst/>
          </a:prstGeom>
        </p:spPr>
      </p:pic>
      <p:sp>
        <p:nvSpPr>
          <p:cNvPr id="9" name="مخطط انسيابي: محطة طرفية 8">
            <a:extLst>
              <a:ext uri="{FF2B5EF4-FFF2-40B4-BE49-F238E27FC236}">
                <a16:creationId xmlns:a16="http://schemas.microsoft.com/office/drawing/2014/main" id="{53E8311B-1272-4A9C-BB80-F3AC0C5F709B}"/>
              </a:ext>
            </a:extLst>
          </p:cNvPr>
          <p:cNvSpPr/>
          <p:nvPr/>
        </p:nvSpPr>
        <p:spPr>
          <a:xfrm>
            <a:off x="10330005" y="1431020"/>
            <a:ext cx="1857446" cy="609183"/>
          </a:xfrm>
          <a:prstGeom prst="flowChartTerminator">
            <a:avLst/>
          </a:prstGeom>
          <a:solidFill>
            <a:schemeClr val="bg1"/>
          </a:solidFill>
          <a:ln>
            <a:solidFill>
              <a:srgbClr val="1C75B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naseeb" panose="00000500000000000000" pitchFamily="50" charset="-78"/>
                <a:cs typeface="Alnaseeb" panose="00000500000000000000" pitchFamily="50" charset="-78"/>
              </a:rPr>
              <a:t>عرض بصري </a:t>
            </a:r>
          </a:p>
        </p:txBody>
      </p:sp>
      <p:pic>
        <p:nvPicPr>
          <p:cNvPr id="12" name="صورة 11" descr="صورة تحتوي على نص, أسود وأبيض, الرسومات, لقطة شاشة&#10;&#10;تم إنشاء الوصف تلقائياً">
            <a:hlinkClick r:id="rId6"/>
            <a:extLst>
              <a:ext uri="{FF2B5EF4-FFF2-40B4-BE49-F238E27FC236}">
                <a16:creationId xmlns:a16="http://schemas.microsoft.com/office/drawing/2014/main" id="{3E6158F9-0541-4627-9AFC-CFC51B5BC9F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0" t="64991" r="32921"/>
          <a:stretch/>
        </p:blipFill>
        <p:spPr>
          <a:xfrm>
            <a:off x="622606" y="3858944"/>
            <a:ext cx="1350536" cy="1886948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EF9EF3D-DE8B-4884-94ED-6E3ACEC53957}"/>
              </a:ext>
            </a:extLst>
          </p:cNvPr>
          <p:cNvSpPr txBox="1"/>
          <p:nvPr/>
        </p:nvSpPr>
        <p:spPr>
          <a:xfrm>
            <a:off x="250116" y="3101648"/>
            <a:ext cx="17230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naseeb" panose="00000500000000000000" pitchFamily="50" charset="-78"/>
                <a:cs typeface="Alnaseeb" panose="00000500000000000000" pitchFamily="50" charset="-78"/>
              </a:rPr>
              <a:t>انقر هنا لفتح الفيديو </a:t>
            </a:r>
          </a:p>
        </p:txBody>
      </p: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4F05BD38-E0F7-4424-A919-6A21CFEDD7D6}"/>
              </a:ext>
            </a:extLst>
          </p:cNvPr>
          <p:cNvGrpSpPr/>
          <p:nvPr/>
        </p:nvGrpSpPr>
        <p:grpSpPr>
          <a:xfrm>
            <a:off x="1148358" y="449648"/>
            <a:ext cx="10386683" cy="603201"/>
            <a:chOff x="1261834" y="308188"/>
            <a:chExt cx="10386683" cy="603201"/>
          </a:xfrm>
        </p:grpSpPr>
        <p:grpSp>
          <p:nvGrpSpPr>
            <p:cNvPr id="22" name="مجموعة 21">
              <a:extLst>
                <a:ext uri="{FF2B5EF4-FFF2-40B4-BE49-F238E27FC236}">
                  <a16:creationId xmlns:a16="http://schemas.microsoft.com/office/drawing/2014/main" id="{2A8C3153-7F68-4C01-8791-AA4ABE5B62A6}"/>
                </a:ext>
              </a:extLst>
            </p:cNvPr>
            <p:cNvGrpSpPr/>
            <p:nvPr/>
          </p:nvGrpSpPr>
          <p:grpSpPr>
            <a:xfrm>
              <a:off x="2453422" y="322778"/>
              <a:ext cx="9195095" cy="588611"/>
              <a:chOff x="3574994" y="572385"/>
              <a:chExt cx="6375544" cy="505743"/>
            </a:xfrm>
          </p:grpSpPr>
          <p:pic>
            <p:nvPicPr>
              <p:cNvPr id="24" name="图片 17">
                <a:extLst>
                  <a:ext uri="{FF2B5EF4-FFF2-40B4-BE49-F238E27FC236}">
                    <a16:creationId xmlns:a16="http://schemas.microsoft.com/office/drawing/2014/main" id="{841C6B11-D240-40B3-AFD7-2E12537C89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74994" y="580350"/>
                <a:ext cx="580180" cy="497778"/>
              </a:xfrm>
              <a:prstGeom prst="rect">
                <a:avLst/>
              </a:prstGeom>
            </p:spPr>
          </p:pic>
          <p:pic>
            <p:nvPicPr>
              <p:cNvPr id="25" name="图片 19">
                <a:extLst>
                  <a:ext uri="{FF2B5EF4-FFF2-40B4-BE49-F238E27FC236}">
                    <a16:creationId xmlns:a16="http://schemas.microsoft.com/office/drawing/2014/main" id="{E45A07E8-0EEB-4F51-B459-AABB9CE159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9389044" y="572385"/>
                <a:ext cx="561494" cy="497779"/>
              </a:xfrm>
              <a:prstGeom prst="rect">
                <a:avLst/>
              </a:prstGeom>
            </p:spPr>
          </p:pic>
        </p:grpSp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EFF8E631-1314-44E3-8593-4E26AEE9ABAE}"/>
                </a:ext>
              </a:extLst>
            </p:cNvPr>
            <p:cNvSpPr txBox="1"/>
            <p:nvPr/>
          </p:nvSpPr>
          <p:spPr>
            <a:xfrm>
              <a:off x="1261834" y="308188"/>
              <a:ext cx="9610464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2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المثلثات المتطابقة الضلعين و المثلثات المتطابقة الأضلاع </a:t>
              </a:r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1297232E-33A3-4ACE-B9B8-4AA644BCC3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17473" y="2223930"/>
            <a:ext cx="8941255" cy="3802266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F08ED9B6-E2ED-4FF0-BB25-BE40E0A5DB3C}"/>
              </a:ext>
            </a:extLst>
          </p:cNvPr>
          <p:cNvSpPr/>
          <p:nvPr/>
        </p:nvSpPr>
        <p:spPr>
          <a:xfrm>
            <a:off x="2317473" y="2214660"/>
            <a:ext cx="8941255" cy="3793109"/>
          </a:xfrm>
          <a:prstGeom prst="rect">
            <a:avLst/>
          </a:prstGeom>
          <a:noFill/>
          <a:ln w="38100">
            <a:solidFill>
              <a:srgbClr val="4472C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653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325043-0368-433C-9EC5-90F714CA61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606" y="-54924"/>
            <a:ext cx="1536032" cy="163620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7DEA633-58F4-4554-9A2E-E6EA47AADE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95340"/>
            <a:ext cx="1723026" cy="1335680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A6BF333A-B7B5-47CD-9D00-337BD374C7C9}"/>
              </a:ext>
            </a:extLst>
          </p:cNvPr>
          <p:cNvGrpSpPr/>
          <p:nvPr/>
        </p:nvGrpSpPr>
        <p:grpSpPr>
          <a:xfrm>
            <a:off x="10603384" y="1329031"/>
            <a:ext cx="2066274" cy="858387"/>
            <a:chOff x="9908792" y="1510312"/>
            <a:chExt cx="2188564" cy="858133"/>
          </a:xfrm>
        </p:grpSpPr>
        <p:sp>
          <p:nvSpPr>
            <p:cNvPr id="9" name="MH_Other_1">
              <a:extLst>
                <a:ext uri="{FF2B5EF4-FFF2-40B4-BE49-F238E27FC236}">
                  <a16:creationId xmlns:a16="http://schemas.microsoft.com/office/drawing/2014/main" id="{09C5AFB9-47C6-4386-89C9-1DC35A6726B6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4BFE2A0C-070D-4C0C-A94C-FC19A0B0C9BF}"/>
                </a:ext>
              </a:extLst>
            </p:cNvPr>
            <p:cNvSpPr txBox="1"/>
            <p:nvPr/>
          </p:nvSpPr>
          <p:spPr>
            <a:xfrm>
              <a:off x="9908792" y="1518478"/>
              <a:ext cx="2188564" cy="7076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لماذا ؟ </a:t>
              </a:r>
            </a:p>
          </p:txBody>
        </p:sp>
      </p:grpSp>
      <p:sp>
        <p:nvSpPr>
          <p:cNvPr id="17" name="MH_SubTitle_1">
            <a:extLst>
              <a:ext uri="{FF2B5EF4-FFF2-40B4-BE49-F238E27FC236}">
                <a16:creationId xmlns:a16="http://schemas.microsoft.com/office/drawing/2014/main" id="{A2D5B5B8-2A2A-45D7-A0DF-5FC71B4C6AE9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4690113" y="2265812"/>
            <a:ext cx="7582484" cy="2080821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endParaRPr lang="ko-KR" altLang="en-US" sz="1972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7E34750C-9AE3-4686-B415-5A20F703F2F4}"/>
              </a:ext>
            </a:extLst>
          </p:cNvPr>
          <p:cNvSpPr txBox="1"/>
          <p:nvPr/>
        </p:nvSpPr>
        <p:spPr>
          <a:xfrm>
            <a:off x="4674457" y="2446383"/>
            <a:ext cx="746772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3600" dirty="0">
                <a:solidFill>
                  <a:srgbClr val="1C75BC"/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  <a:t>للعبة القطار السريع في مدينة الألعاب دعائم مثلثية بين المسارات لتقويتها و تثبيتها , والدعائم المثلثية الظاهرة في الصورة عبارة عن مثلثات متطابقة الضلعين </a:t>
            </a:r>
          </a:p>
        </p:txBody>
      </p: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0C2E58A4-E608-495E-A3BB-796D49B0316B}"/>
              </a:ext>
            </a:extLst>
          </p:cNvPr>
          <p:cNvGrpSpPr/>
          <p:nvPr/>
        </p:nvGrpSpPr>
        <p:grpSpPr>
          <a:xfrm>
            <a:off x="1148358" y="449648"/>
            <a:ext cx="10386683" cy="603201"/>
            <a:chOff x="1261834" y="308188"/>
            <a:chExt cx="10386683" cy="603201"/>
          </a:xfrm>
        </p:grpSpPr>
        <p:grpSp>
          <p:nvGrpSpPr>
            <p:cNvPr id="12" name="مجموعة 11">
              <a:extLst>
                <a:ext uri="{FF2B5EF4-FFF2-40B4-BE49-F238E27FC236}">
                  <a16:creationId xmlns:a16="http://schemas.microsoft.com/office/drawing/2014/main" id="{824103B1-1373-4083-B84F-139F656D6BBF}"/>
                </a:ext>
              </a:extLst>
            </p:cNvPr>
            <p:cNvGrpSpPr/>
            <p:nvPr/>
          </p:nvGrpSpPr>
          <p:grpSpPr>
            <a:xfrm>
              <a:off x="2453422" y="322778"/>
              <a:ext cx="9195095" cy="588611"/>
              <a:chOff x="3574994" y="572385"/>
              <a:chExt cx="6375544" cy="505743"/>
            </a:xfrm>
          </p:grpSpPr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574994" y="580350"/>
                <a:ext cx="580180" cy="497778"/>
              </a:xfrm>
              <a:prstGeom prst="rect">
                <a:avLst/>
              </a:prstGeom>
            </p:spPr>
          </p:pic>
          <p:pic>
            <p:nvPicPr>
              <p:cNvPr id="20" name="图片 19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flipH="1">
                <a:off x="9389044" y="572385"/>
                <a:ext cx="561494" cy="497779"/>
              </a:xfrm>
              <a:prstGeom prst="rect">
                <a:avLst/>
              </a:prstGeom>
            </p:spPr>
          </p:pic>
        </p:grpSp>
        <p:sp>
          <p:nvSpPr>
            <p:cNvPr id="30" name="مربع نص 29">
              <a:extLst>
                <a:ext uri="{FF2B5EF4-FFF2-40B4-BE49-F238E27FC236}">
                  <a16:creationId xmlns:a16="http://schemas.microsoft.com/office/drawing/2014/main" id="{66956846-F448-40E0-B3ED-7DDC46D1DFA8}"/>
                </a:ext>
              </a:extLst>
            </p:cNvPr>
            <p:cNvSpPr txBox="1"/>
            <p:nvPr/>
          </p:nvSpPr>
          <p:spPr>
            <a:xfrm>
              <a:off x="1261834" y="308188"/>
              <a:ext cx="9610464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2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المثلثات المتطابقة الضلعين و المثلثات المتطابقة الأضلاع </a:t>
              </a:r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9AB89B5B-5BC7-4FBA-8735-EBB928F0F1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0912" y="1836618"/>
            <a:ext cx="3477110" cy="3829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صورة 9" descr="صورة تحتوي على لقطة شاشة, التصميم&#10;&#10;تم إنشاء الوصف تلقائياً">
            <a:extLst>
              <a:ext uri="{FF2B5EF4-FFF2-40B4-BE49-F238E27FC236}">
                <a16:creationId xmlns:a16="http://schemas.microsoft.com/office/drawing/2014/main" id="{D325C465-A120-4142-ABB2-66D3548F2E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566" y="4504825"/>
            <a:ext cx="2751466" cy="2226191"/>
          </a:xfrm>
          <a:prstGeom prst="rect">
            <a:avLst/>
          </a:prstGeom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FC724E9C-5F38-4924-8D05-65C5D700A8A3}"/>
              </a:ext>
            </a:extLst>
          </p:cNvPr>
          <p:cNvSpPr txBox="1"/>
          <p:nvPr/>
        </p:nvSpPr>
        <p:spPr>
          <a:xfrm>
            <a:off x="1979700" y="4740757"/>
            <a:ext cx="746772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لماذا تعد هذه </a:t>
            </a:r>
          </a:p>
          <a:p>
            <a:pPr algn="ctr"/>
            <a:r>
              <a:rPr lang="ar-SA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المثلثات متطابقة </a:t>
            </a:r>
          </a:p>
          <a:p>
            <a:pPr algn="ctr"/>
            <a:r>
              <a:rPr lang="ar-SA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الضلعين؟</a:t>
            </a:r>
          </a:p>
        </p:txBody>
      </p:sp>
      <p:pic>
        <p:nvPicPr>
          <p:cNvPr id="23" name="صورة 22" descr="صورة تحتوي على لقطة شاشة, التصميم&#10;&#10;تم إنشاء الوصف تلقائياً">
            <a:extLst>
              <a:ext uri="{FF2B5EF4-FFF2-40B4-BE49-F238E27FC236}">
                <a16:creationId xmlns:a16="http://schemas.microsoft.com/office/drawing/2014/main" id="{4251AB2A-7F2C-490A-A04B-7AB961AA40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032" y="4464926"/>
            <a:ext cx="2751466" cy="2226191"/>
          </a:xfrm>
          <a:prstGeom prst="rect">
            <a:avLst/>
          </a:prstGeom>
        </p:spPr>
      </p:pic>
      <p:pic>
        <p:nvPicPr>
          <p:cNvPr id="24" name="صورة 23" descr="صورة تحتوي على لقطة شاشة, التصميم&#10;&#10;تم إنشاء الوصف تلقائياً">
            <a:extLst>
              <a:ext uri="{FF2B5EF4-FFF2-40B4-BE49-F238E27FC236}">
                <a16:creationId xmlns:a16="http://schemas.microsoft.com/office/drawing/2014/main" id="{F08E776B-FF46-44EB-AF90-8651CBBBEC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497" y="4425027"/>
            <a:ext cx="2963429" cy="2226191"/>
          </a:xfrm>
          <a:prstGeom prst="rect">
            <a:avLst/>
          </a:prstGeom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354D1BB9-4D25-4DEE-AEE2-59AD5787B91D}"/>
              </a:ext>
            </a:extLst>
          </p:cNvPr>
          <p:cNvSpPr txBox="1"/>
          <p:nvPr/>
        </p:nvSpPr>
        <p:spPr>
          <a:xfrm>
            <a:off x="7750350" y="4660924"/>
            <a:ext cx="746772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ما الذي يظهر أنه</a:t>
            </a:r>
          </a:p>
          <a:p>
            <a:pPr algn="ctr"/>
            <a:r>
              <a:rPr lang="ar-S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صحيح بالنسبة للزوايا</a:t>
            </a:r>
          </a:p>
          <a:p>
            <a:pPr algn="ctr"/>
            <a:r>
              <a:rPr lang="ar-S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الثلاث إذا كانت الأضلاع</a:t>
            </a:r>
          </a:p>
          <a:p>
            <a:pPr algn="ctr"/>
            <a:r>
              <a:rPr lang="ar-S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الثلاثة متطابقة؟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10ECB7A1-4E8D-434D-A852-5C25768A8A9D}"/>
              </a:ext>
            </a:extLst>
          </p:cNvPr>
          <p:cNvSpPr txBox="1"/>
          <p:nvPr/>
        </p:nvSpPr>
        <p:spPr>
          <a:xfrm>
            <a:off x="4804875" y="4595634"/>
            <a:ext cx="746772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ما الذي يبدوصحيح</a:t>
            </a:r>
          </a:p>
          <a:p>
            <a:pPr algn="ctr"/>
            <a:r>
              <a:rPr lang="ar-SA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حول الزوايا التي</a:t>
            </a:r>
          </a:p>
          <a:p>
            <a:pPr algn="ctr"/>
            <a:r>
              <a:rPr lang="ar-SA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تقابل الأضلاع</a:t>
            </a:r>
          </a:p>
          <a:p>
            <a:pPr algn="ctr"/>
            <a:r>
              <a:rPr lang="ar-SA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المتطابقة؟</a:t>
            </a:r>
            <a:endParaRPr lang="ar-SA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760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325043-0368-433C-9EC5-90F714CA6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9606" y="-54924"/>
            <a:ext cx="1536032" cy="163620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7DEA633-58F4-4554-9A2E-E6EA47AADE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5340"/>
            <a:ext cx="1723026" cy="1335680"/>
          </a:xfrm>
          <a:prstGeom prst="rect">
            <a:avLst/>
          </a:prstGeom>
        </p:spPr>
      </p:pic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4FC030A2-CAE2-4753-AD91-499C052B4B8B}"/>
              </a:ext>
            </a:extLst>
          </p:cNvPr>
          <p:cNvGrpSpPr/>
          <p:nvPr/>
        </p:nvGrpSpPr>
        <p:grpSpPr>
          <a:xfrm>
            <a:off x="1174371" y="577774"/>
            <a:ext cx="10386683" cy="603201"/>
            <a:chOff x="1261834" y="308188"/>
            <a:chExt cx="10386683" cy="603201"/>
          </a:xfrm>
        </p:grpSpPr>
        <p:grpSp>
          <p:nvGrpSpPr>
            <p:cNvPr id="28" name="مجموعة 27">
              <a:extLst>
                <a:ext uri="{FF2B5EF4-FFF2-40B4-BE49-F238E27FC236}">
                  <a16:creationId xmlns:a16="http://schemas.microsoft.com/office/drawing/2014/main" id="{EDF047B0-7013-418D-BF50-18C857491BB1}"/>
                </a:ext>
              </a:extLst>
            </p:cNvPr>
            <p:cNvGrpSpPr/>
            <p:nvPr/>
          </p:nvGrpSpPr>
          <p:grpSpPr>
            <a:xfrm>
              <a:off x="2453422" y="322778"/>
              <a:ext cx="9195095" cy="588611"/>
              <a:chOff x="3574994" y="572385"/>
              <a:chExt cx="6375544" cy="505743"/>
            </a:xfrm>
          </p:grpSpPr>
          <p:pic>
            <p:nvPicPr>
              <p:cNvPr id="32" name="图片 17">
                <a:extLst>
                  <a:ext uri="{FF2B5EF4-FFF2-40B4-BE49-F238E27FC236}">
                    <a16:creationId xmlns:a16="http://schemas.microsoft.com/office/drawing/2014/main" id="{6140DFDA-F62B-4279-8DBF-A311606B14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74994" y="580350"/>
                <a:ext cx="580180" cy="497778"/>
              </a:xfrm>
              <a:prstGeom prst="rect">
                <a:avLst/>
              </a:prstGeom>
            </p:spPr>
          </p:pic>
          <p:pic>
            <p:nvPicPr>
              <p:cNvPr id="33" name="图片 19">
                <a:extLst>
                  <a:ext uri="{FF2B5EF4-FFF2-40B4-BE49-F238E27FC236}">
                    <a16:creationId xmlns:a16="http://schemas.microsoft.com/office/drawing/2014/main" id="{5CD8EA1E-7CB6-41CE-AD98-DE73BE97B1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9389044" y="572385"/>
                <a:ext cx="561494" cy="497779"/>
              </a:xfrm>
              <a:prstGeom prst="rect">
                <a:avLst/>
              </a:prstGeom>
            </p:spPr>
          </p:pic>
        </p:grpSp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4E848D65-732B-4037-AFE7-61BB70495E59}"/>
                </a:ext>
              </a:extLst>
            </p:cNvPr>
            <p:cNvSpPr txBox="1"/>
            <p:nvPr/>
          </p:nvSpPr>
          <p:spPr>
            <a:xfrm>
              <a:off x="1261834" y="308188"/>
              <a:ext cx="9610464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2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المثلثات المتطابقة الضلعين و المثلثات المتطابقة الأضلاع </a:t>
              </a:r>
            </a:p>
          </p:txBody>
        </p:sp>
      </p:grpSp>
      <p:grpSp>
        <p:nvGrpSpPr>
          <p:cNvPr id="46" name="مجموعة 45">
            <a:extLst>
              <a:ext uri="{FF2B5EF4-FFF2-40B4-BE49-F238E27FC236}">
                <a16:creationId xmlns:a16="http://schemas.microsoft.com/office/drawing/2014/main" id="{FFD7ADEF-C476-4611-A684-7D286C52EAEA}"/>
              </a:ext>
            </a:extLst>
          </p:cNvPr>
          <p:cNvGrpSpPr/>
          <p:nvPr/>
        </p:nvGrpSpPr>
        <p:grpSpPr>
          <a:xfrm>
            <a:off x="2140457" y="2220858"/>
            <a:ext cx="4317978" cy="3000236"/>
            <a:chOff x="861513" y="2542664"/>
            <a:chExt cx="4317978" cy="3000236"/>
          </a:xfrm>
        </p:grpSpPr>
        <p:sp>
          <p:nvSpPr>
            <p:cNvPr id="2" name="مثلث متساوي الساقين 1">
              <a:extLst>
                <a:ext uri="{FF2B5EF4-FFF2-40B4-BE49-F238E27FC236}">
                  <a16:creationId xmlns:a16="http://schemas.microsoft.com/office/drawing/2014/main" id="{B3EFE539-CD30-4347-A99B-A73068419093}"/>
                </a:ext>
              </a:extLst>
            </p:cNvPr>
            <p:cNvSpPr/>
            <p:nvPr/>
          </p:nvSpPr>
          <p:spPr>
            <a:xfrm>
              <a:off x="861513" y="2542664"/>
              <a:ext cx="4317978" cy="3000235"/>
            </a:xfrm>
            <a:prstGeom prst="triangle">
              <a:avLst>
                <a:gd name="adj" fmla="val 5050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cxnSp>
          <p:nvCxnSpPr>
            <p:cNvPr id="6" name="رابط مستقيم 5">
              <a:extLst>
                <a:ext uri="{FF2B5EF4-FFF2-40B4-BE49-F238E27FC236}">
                  <a16:creationId xmlns:a16="http://schemas.microsoft.com/office/drawing/2014/main" id="{CCC26ECB-59C6-4D7D-8611-EBBC5B4E6291}"/>
                </a:ext>
              </a:extLst>
            </p:cNvPr>
            <p:cNvCxnSpPr>
              <a:cxnSpLocks/>
              <a:stCxn id="2" idx="0"/>
              <a:endCxn id="2" idx="4"/>
            </p:cNvCxnSpPr>
            <p:nvPr/>
          </p:nvCxnSpPr>
          <p:spPr>
            <a:xfrm>
              <a:off x="3042437" y="2542664"/>
              <a:ext cx="2137054" cy="30002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رابط مستقيم 33">
              <a:extLst>
                <a:ext uri="{FF2B5EF4-FFF2-40B4-BE49-F238E27FC236}">
                  <a16:creationId xmlns:a16="http://schemas.microsoft.com/office/drawing/2014/main" id="{E8868A75-F13D-40A2-B3FF-292D91FA3DA2}"/>
                </a:ext>
              </a:extLst>
            </p:cNvPr>
            <p:cNvCxnSpPr>
              <a:cxnSpLocks/>
              <a:endCxn id="2" idx="0"/>
            </p:cNvCxnSpPr>
            <p:nvPr/>
          </p:nvCxnSpPr>
          <p:spPr>
            <a:xfrm flipV="1">
              <a:off x="861513" y="2542664"/>
              <a:ext cx="2180924" cy="300023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رابط مستقيم 34">
              <a:extLst>
                <a:ext uri="{FF2B5EF4-FFF2-40B4-BE49-F238E27FC236}">
                  <a16:creationId xmlns:a16="http://schemas.microsoft.com/office/drawing/2014/main" id="{D96A3791-BF88-4249-A7CE-1749DAD6310A}"/>
                </a:ext>
              </a:extLst>
            </p:cNvPr>
            <p:cNvCxnSpPr>
              <a:cxnSpLocks/>
              <a:endCxn id="2" idx="4"/>
            </p:cNvCxnSpPr>
            <p:nvPr/>
          </p:nvCxnSpPr>
          <p:spPr>
            <a:xfrm>
              <a:off x="861513" y="5542899"/>
              <a:ext cx="4317978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صورة 18" descr="صورة تحتوي على التصميم, الخط, الرسومات, تصميم الجرافيك&#10;&#10;تم إنشاء الوصف تلقائياً">
            <a:extLst>
              <a:ext uri="{FF2B5EF4-FFF2-40B4-BE49-F238E27FC236}">
                <a16:creationId xmlns:a16="http://schemas.microsoft.com/office/drawing/2014/main" id="{8D6D309A-BEB7-4B69-BFD4-9BF5C4DCF56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2801" r="53923" b="1"/>
          <a:stretch/>
        </p:blipFill>
        <p:spPr>
          <a:xfrm>
            <a:off x="10818736" y="3255211"/>
            <a:ext cx="2137053" cy="789149"/>
          </a:xfrm>
          <a:prstGeom prst="rect">
            <a:avLst/>
          </a:prstGeom>
        </p:spPr>
      </p:pic>
      <p:pic>
        <p:nvPicPr>
          <p:cNvPr id="23" name="صورة 22" descr="صورة تحتوي على التصميم, الخط, الرسومات, تصميم الجرافيك&#10;&#10;تم إنشاء الوصف تلقائياً">
            <a:extLst>
              <a:ext uri="{FF2B5EF4-FFF2-40B4-BE49-F238E27FC236}">
                <a16:creationId xmlns:a16="http://schemas.microsoft.com/office/drawing/2014/main" id="{B0E714E6-DE86-48D5-B9CA-DB3A9B4DD5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2801" r="53923" b="1"/>
          <a:stretch/>
        </p:blipFill>
        <p:spPr>
          <a:xfrm>
            <a:off x="10818736" y="4826521"/>
            <a:ext cx="2137053" cy="789149"/>
          </a:xfrm>
          <a:prstGeom prst="rect">
            <a:avLst/>
          </a:prstGeom>
        </p:spPr>
      </p:pic>
      <p:sp>
        <p:nvSpPr>
          <p:cNvPr id="41" name="مربع نص 40">
            <a:extLst>
              <a:ext uri="{FF2B5EF4-FFF2-40B4-BE49-F238E27FC236}">
                <a16:creationId xmlns:a16="http://schemas.microsoft.com/office/drawing/2014/main" id="{41ABC30F-FA3E-4BF5-ACE7-5CF07E5CC186}"/>
              </a:ext>
            </a:extLst>
          </p:cNvPr>
          <p:cNvSpPr txBox="1"/>
          <p:nvPr/>
        </p:nvSpPr>
        <p:spPr>
          <a:xfrm>
            <a:off x="5239405" y="3324325"/>
            <a:ext cx="74677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3200" dirty="0">
                <a:solidFill>
                  <a:srgbClr val="FFFD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زاوية الرأس</a:t>
            </a:r>
          </a:p>
        </p:txBody>
      </p:sp>
      <p:sp>
        <p:nvSpPr>
          <p:cNvPr id="42" name="مربع نص 41">
            <a:extLst>
              <a:ext uri="{FF2B5EF4-FFF2-40B4-BE49-F238E27FC236}">
                <a16:creationId xmlns:a16="http://schemas.microsoft.com/office/drawing/2014/main" id="{8B4B2662-BC2E-493C-8CE0-2747B2B6BEE4}"/>
              </a:ext>
            </a:extLst>
          </p:cNvPr>
          <p:cNvSpPr txBox="1"/>
          <p:nvPr/>
        </p:nvSpPr>
        <p:spPr>
          <a:xfrm>
            <a:off x="5420411" y="4928707"/>
            <a:ext cx="74677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3200" dirty="0">
                <a:solidFill>
                  <a:srgbClr val="FFFD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زاويتي القاعدة</a:t>
            </a:r>
          </a:p>
        </p:txBody>
      </p:sp>
      <p:pic>
        <p:nvPicPr>
          <p:cNvPr id="43" name="صورة 42" descr="صورة تحتوي على التصميم, الخط, الرسومات, تصميم الجرافيك&#10;&#10;تم إنشاء الوصف تلقائياً">
            <a:extLst>
              <a:ext uri="{FF2B5EF4-FFF2-40B4-BE49-F238E27FC236}">
                <a16:creationId xmlns:a16="http://schemas.microsoft.com/office/drawing/2014/main" id="{238305F9-77EE-4B57-8C47-81D41A774AE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2801" r="53923" b="1"/>
          <a:stretch/>
        </p:blipFill>
        <p:spPr>
          <a:xfrm>
            <a:off x="10751080" y="1738959"/>
            <a:ext cx="2137053" cy="789149"/>
          </a:xfrm>
          <a:prstGeom prst="rect">
            <a:avLst/>
          </a:prstGeom>
        </p:spPr>
      </p:pic>
      <p:sp>
        <p:nvSpPr>
          <p:cNvPr id="44" name="مربع نص 43">
            <a:extLst>
              <a:ext uri="{FF2B5EF4-FFF2-40B4-BE49-F238E27FC236}">
                <a16:creationId xmlns:a16="http://schemas.microsoft.com/office/drawing/2014/main" id="{2942DF32-AF79-4EB8-9AC0-82036D9DB92C}"/>
              </a:ext>
            </a:extLst>
          </p:cNvPr>
          <p:cNvSpPr txBox="1"/>
          <p:nvPr/>
        </p:nvSpPr>
        <p:spPr>
          <a:xfrm>
            <a:off x="5013284" y="1818939"/>
            <a:ext cx="74677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3600" dirty="0">
                <a:solidFill>
                  <a:srgbClr val="FFFD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الساقين </a:t>
            </a:r>
          </a:p>
        </p:txBody>
      </p: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563F37A8-A36C-4B2B-BE7D-B508977F8621}"/>
              </a:ext>
            </a:extLst>
          </p:cNvPr>
          <p:cNvSpPr txBox="1"/>
          <p:nvPr/>
        </p:nvSpPr>
        <p:spPr>
          <a:xfrm>
            <a:off x="4351884" y="2628122"/>
            <a:ext cx="74677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40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الضلعان المتطابقان في المثلث</a:t>
            </a:r>
          </a:p>
        </p:txBody>
      </p:sp>
      <p:sp>
        <p:nvSpPr>
          <p:cNvPr id="48" name="مربع نص 47">
            <a:extLst>
              <a:ext uri="{FF2B5EF4-FFF2-40B4-BE49-F238E27FC236}">
                <a16:creationId xmlns:a16="http://schemas.microsoft.com/office/drawing/2014/main" id="{BAB5240A-601A-4573-884C-0A845A3CDD12}"/>
              </a:ext>
            </a:extLst>
          </p:cNvPr>
          <p:cNvSpPr txBox="1"/>
          <p:nvPr/>
        </p:nvSpPr>
        <p:spPr>
          <a:xfrm>
            <a:off x="4276946" y="4065847"/>
            <a:ext cx="74677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40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الزاوية التي ضلعاها الساقان </a:t>
            </a:r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FE9ACB99-762E-422D-8BE4-578C70EB35C7}"/>
              </a:ext>
            </a:extLst>
          </p:cNvPr>
          <p:cNvSpPr txBox="1"/>
          <p:nvPr/>
        </p:nvSpPr>
        <p:spPr>
          <a:xfrm>
            <a:off x="3176708" y="5685595"/>
            <a:ext cx="86428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40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الزاويتان المكونتان من القاعدة والضلعين المتطابقين </a:t>
            </a:r>
          </a:p>
        </p:txBody>
      </p:sp>
      <p:pic>
        <p:nvPicPr>
          <p:cNvPr id="53" name="صورة 52" descr="صورة تحتوي على نص, أسود وأبيض, الرسومات, لقطة شاشة&#10;&#10;تم إنشاء الوصف تلقائياً">
            <a:hlinkClick r:id="rId8"/>
            <a:extLst>
              <a:ext uri="{FF2B5EF4-FFF2-40B4-BE49-F238E27FC236}">
                <a16:creationId xmlns:a16="http://schemas.microsoft.com/office/drawing/2014/main" id="{B7C7D283-9DE8-4F95-A139-321E9AF1648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0" t="64991" r="32921"/>
          <a:stretch/>
        </p:blipFill>
        <p:spPr>
          <a:xfrm>
            <a:off x="499103" y="4016358"/>
            <a:ext cx="1350536" cy="1886948"/>
          </a:xfrm>
          <a:prstGeom prst="rect">
            <a:avLst/>
          </a:prstGeom>
        </p:spPr>
      </p:pic>
      <p:sp>
        <p:nvSpPr>
          <p:cNvPr id="54" name="مربع نص 53">
            <a:extLst>
              <a:ext uri="{FF2B5EF4-FFF2-40B4-BE49-F238E27FC236}">
                <a16:creationId xmlns:a16="http://schemas.microsoft.com/office/drawing/2014/main" id="{8AF131A0-1DDB-4071-A6B6-F125BC8C39C2}"/>
              </a:ext>
            </a:extLst>
          </p:cNvPr>
          <p:cNvSpPr txBox="1"/>
          <p:nvPr/>
        </p:nvSpPr>
        <p:spPr>
          <a:xfrm>
            <a:off x="126613" y="3324325"/>
            <a:ext cx="17230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naseeb" panose="00000500000000000000" pitchFamily="50" charset="-78"/>
                <a:cs typeface="Alnaseeb" panose="00000500000000000000" pitchFamily="50" charset="-78"/>
              </a:rPr>
              <a:t>انقر هنا لفتح </a:t>
            </a:r>
          </a:p>
          <a:p>
            <a:pPr algn="ctr"/>
            <a:r>
              <a:rPr lang="ar-SA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naseeb" panose="00000500000000000000" pitchFamily="50" charset="-78"/>
                <a:cs typeface="Alnaseeb" panose="00000500000000000000" pitchFamily="50" charset="-78"/>
              </a:rPr>
              <a:t>التمثيل</a:t>
            </a:r>
          </a:p>
        </p:txBody>
      </p:sp>
      <p:cxnSp>
        <p:nvCxnSpPr>
          <p:cNvPr id="56" name="رابط مستقيم 55">
            <a:extLst>
              <a:ext uri="{FF2B5EF4-FFF2-40B4-BE49-F238E27FC236}">
                <a16:creationId xmlns:a16="http://schemas.microsoft.com/office/drawing/2014/main" id="{A7DA6510-E58E-4280-A274-2857CA144FEE}"/>
              </a:ext>
            </a:extLst>
          </p:cNvPr>
          <p:cNvCxnSpPr/>
          <p:nvPr/>
        </p:nvCxnSpPr>
        <p:spPr>
          <a:xfrm flipH="1">
            <a:off x="5096607" y="3240629"/>
            <a:ext cx="224589" cy="281872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رابط مستقيم 56">
            <a:extLst>
              <a:ext uri="{FF2B5EF4-FFF2-40B4-BE49-F238E27FC236}">
                <a16:creationId xmlns:a16="http://schemas.microsoft.com/office/drawing/2014/main" id="{5B669A7E-E08F-48D8-95DE-7F2B87416082}"/>
              </a:ext>
            </a:extLst>
          </p:cNvPr>
          <p:cNvCxnSpPr>
            <a:cxnSpLocks/>
          </p:cNvCxnSpPr>
          <p:nvPr/>
        </p:nvCxnSpPr>
        <p:spPr>
          <a:xfrm>
            <a:off x="3292371" y="3255211"/>
            <a:ext cx="282977" cy="26729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رابط كسهم مستقيم 61">
            <a:extLst>
              <a:ext uri="{FF2B5EF4-FFF2-40B4-BE49-F238E27FC236}">
                <a16:creationId xmlns:a16="http://schemas.microsoft.com/office/drawing/2014/main" id="{2494DD14-B8F4-4CDA-9034-E3D593F1B159}"/>
              </a:ext>
            </a:extLst>
          </p:cNvPr>
          <p:cNvCxnSpPr>
            <a:cxnSpLocks/>
            <a:stCxn id="64" idx="3"/>
          </p:cNvCxnSpPr>
          <p:nvPr/>
        </p:nvCxnSpPr>
        <p:spPr>
          <a:xfrm>
            <a:off x="5154226" y="4795220"/>
            <a:ext cx="890635" cy="290127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مخطط انسيابي: محطة طرفية 63">
            <a:extLst>
              <a:ext uri="{FF2B5EF4-FFF2-40B4-BE49-F238E27FC236}">
                <a16:creationId xmlns:a16="http://schemas.microsoft.com/office/drawing/2014/main" id="{F5037DDC-6BE9-471F-B634-B3394CE3F758}"/>
              </a:ext>
            </a:extLst>
          </p:cNvPr>
          <p:cNvSpPr/>
          <p:nvPr/>
        </p:nvSpPr>
        <p:spPr>
          <a:xfrm>
            <a:off x="3447945" y="4562841"/>
            <a:ext cx="1706281" cy="464757"/>
          </a:xfrm>
          <a:prstGeom prst="flowChartTerminator">
            <a:avLst/>
          </a:prstGeom>
          <a:noFill/>
          <a:ln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lnaseeb" panose="00000500000000000000" pitchFamily="50" charset="-78"/>
                <a:cs typeface="Alnaseeb" panose="00000500000000000000" pitchFamily="50" charset="-78"/>
              </a:rPr>
              <a:t>زاوية قاعدة</a:t>
            </a:r>
          </a:p>
        </p:txBody>
      </p:sp>
      <p:cxnSp>
        <p:nvCxnSpPr>
          <p:cNvPr id="67" name="رابط كسهم مستقيم 66">
            <a:extLst>
              <a:ext uri="{FF2B5EF4-FFF2-40B4-BE49-F238E27FC236}">
                <a16:creationId xmlns:a16="http://schemas.microsoft.com/office/drawing/2014/main" id="{83468E62-C351-4CF2-BF64-0826A176F490}"/>
              </a:ext>
            </a:extLst>
          </p:cNvPr>
          <p:cNvCxnSpPr>
            <a:cxnSpLocks/>
            <a:stCxn id="64" idx="1"/>
          </p:cNvCxnSpPr>
          <p:nvPr/>
        </p:nvCxnSpPr>
        <p:spPr>
          <a:xfrm flipH="1">
            <a:off x="2462263" y="4795220"/>
            <a:ext cx="985682" cy="290127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رابط كسهم مستقيم 67">
            <a:extLst>
              <a:ext uri="{FF2B5EF4-FFF2-40B4-BE49-F238E27FC236}">
                <a16:creationId xmlns:a16="http://schemas.microsoft.com/office/drawing/2014/main" id="{FBDED4B9-A5AB-4BD8-8913-F61EDC453D69}"/>
              </a:ext>
            </a:extLst>
          </p:cNvPr>
          <p:cNvCxnSpPr>
            <a:cxnSpLocks/>
          </p:cNvCxnSpPr>
          <p:nvPr/>
        </p:nvCxnSpPr>
        <p:spPr>
          <a:xfrm>
            <a:off x="2220256" y="5890930"/>
            <a:ext cx="890635" cy="290127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مربع نص 73">
            <a:extLst>
              <a:ext uri="{FF2B5EF4-FFF2-40B4-BE49-F238E27FC236}">
                <a16:creationId xmlns:a16="http://schemas.microsoft.com/office/drawing/2014/main" id="{25EE1731-EE9E-48A7-9831-14B503ECE377}"/>
              </a:ext>
            </a:extLst>
          </p:cNvPr>
          <p:cNvSpPr txBox="1"/>
          <p:nvPr/>
        </p:nvSpPr>
        <p:spPr>
          <a:xfrm rot="3297323">
            <a:off x="5216258" y="3338299"/>
            <a:ext cx="109739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lnaseeb" panose="00000500000000000000" pitchFamily="50" charset="-78"/>
                <a:cs typeface="Alnaseeb" panose="00000500000000000000" pitchFamily="50" charset="-78"/>
              </a:rPr>
              <a:t>ساق </a:t>
            </a:r>
          </a:p>
        </p:txBody>
      </p:sp>
      <p:sp>
        <p:nvSpPr>
          <p:cNvPr id="75" name="مربع نص 74">
            <a:extLst>
              <a:ext uri="{FF2B5EF4-FFF2-40B4-BE49-F238E27FC236}">
                <a16:creationId xmlns:a16="http://schemas.microsoft.com/office/drawing/2014/main" id="{6409246B-3800-41FF-A3C0-B0E2E81ABF42}"/>
              </a:ext>
            </a:extLst>
          </p:cNvPr>
          <p:cNvSpPr txBox="1"/>
          <p:nvPr/>
        </p:nvSpPr>
        <p:spPr>
          <a:xfrm rot="18399813">
            <a:off x="2337045" y="3231835"/>
            <a:ext cx="109739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lnaseeb" panose="00000500000000000000" pitchFamily="50" charset="-78"/>
                <a:cs typeface="Alnaseeb" panose="00000500000000000000" pitchFamily="50" charset="-78"/>
              </a:rPr>
              <a:t>ساق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49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325043-0368-433C-9EC5-90F714CA6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606" y="-54924"/>
            <a:ext cx="1536032" cy="163620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7DEA633-58F4-4554-9A2E-E6EA47AADE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5340"/>
            <a:ext cx="1723026" cy="1335680"/>
          </a:xfrm>
          <a:prstGeom prst="rect">
            <a:avLst/>
          </a:prstGeom>
        </p:spPr>
      </p:pic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0FC65D9A-C80B-42E2-93AA-6821BE8962E0}"/>
              </a:ext>
            </a:extLst>
          </p:cNvPr>
          <p:cNvGrpSpPr/>
          <p:nvPr/>
        </p:nvGrpSpPr>
        <p:grpSpPr>
          <a:xfrm>
            <a:off x="1148358" y="449648"/>
            <a:ext cx="10386683" cy="603201"/>
            <a:chOff x="1261834" y="308188"/>
            <a:chExt cx="10386683" cy="603201"/>
          </a:xfrm>
        </p:grpSpPr>
        <p:grpSp>
          <p:nvGrpSpPr>
            <p:cNvPr id="16" name="مجموعة 15">
              <a:extLst>
                <a:ext uri="{FF2B5EF4-FFF2-40B4-BE49-F238E27FC236}">
                  <a16:creationId xmlns:a16="http://schemas.microsoft.com/office/drawing/2014/main" id="{EF0A4446-C318-4341-B71F-6B80B0A6A763}"/>
                </a:ext>
              </a:extLst>
            </p:cNvPr>
            <p:cNvGrpSpPr/>
            <p:nvPr/>
          </p:nvGrpSpPr>
          <p:grpSpPr>
            <a:xfrm>
              <a:off x="2453422" y="322778"/>
              <a:ext cx="9195095" cy="588611"/>
              <a:chOff x="3574994" y="572385"/>
              <a:chExt cx="6375544" cy="505743"/>
            </a:xfrm>
          </p:grpSpPr>
          <p:pic>
            <p:nvPicPr>
              <p:cNvPr id="24" name="图片 17">
                <a:extLst>
                  <a:ext uri="{FF2B5EF4-FFF2-40B4-BE49-F238E27FC236}">
                    <a16:creationId xmlns:a16="http://schemas.microsoft.com/office/drawing/2014/main" id="{64AAAD61-2CE5-4E08-A4C3-4FDE0B7C9D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74994" y="580350"/>
                <a:ext cx="580180" cy="497778"/>
              </a:xfrm>
              <a:prstGeom prst="rect">
                <a:avLst/>
              </a:prstGeom>
            </p:spPr>
          </p:pic>
          <p:pic>
            <p:nvPicPr>
              <p:cNvPr id="25" name="图片 19">
                <a:extLst>
                  <a:ext uri="{FF2B5EF4-FFF2-40B4-BE49-F238E27FC236}">
                    <a16:creationId xmlns:a16="http://schemas.microsoft.com/office/drawing/2014/main" id="{53EF378A-9BE6-45DD-996B-191A7F08F7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9389044" y="572385"/>
                <a:ext cx="561494" cy="497779"/>
              </a:xfrm>
              <a:prstGeom prst="rect">
                <a:avLst/>
              </a:prstGeom>
            </p:spPr>
          </p:pic>
        </p:grpSp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21808BA7-8A8D-4B4D-A73D-AD4E23B78EB5}"/>
                </a:ext>
              </a:extLst>
            </p:cNvPr>
            <p:cNvSpPr txBox="1"/>
            <p:nvPr/>
          </p:nvSpPr>
          <p:spPr>
            <a:xfrm>
              <a:off x="1261834" y="308188"/>
              <a:ext cx="9610464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2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المثلثات المتطابقة الضلعين و المثلثات المتطابقة الأضلاع </a:t>
              </a:r>
            </a:p>
          </p:txBody>
        </p:sp>
      </p:grpSp>
      <p:sp>
        <p:nvSpPr>
          <p:cNvPr id="26" name="MH_SubTitle_1">
            <a:extLst>
              <a:ext uri="{FF2B5EF4-FFF2-40B4-BE49-F238E27FC236}">
                <a16:creationId xmlns:a16="http://schemas.microsoft.com/office/drawing/2014/main" id="{D9339060-A313-4B40-811E-6BC62B2A2C4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786064" y="2012836"/>
            <a:ext cx="11857948" cy="4371656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endParaRPr lang="ko-KR" altLang="en-US" sz="1972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37" name="مجموعة 36">
            <a:extLst>
              <a:ext uri="{FF2B5EF4-FFF2-40B4-BE49-F238E27FC236}">
                <a16:creationId xmlns:a16="http://schemas.microsoft.com/office/drawing/2014/main" id="{AB15AFCB-EC22-4AB8-B544-C845B8806A3F}"/>
              </a:ext>
            </a:extLst>
          </p:cNvPr>
          <p:cNvGrpSpPr/>
          <p:nvPr/>
        </p:nvGrpSpPr>
        <p:grpSpPr>
          <a:xfrm>
            <a:off x="5724621" y="1317148"/>
            <a:ext cx="8162765" cy="1159531"/>
            <a:chOff x="4397392" y="1303387"/>
            <a:chExt cx="8155358" cy="1159531"/>
          </a:xfrm>
        </p:grpSpPr>
        <p:sp>
          <p:nvSpPr>
            <p:cNvPr id="38" name="مخطط انسيابي: محطة طرفية 37">
              <a:extLst>
                <a:ext uri="{FF2B5EF4-FFF2-40B4-BE49-F238E27FC236}">
                  <a16:creationId xmlns:a16="http://schemas.microsoft.com/office/drawing/2014/main" id="{A221194E-FE34-416B-A415-91D34FD9F635}"/>
                </a:ext>
              </a:extLst>
            </p:cNvPr>
            <p:cNvSpPr/>
            <p:nvPr/>
          </p:nvSpPr>
          <p:spPr>
            <a:xfrm>
              <a:off x="6384450" y="1581283"/>
              <a:ext cx="4518892" cy="672043"/>
            </a:xfrm>
            <a:prstGeom prst="flowChartTerminator">
              <a:avLst/>
            </a:prstGeom>
            <a:solidFill>
              <a:srgbClr val="FCFD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9" name="صورة 38" descr="صورة تحتوي على المصباح الكهربائي, لمبة مصباح متوهج, ضوء&#10;&#10;تم إنشاء الوصف تلقائياً">
              <a:extLst>
                <a:ext uri="{FF2B5EF4-FFF2-40B4-BE49-F238E27FC236}">
                  <a16:creationId xmlns:a16="http://schemas.microsoft.com/office/drawing/2014/main" id="{510DC5AC-8E98-459D-B946-014E248CC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6457" y="1303387"/>
              <a:ext cx="1146897" cy="1159531"/>
            </a:xfrm>
            <a:prstGeom prst="rect">
              <a:avLst/>
            </a:prstGeom>
          </p:spPr>
        </p:pic>
        <p:sp>
          <p:nvSpPr>
            <p:cNvPr id="40" name="مربع نص 39">
              <a:extLst>
                <a:ext uri="{FF2B5EF4-FFF2-40B4-BE49-F238E27FC236}">
                  <a16:creationId xmlns:a16="http://schemas.microsoft.com/office/drawing/2014/main" id="{BCB50633-6B6A-4577-BC47-8355A4DCB799}"/>
                </a:ext>
              </a:extLst>
            </p:cNvPr>
            <p:cNvSpPr txBox="1"/>
            <p:nvPr/>
          </p:nvSpPr>
          <p:spPr>
            <a:xfrm>
              <a:off x="4397392" y="1581283"/>
              <a:ext cx="8155358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dirty="0">
                  <a:solidFill>
                    <a:srgbClr val="1C75BC"/>
                  </a:solidFill>
                  <a:latin typeface="Alnaseeb" panose="00000500000000000000" pitchFamily="50" charset="-78"/>
                  <a:cs typeface="Alnaseeb" panose="00000500000000000000" pitchFamily="50" charset="-78"/>
                </a:rPr>
                <a:t>المثلث المتطابق الضلعين</a:t>
              </a:r>
              <a:endParaRPr lang="ar-SA" sz="3200" dirty="0">
                <a:solidFill>
                  <a:srgbClr val="1C75BC"/>
                </a:solidFill>
                <a:highlight>
                  <a:srgbClr val="FFFF00"/>
                </a:highlight>
                <a:latin typeface="Alnaseeb" panose="00000500000000000000" pitchFamily="50" charset="-78"/>
                <a:cs typeface="Alnaseeb" panose="00000500000000000000" pitchFamily="50" charset="-78"/>
              </a:endParaRPr>
            </a:p>
          </p:txBody>
        </p:sp>
      </p:grpSp>
      <p:pic>
        <p:nvPicPr>
          <p:cNvPr id="41" name="صورة 40">
            <a:extLst>
              <a:ext uri="{FF2B5EF4-FFF2-40B4-BE49-F238E27FC236}">
                <a16:creationId xmlns:a16="http://schemas.microsoft.com/office/drawing/2014/main" id="{D5775BE6-9461-40BE-BB77-283F1B8A0D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6256" y="2572120"/>
            <a:ext cx="9191722" cy="17337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2" name="صورة 41">
            <a:extLst>
              <a:ext uri="{FF2B5EF4-FFF2-40B4-BE49-F238E27FC236}">
                <a16:creationId xmlns:a16="http://schemas.microsoft.com/office/drawing/2014/main" id="{14C8A445-4497-4E0F-BC47-2DDEE53AA01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604"/>
          <a:stretch/>
        </p:blipFill>
        <p:spPr>
          <a:xfrm>
            <a:off x="1140032" y="4496793"/>
            <a:ext cx="9175666" cy="17623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953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0E5B0C52-D0E0-4AC3-B6CD-9EF826AD5C45}"/>
              </a:ext>
            </a:extLst>
          </p:cNvPr>
          <p:cNvGrpSpPr/>
          <p:nvPr/>
        </p:nvGrpSpPr>
        <p:grpSpPr>
          <a:xfrm>
            <a:off x="11174771" y="1937201"/>
            <a:ext cx="1402072" cy="778245"/>
            <a:chOff x="9988761" y="1510312"/>
            <a:chExt cx="2188565" cy="858133"/>
          </a:xfrm>
        </p:grpSpPr>
        <p:sp>
          <p:nvSpPr>
            <p:cNvPr id="28" name="MH_Other_1">
              <a:extLst>
                <a:ext uri="{FF2B5EF4-FFF2-40B4-BE49-F238E27FC236}">
                  <a16:creationId xmlns:a16="http://schemas.microsoft.com/office/drawing/2014/main" id="{354AD2A9-3602-4DCB-A975-A91E146519D5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7F48C4B3-4E9D-491B-9E63-AE4D55727BBE}"/>
                </a:ext>
              </a:extLst>
            </p:cNvPr>
            <p:cNvSpPr txBox="1"/>
            <p:nvPr/>
          </p:nvSpPr>
          <p:spPr>
            <a:xfrm>
              <a:off x="9988761" y="1510312"/>
              <a:ext cx="2188565" cy="64480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مثال1</a:t>
              </a:r>
            </a:p>
          </p:txBody>
        </p:sp>
      </p:grp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E85FF519-7F48-4842-B7A8-CDF5A6701787}"/>
              </a:ext>
            </a:extLst>
          </p:cNvPr>
          <p:cNvGrpSpPr/>
          <p:nvPr/>
        </p:nvGrpSpPr>
        <p:grpSpPr>
          <a:xfrm>
            <a:off x="1156881" y="565293"/>
            <a:ext cx="10386683" cy="603201"/>
            <a:chOff x="1261834" y="308188"/>
            <a:chExt cx="10386683" cy="603201"/>
          </a:xfrm>
        </p:grpSpPr>
        <p:grpSp>
          <p:nvGrpSpPr>
            <p:cNvPr id="18" name="مجموعة 17">
              <a:extLst>
                <a:ext uri="{FF2B5EF4-FFF2-40B4-BE49-F238E27FC236}">
                  <a16:creationId xmlns:a16="http://schemas.microsoft.com/office/drawing/2014/main" id="{00E5E254-F9A8-4AC8-A30B-CEEFDE90BC2E}"/>
                </a:ext>
              </a:extLst>
            </p:cNvPr>
            <p:cNvGrpSpPr/>
            <p:nvPr/>
          </p:nvGrpSpPr>
          <p:grpSpPr>
            <a:xfrm>
              <a:off x="2453422" y="322778"/>
              <a:ext cx="9195095" cy="588611"/>
              <a:chOff x="3574994" y="572385"/>
              <a:chExt cx="6375544" cy="505743"/>
            </a:xfrm>
          </p:grpSpPr>
          <p:pic>
            <p:nvPicPr>
              <p:cNvPr id="20" name="图片 17">
                <a:extLst>
                  <a:ext uri="{FF2B5EF4-FFF2-40B4-BE49-F238E27FC236}">
                    <a16:creationId xmlns:a16="http://schemas.microsoft.com/office/drawing/2014/main" id="{A4984137-8227-4A06-9947-C3FE4146EE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74994" y="580350"/>
                <a:ext cx="580180" cy="497778"/>
              </a:xfrm>
              <a:prstGeom prst="rect">
                <a:avLst/>
              </a:prstGeom>
            </p:spPr>
          </p:pic>
          <p:pic>
            <p:nvPicPr>
              <p:cNvPr id="21" name="图片 19">
                <a:extLst>
                  <a:ext uri="{FF2B5EF4-FFF2-40B4-BE49-F238E27FC236}">
                    <a16:creationId xmlns:a16="http://schemas.microsoft.com/office/drawing/2014/main" id="{63FE0AEF-B550-4D73-A039-07AFBAFA21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9389044" y="572385"/>
                <a:ext cx="561494" cy="497779"/>
              </a:xfrm>
              <a:prstGeom prst="rect">
                <a:avLst/>
              </a:prstGeom>
            </p:spPr>
          </p:pic>
        </p:grpSp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25F73061-5DB5-4302-A9FE-57B42232504C}"/>
                </a:ext>
              </a:extLst>
            </p:cNvPr>
            <p:cNvSpPr txBox="1"/>
            <p:nvPr/>
          </p:nvSpPr>
          <p:spPr>
            <a:xfrm>
              <a:off x="1261834" y="308188"/>
              <a:ext cx="9610464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2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المثلثات المتطابقة الضلعين و المثلثات المتطابقة الأضلاع </a:t>
              </a:r>
            </a:p>
          </p:txBody>
        </p:sp>
      </p:grpSp>
      <p:pic>
        <p:nvPicPr>
          <p:cNvPr id="4" name="صورة 3" descr="صورة تحتوي على نص, خط, لقطة شاشة, الخط&#10;&#10;تم إنشاء الوصف تلقائياً">
            <a:extLst>
              <a:ext uri="{FF2B5EF4-FFF2-40B4-BE49-F238E27FC236}">
                <a16:creationId xmlns:a16="http://schemas.microsoft.com/office/drawing/2014/main" id="{FA1618A9-2F21-4C9C-928C-C7B90AE5F08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37" b="43283"/>
          <a:stretch/>
        </p:blipFill>
        <p:spPr>
          <a:xfrm>
            <a:off x="6350223" y="2715446"/>
            <a:ext cx="6430434" cy="1651731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2E622488-FD0D-46A0-A4D5-738FB368EAA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2" t="58683"/>
          <a:stretch/>
        </p:blipFill>
        <p:spPr>
          <a:xfrm>
            <a:off x="5297012" y="4549599"/>
            <a:ext cx="7483645" cy="1191645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5DF40EBE-CEF4-48C5-99CD-64162833ADF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32"/>
          <a:stretch/>
        </p:blipFill>
        <p:spPr>
          <a:xfrm>
            <a:off x="851714" y="2420938"/>
            <a:ext cx="4148653" cy="338878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921D836-CA6F-4D16-A617-7F375FD946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2104"/>
            <a:ext cx="1725318" cy="134123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8BA3D46-7377-4F22-92F2-7054BEBF80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3" y="22490"/>
            <a:ext cx="1536325" cy="1633870"/>
          </a:xfrm>
          <a:prstGeom prst="rect">
            <a:avLst/>
          </a:prstGeom>
        </p:spPr>
      </p:pic>
      <p:grpSp>
        <p:nvGrpSpPr>
          <p:cNvPr id="43" name="مجموعة 42">
            <a:extLst>
              <a:ext uri="{FF2B5EF4-FFF2-40B4-BE49-F238E27FC236}">
                <a16:creationId xmlns:a16="http://schemas.microsoft.com/office/drawing/2014/main" id="{44CF773E-60BD-43B8-A8AE-B82077068D20}"/>
              </a:ext>
            </a:extLst>
          </p:cNvPr>
          <p:cNvGrpSpPr/>
          <p:nvPr/>
        </p:nvGrpSpPr>
        <p:grpSpPr>
          <a:xfrm>
            <a:off x="11522860" y="2043045"/>
            <a:ext cx="1536325" cy="776357"/>
            <a:chOff x="9892578" y="1510312"/>
            <a:chExt cx="2188565" cy="858133"/>
          </a:xfrm>
        </p:grpSpPr>
        <p:sp>
          <p:nvSpPr>
            <p:cNvPr id="44" name="MH_Other_1">
              <a:extLst>
                <a:ext uri="{FF2B5EF4-FFF2-40B4-BE49-F238E27FC236}">
                  <a16:creationId xmlns:a16="http://schemas.microsoft.com/office/drawing/2014/main" id="{868F591F-7D30-4F4A-AD23-5E949825583D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45" name="مربع نص 44">
              <a:extLst>
                <a:ext uri="{FF2B5EF4-FFF2-40B4-BE49-F238E27FC236}">
                  <a16:creationId xmlns:a16="http://schemas.microsoft.com/office/drawing/2014/main" id="{C2614430-CCA5-46ED-95F6-3E5232FDCB2B}"/>
                </a:ext>
              </a:extLst>
            </p:cNvPr>
            <p:cNvSpPr txBox="1"/>
            <p:nvPr/>
          </p:nvSpPr>
          <p:spPr>
            <a:xfrm>
              <a:off x="9892578" y="1529624"/>
              <a:ext cx="2188565" cy="64637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تحقق1</a:t>
              </a:r>
            </a:p>
          </p:txBody>
        </p:sp>
      </p:grp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16818D5A-B209-4BF4-9534-4F73DD74A0DD}"/>
              </a:ext>
            </a:extLst>
          </p:cNvPr>
          <p:cNvGrpSpPr/>
          <p:nvPr/>
        </p:nvGrpSpPr>
        <p:grpSpPr>
          <a:xfrm>
            <a:off x="1136177" y="607014"/>
            <a:ext cx="10386683" cy="2040215"/>
            <a:chOff x="1261834" y="308188"/>
            <a:chExt cx="10386683" cy="2040215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27E96EE3-4BB7-4B76-B6BC-6B93D2DDEBEB}"/>
                </a:ext>
              </a:extLst>
            </p:cNvPr>
            <p:cNvGrpSpPr/>
            <p:nvPr/>
          </p:nvGrpSpPr>
          <p:grpSpPr>
            <a:xfrm>
              <a:off x="2453422" y="322778"/>
              <a:ext cx="9195095" cy="588611"/>
              <a:chOff x="3574994" y="572385"/>
              <a:chExt cx="6375544" cy="505743"/>
            </a:xfrm>
          </p:grpSpPr>
          <p:pic>
            <p:nvPicPr>
              <p:cNvPr id="40" name="图片 17">
                <a:extLst>
                  <a:ext uri="{FF2B5EF4-FFF2-40B4-BE49-F238E27FC236}">
                    <a16:creationId xmlns:a16="http://schemas.microsoft.com/office/drawing/2014/main" id="{F861B6E5-3DD4-4523-A1B6-B971674E30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74994" y="580350"/>
                <a:ext cx="580180" cy="497778"/>
              </a:xfrm>
              <a:prstGeom prst="rect">
                <a:avLst/>
              </a:prstGeom>
            </p:spPr>
          </p:pic>
          <p:pic>
            <p:nvPicPr>
              <p:cNvPr id="41" name="图片 19">
                <a:extLst>
                  <a:ext uri="{FF2B5EF4-FFF2-40B4-BE49-F238E27FC236}">
                    <a16:creationId xmlns:a16="http://schemas.microsoft.com/office/drawing/2014/main" id="{3DAF76B3-7484-40E5-8132-35CEA56DF2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9389044" y="572385"/>
                <a:ext cx="561494" cy="497779"/>
              </a:xfrm>
              <a:prstGeom prst="rect">
                <a:avLst/>
              </a:prstGeom>
            </p:spPr>
          </p:pic>
        </p:grpSp>
        <p:sp>
          <p:nvSpPr>
            <p:cNvPr id="39" name="مربع نص 38">
              <a:extLst>
                <a:ext uri="{FF2B5EF4-FFF2-40B4-BE49-F238E27FC236}">
                  <a16:creationId xmlns:a16="http://schemas.microsoft.com/office/drawing/2014/main" id="{B5B39BBD-9014-4FBF-A6C4-66BF2345816E}"/>
                </a:ext>
              </a:extLst>
            </p:cNvPr>
            <p:cNvSpPr txBox="1"/>
            <p:nvPr/>
          </p:nvSpPr>
          <p:spPr>
            <a:xfrm>
              <a:off x="1261834" y="308188"/>
              <a:ext cx="9610464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2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المثلثات المتطابقة الضلعين و المثلثات المتطابقة الأضلاع </a:t>
              </a:r>
            </a:p>
          </p:txBody>
        </p:sp>
        <p:sp>
          <p:nvSpPr>
            <p:cNvPr id="46" name="مربع نص 45">
              <a:extLst>
                <a:ext uri="{FF2B5EF4-FFF2-40B4-BE49-F238E27FC236}">
                  <a16:creationId xmlns:a16="http://schemas.microsoft.com/office/drawing/2014/main" id="{63E5EFEB-C05E-4ABF-B30F-F45FAFBFEEDB}"/>
                </a:ext>
              </a:extLst>
            </p:cNvPr>
            <p:cNvSpPr txBox="1"/>
            <p:nvPr/>
          </p:nvSpPr>
          <p:spPr>
            <a:xfrm>
              <a:off x="2038053" y="1825183"/>
              <a:ext cx="961046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28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طالبتي الرائعة حلي السؤال التالي :</a:t>
              </a:r>
            </a:p>
          </p:txBody>
        </p:sp>
      </p:grpSp>
      <p:pic>
        <p:nvPicPr>
          <p:cNvPr id="5" name="صورة 4" descr="صورة تحتوي على نص, الخط, أسود, لقطة شاشة&#10;&#10;تم إنشاء الوصف تلقائياً">
            <a:extLst>
              <a:ext uri="{FF2B5EF4-FFF2-40B4-BE49-F238E27FC236}">
                <a16:creationId xmlns:a16="http://schemas.microsoft.com/office/drawing/2014/main" id="{8C66EDB8-92B6-4AA7-B310-BBD753A25F5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193"/>
          <a:stretch/>
        </p:blipFill>
        <p:spPr>
          <a:xfrm>
            <a:off x="4170947" y="2833771"/>
            <a:ext cx="8232400" cy="840853"/>
          </a:xfrm>
          <a:prstGeom prst="rect">
            <a:avLst/>
          </a:prstGeom>
        </p:spPr>
      </p:pic>
      <p:pic>
        <p:nvPicPr>
          <p:cNvPr id="42" name="صورة 41">
            <a:extLst>
              <a:ext uri="{FF2B5EF4-FFF2-40B4-BE49-F238E27FC236}">
                <a16:creationId xmlns:a16="http://schemas.microsoft.com/office/drawing/2014/main" id="{8427A80A-4E21-42CF-8272-4DA83D59FD0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59"/>
          <a:stretch/>
        </p:blipFill>
        <p:spPr>
          <a:xfrm>
            <a:off x="4170947" y="4751086"/>
            <a:ext cx="8232400" cy="633355"/>
          </a:xfrm>
          <a:prstGeom prst="rect">
            <a:avLst/>
          </a:prstGeom>
        </p:spPr>
      </p:pic>
      <p:pic>
        <p:nvPicPr>
          <p:cNvPr id="7" name="صورة 6" descr="صورة تحتوي على خط, مثلث&#10;&#10;تم إنشاء الوصف تلقائياً">
            <a:extLst>
              <a:ext uri="{FF2B5EF4-FFF2-40B4-BE49-F238E27FC236}">
                <a16:creationId xmlns:a16="http://schemas.microsoft.com/office/drawing/2014/main" id="{6578C214-C5FB-4DE5-8157-C87A84A393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90" y="2273143"/>
            <a:ext cx="4152900" cy="279462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207"/>
  <p:tag name="MH_LIBRARY" val="GRAPHIC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359"/>
  <p:tag name="MH_LIBRARY" val="GRAPHIC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207"/>
  <p:tag name="MH_LIBRARY" val="GRAPHIC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SubTitle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359"/>
  <p:tag name="MH_LIBRARY" val="GRAPHI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207"/>
  <p:tag name="MH_LIBRARY" val="GRAPHIC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359"/>
  <p:tag name="MH_LIBRARY" val="GRAPHIC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SubTitle"/>
  <p:tag name="MH_ORDER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SubTitle"/>
  <p:tag name="MH_ORDER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207"/>
  <p:tag name="MH_LIBRARY" val="GRAPHIC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207"/>
  <p:tag name="MH_LIBRARY" val="GRAPHIC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heme/theme1.xml><?xml version="1.0" encoding="utf-8"?>
<a:theme xmlns:a="http://schemas.openxmlformats.org/drawingml/2006/main" name="包图主题2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1317</TotalTime>
  <Words>340</Words>
  <Application>Microsoft Office PowerPoint</Application>
  <PresentationFormat>مخصص</PresentationFormat>
  <Paragraphs>99</Paragraphs>
  <Slides>24</Slides>
  <Notes>24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24</vt:i4>
      </vt:variant>
    </vt:vector>
  </HeadingPairs>
  <TitlesOfParts>
    <vt:vector size="33" baseType="lpstr">
      <vt:lpstr>Arial</vt:lpstr>
      <vt:lpstr>等线 Light</vt:lpstr>
      <vt:lpstr>等线</vt:lpstr>
      <vt:lpstr>Alnaseeb</vt:lpstr>
      <vt:lpstr>Calibri Light</vt:lpstr>
      <vt:lpstr>Calibri</vt:lpstr>
      <vt:lpstr>(A) Arslan Wessam A</vt:lpstr>
      <vt:lpstr>汉仪趣黑W</vt:lpstr>
      <vt:lpstr>包图主题2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逆流的小鱼</dc:creator>
  <cp:lastModifiedBy>سجى النهدي</cp:lastModifiedBy>
  <cp:revision>35</cp:revision>
  <dcterms:created xsi:type="dcterms:W3CDTF">2017-07-06T07:15:00Z</dcterms:created>
  <dcterms:modified xsi:type="dcterms:W3CDTF">2023-12-11T19:23:13Z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2052-10.1.0.7698</vt:lpwstr>
  </property>
</Properties>
</file>