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sldIdLst>
    <p:sldId id="660" r:id="rId2"/>
    <p:sldId id="756" r:id="rId3"/>
    <p:sldId id="752" r:id="rId4"/>
    <p:sldId id="700" r:id="rId5"/>
    <p:sldId id="875" r:id="rId6"/>
    <p:sldId id="843" r:id="rId7"/>
    <p:sldId id="259" r:id="rId8"/>
    <p:sldId id="258" r:id="rId9"/>
    <p:sldId id="754" r:id="rId10"/>
    <p:sldId id="834" r:id="rId11"/>
    <p:sldId id="262" r:id="rId12"/>
    <p:sldId id="263" r:id="rId13"/>
    <p:sldId id="877" r:id="rId14"/>
    <p:sldId id="264" r:id="rId15"/>
    <p:sldId id="878" r:id="rId16"/>
    <p:sldId id="827" r:id="rId17"/>
    <p:sldId id="879" r:id="rId18"/>
    <p:sldId id="869" r:id="rId19"/>
    <p:sldId id="838" r:id="rId20"/>
    <p:sldId id="880" r:id="rId21"/>
    <p:sldId id="310" r:id="rId22"/>
    <p:sldId id="846" r:id="rId23"/>
    <p:sldId id="870" r:id="rId24"/>
    <p:sldId id="876" r:id="rId25"/>
    <p:sldId id="812" r:id="rId26"/>
    <p:sldId id="839" r:id="rId27"/>
    <p:sldId id="840" r:id="rId28"/>
    <p:sldId id="841" r:id="rId29"/>
    <p:sldId id="806" r:id="rId30"/>
    <p:sldId id="8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4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4AF19"/>
    <a:srgbClr val="FF00FF"/>
    <a:srgbClr val="1E6000"/>
    <a:srgbClr val="05C717"/>
    <a:srgbClr val="33CC33"/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4905-A777-4505-A9D2-10788E4883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4905-A777-4505-A9D2-10788E4883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4905-A777-4505-A9D2-10788E4883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4905-A777-4505-A9D2-10788E4883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50967" y="1713800"/>
            <a:ext cx="10290000" cy="4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6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50967" y="728389"/>
            <a:ext cx="10290000" cy="770800"/>
          </a:xfrm>
          <a:prstGeom prst="rect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02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oney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liveworksheets.com/1-ie1723293z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jpg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ordwall.net/resource/106193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uslimmirror.com/eng/saudi-arabia-launches-new-banknote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hebluediamondgallery.com/wooden-tile/t/thank-you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ngtowns.org/journal/2013/3/18/it-takes-money-to-make-money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6/08/here-is-why-you-need-to-formulate-driving-strategies-for-your-compan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id="{D9A7C4B2-DD53-4FCA-90B4-52214CCD3BED}"/>
              </a:ext>
            </a:extLst>
          </p:cNvPr>
          <p:cNvSpPr/>
          <p:nvPr/>
        </p:nvSpPr>
        <p:spPr>
          <a:xfrm>
            <a:off x="-1525" y="0"/>
            <a:ext cx="327929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5A959F3-8CB2-495F-91A6-C9D70ADA81DD}"/>
              </a:ext>
            </a:extLst>
          </p:cNvPr>
          <p:cNvSpPr/>
          <p:nvPr/>
        </p:nvSpPr>
        <p:spPr>
          <a:xfrm>
            <a:off x="0" y="0"/>
            <a:ext cx="8131125" cy="63408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Wishful Thinking</a:t>
            </a:r>
          </a:p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US" sz="36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Khadijah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Fallatah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477739F-9198-4424-B469-3DAC05E8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6564" y="517161"/>
            <a:ext cx="4115625" cy="53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73B1318-17F7-4A25-ACA0-05A40339A461}"/>
              </a:ext>
            </a:extLst>
          </p:cNvPr>
          <p:cNvSpPr txBox="1"/>
          <p:nvPr/>
        </p:nvSpPr>
        <p:spPr>
          <a:xfrm>
            <a:off x="179637" y="5112633"/>
            <a:ext cx="6338395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main idea of this paragraph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B2214-2361-463A-9B80-423D4ECF4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3" y="276355"/>
            <a:ext cx="4983693" cy="1966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ading">
            <a:hlinkClick r:id="" action="ppaction://media"/>
            <a:extLst>
              <a:ext uri="{FF2B5EF4-FFF2-40B4-BE49-F238E27FC236}">
                <a16:creationId xmlns:a16="http://schemas.microsoft.com/office/drawing/2014/main" id="{428F4855-556B-4EF1-9DC1-2041623BB5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00" end="166805.0625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91255" y="3333735"/>
            <a:ext cx="1584455" cy="15844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272901-88C7-4C5E-B4FA-99A430E1AB9A}"/>
              </a:ext>
            </a:extLst>
          </p:cNvPr>
          <p:cNvSpPr txBox="1"/>
          <p:nvPr/>
        </p:nvSpPr>
        <p:spPr>
          <a:xfrm>
            <a:off x="179637" y="5763401"/>
            <a:ext cx="1144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Money can strain relationships with family and friends and end in bankruptcy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6002C-12D9-4F40-BB92-7365E521DA9C}"/>
              </a:ext>
            </a:extLst>
          </p:cNvPr>
          <p:cNvSpPr txBox="1"/>
          <p:nvPr/>
        </p:nvSpPr>
        <p:spPr>
          <a:xfrm>
            <a:off x="179637" y="2489982"/>
            <a:ext cx="10835366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does this saying mean (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 fool and his money are soon parted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6F0B3-00B9-4BE6-B223-7517475BFC2A}"/>
              </a:ext>
            </a:extLst>
          </p:cNvPr>
          <p:cNvSpPr txBox="1"/>
          <p:nvPr/>
        </p:nvSpPr>
        <p:spPr>
          <a:xfrm>
            <a:off x="404233" y="3121984"/>
            <a:ext cx="987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 person who acts carelessly with their money will lose it fast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93E43-FB09-436E-B46F-BA5B00D30362}"/>
              </a:ext>
            </a:extLst>
          </p:cNvPr>
          <p:cNvSpPr txBox="1"/>
          <p:nvPr/>
        </p:nvSpPr>
        <p:spPr>
          <a:xfrm>
            <a:off x="179637" y="3780761"/>
            <a:ext cx="672760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do some people think about money ?</a:t>
            </a:r>
          </a:p>
        </p:txBody>
      </p: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id="{A19EFC3C-52F3-4456-A0A1-A761FE029993}"/>
              </a:ext>
            </a:extLst>
          </p:cNvPr>
          <p:cNvCxnSpPr>
            <a:cxnSpLocks/>
          </p:cNvCxnSpPr>
          <p:nvPr/>
        </p:nvCxnSpPr>
        <p:spPr>
          <a:xfrm>
            <a:off x="3463091" y="829886"/>
            <a:ext cx="1488737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3426C7E0-2342-48B9-84DC-20EE4AB920F4}"/>
              </a:ext>
            </a:extLst>
          </p:cNvPr>
          <p:cNvCxnSpPr>
            <a:cxnSpLocks/>
          </p:cNvCxnSpPr>
          <p:nvPr/>
        </p:nvCxnSpPr>
        <p:spPr>
          <a:xfrm>
            <a:off x="706994" y="1037994"/>
            <a:ext cx="41182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61EB2256-0727-4A34-8B26-3B973FD07F6A}"/>
              </a:ext>
            </a:extLst>
          </p:cNvPr>
          <p:cNvCxnSpPr>
            <a:cxnSpLocks/>
          </p:cNvCxnSpPr>
          <p:nvPr/>
        </p:nvCxnSpPr>
        <p:spPr>
          <a:xfrm>
            <a:off x="764551" y="1259829"/>
            <a:ext cx="411822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153857-3B92-4E00-9FDC-717AB0EFDD9A}"/>
              </a:ext>
            </a:extLst>
          </p:cNvPr>
          <p:cNvSpPr txBox="1"/>
          <p:nvPr/>
        </p:nvSpPr>
        <p:spPr>
          <a:xfrm>
            <a:off x="179637" y="4456525"/>
            <a:ext cx="7360646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problems can money do ? </a:t>
            </a:r>
          </a:p>
        </p:txBody>
      </p: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id="{D1B92174-B18A-4467-8D06-41BFBE363216}"/>
              </a:ext>
            </a:extLst>
          </p:cNvPr>
          <p:cNvCxnSpPr>
            <a:cxnSpLocks/>
          </p:cNvCxnSpPr>
          <p:nvPr/>
        </p:nvCxnSpPr>
        <p:spPr>
          <a:xfrm>
            <a:off x="764551" y="1496635"/>
            <a:ext cx="411822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id="{B4FA23A7-9FD1-42D3-94D4-D07F85DACEEC}"/>
              </a:ext>
            </a:extLst>
          </p:cNvPr>
          <p:cNvCxnSpPr>
            <a:cxnSpLocks/>
          </p:cNvCxnSpPr>
          <p:nvPr/>
        </p:nvCxnSpPr>
        <p:spPr>
          <a:xfrm>
            <a:off x="764551" y="1719374"/>
            <a:ext cx="437015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id="{290BFE9C-EE84-4161-9FF3-F235809F2E48}"/>
              </a:ext>
            </a:extLst>
          </p:cNvPr>
          <p:cNvCxnSpPr>
            <a:cxnSpLocks/>
          </p:cNvCxnSpPr>
          <p:nvPr/>
        </p:nvCxnSpPr>
        <p:spPr>
          <a:xfrm>
            <a:off x="764551" y="1934263"/>
            <a:ext cx="120492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BF8B4BA9-5873-EEDB-7E0B-64BA0E7C2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87" y="1007506"/>
            <a:ext cx="186928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22" grpId="0"/>
      <p:bldP spid="8" grpId="0" animBg="1"/>
      <p:bldP spid="10" grpId="0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414CC85-E256-43B7-AD76-A21BD3D04573}"/>
              </a:ext>
            </a:extLst>
          </p:cNvPr>
          <p:cNvSpPr txBox="1"/>
          <p:nvPr/>
        </p:nvSpPr>
        <p:spPr>
          <a:xfrm>
            <a:off x="175302" y="4961437"/>
            <a:ext cx="6280145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main idea of this paragraph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C5AE4-815E-42E9-B13D-0B1691533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7" y="461793"/>
            <a:ext cx="5685986" cy="2076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Reading">
            <a:hlinkClick r:id="" action="ppaction://media"/>
            <a:extLst>
              <a:ext uri="{FF2B5EF4-FFF2-40B4-BE49-F238E27FC236}">
                <a16:creationId xmlns:a16="http://schemas.microsoft.com/office/drawing/2014/main" id="{4247EC80-0C3F-4EEC-8676-E7B7D0A540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400" end="146205.06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43512" y="699328"/>
            <a:ext cx="1464721" cy="146472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66A6AD9-9720-4BFC-B016-378431A7EF7E}"/>
              </a:ext>
            </a:extLst>
          </p:cNvPr>
          <p:cNvSpPr txBox="1"/>
          <p:nvPr/>
        </p:nvSpPr>
        <p:spPr>
          <a:xfrm>
            <a:off x="175302" y="5697007"/>
            <a:ext cx="1110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Prize winners are usually not good in financial decisions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D483-A1C1-45FC-B35E-BB24286A53B2}"/>
              </a:ext>
            </a:extLst>
          </p:cNvPr>
          <p:cNvSpPr txBox="1"/>
          <p:nvPr/>
        </p:nvSpPr>
        <p:spPr>
          <a:xfrm>
            <a:off x="175302" y="2848366"/>
            <a:ext cx="10037843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most prize winners know what to do with that money ?  Why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0A61DA-451B-4A4C-9A76-72DF43696BD2}"/>
              </a:ext>
            </a:extLst>
          </p:cNvPr>
          <p:cNvSpPr txBox="1"/>
          <p:nvPr/>
        </p:nvSpPr>
        <p:spPr>
          <a:xfrm>
            <a:off x="175303" y="3540756"/>
            <a:ext cx="262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No, they don’t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46FBAF-511B-49FB-B63A-7FC8A55F96CA}"/>
              </a:ext>
            </a:extLst>
          </p:cNvPr>
          <p:cNvSpPr txBox="1"/>
          <p:nvPr/>
        </p:nvSpPr>
        <p:spPr>
          <a:xfrm>
            <a:off x="175302" y="4106608"/>
            <a:ext cx="1188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Because it’s the first time they have this money and they lack financial decisions .</a:t>
            </a:r>
          </a:p>
        </p:txBody>
      </p:sp>
    </p:spTree>
    <p:extLst>
      <p:ext uri="{BB962C8B-B14F-4D97-AF65-F5344CB8AC3E}">
        <p14:creationId xmlns:p14="http://schemas.microsoft.com/office/powerpoint/2010/main" val="20908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35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94AF41A-4540-4D1A-8148-5E51BB32181D}"/>
              </a:ext>
            </a:extLst>
          </p:cNvPr>
          <p:cNvSpPr txBox="1"/>
          <p:nvPr/>
        </p:nvSpPr>
        <p:spPr>
          <a:xfrm>
            <a:off x="150665" y="2661625"/>
            <a:ext cx="7403685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won $16.2 million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E8F69-E2AF-4E0A-894C-1775ED5C08E5}"/>
              </a:ext>
            </a:extLst>
          </p:cNvPr>
          <p:cNvSpPr txBox="1"/>
          <p:nvPr/>
        </p:nvSpPr>
        <p:spPr>
          <a:xfrm>
            <a:off x="150663" y="5819065"/>
            <a:ext cx="741979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main idea of this paragraph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23133-7E10-4AEC-831C-F77EC46CD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5" y="289353"/>
            <a:ext cx="5377555" cy="2087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id="{A7A76F7D-8419-4A58-98E6-8C59D1BE90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500" end="112605.0625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32985" y="339755"/>
            <a:ext cx="1564114" cy="1564114"/>
          </a:xfrm>
          <a:prstGeom prst="rect">
            <a:avLst/>
          </a:prstGeom>
        </p:spPr>
      </p:pic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id="{1F31C66A-7F4B-41D5-A163-EA10B1F1DAD0}"/>
              </a:ext>
            </a:extLst>
          </p:cNvPr>
          <p:cNvCxnSpPr>
            <a:cxnSpLocks/>
          </p:cNvCxnSpPr>
          <p:nvPr/>
        </p:nvCxnSpPr>
        <p:spPr>
          <a:xfrm>
            <a:off x="1066800" y="579013"/>
            <a:ext cx="17326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64B71B-0F15-499F-AEC4-5D45779185B6}"/>
              </a:ext>
            </a:extLst>
          </p:cNvPr>
          <p:cNvSpPr txBox="1"/>
          <p:nvPr/>
        </p:nvSpPr>
        <p:spPr>
          <a:xfrm>
            <a:off x="150664" y="3281815"/>
            <a:ext cx="7403683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did William say after getting that money ? </a:t>
            </a:r>
          </a:p>
        </p:txBody>
      </p: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id="{516BF712-D435-4DAB-A604-0391D7681A60}"/>
              </a:ext>
            </a:extLst>
          </p:cNvPr>
          <p:cNvCxnSpPr>
            <a:cxnSpLocks/>
          </p:cNvCxnSpPr>
          <p:nvPr/>
        </p:nvCxnSpPr>
        <p:spPr>
          <a:xfrm>
            <a:off x="4555588" y="581144"/>
            <a:ext cx="1242646" cy="0"/>
          </a:xfrm>
          <a:prstGeom prst="line">
            <a:avLst/>
          </a:prstGeom>
          <a:ln w="28575">
            <a:solidFill>
              <a:srgbClr val="1E6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id="{0E590B1B-FA56-44E9-A688-FE48976B0BF7}"/>
              </a:ext>
            </a:extLst>
          </p:cNvPr>
          <p:cNvCxnSpPr>
            <a:cxnSpLocks/>
          </p:cNvCxnSpPr>
          <p:nvPr/>
        </p:nvCxnSpPr>
        <p:spPr>
          <a:xfrm>
            <a:off x="1091417" y="803775"/>
            <a:ext cx="3325838" cy="0"/>
          </a:xfrm>
          <a:prstGeom prst="line">
            <a:avLst/>
          </a:prstGeom>
          <a:ln w="28575">
            <a:solidFill>
              <a:srgbClr val="1E6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0673B5-03C3-4F35-BAD9-B48ACE856561}"/>
              </a:ext>
            </a:extLst>
          </p:cNvPr>
          <p:cNvSpPr txBox="1"/>
          <p:nvPr/>
        </p:nvSpPr>
        <p:spPr>
          <a:xfrm>
            <a:off x="150665" y="3895556"/>
            <a:ext cx="7403681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William have a problem with his family ? </a:t>
            </a:r>
          </a:p>
        </p:txBody>
      </p:sp>
      <p:cxnSp>
        <p:nvCxnSpPr>
          <p:cNvPr id="27" name="رابط مستقيم 27">
            <a:extLst>
              <a:ext uri="{FF2B5EF4-FFF2-40B4-BE49-F238E27FC236}">
                <a16:creationId xmlns:a16="http://schemas.microsoft.com/office/drawing/2014/main" id="{F690F428-07C1-4AC1-8A91-41F0B6FD7660}"/>
              </a:ext>
            </a:extLst>
          </p:cNvPr>
          <p:cNvCxnSpPr>
            <a:cxnSpLocks/>
          </p:cNvCxnSpPr>
          <p:nvPr/>
        </p:nvCxnSpPr>
        <p:spPr>
          <a:xfrm>
            <a:off x="3559126" y="1230965"/>
            <a:ext cx="191320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id="{52BA6F37-D831-4099-9A74-D15217BB76F2}"/>
              </a:ext>
            </a:extLst>
          </p:cNvPr>
          <p:cNvCxnSpPr>
            <a:cxnSpLocks/>
          </p:cNvCxnSpPr>
          <p:nvPr/>
        </p:nvCxnSpPr>
        <p:spPr>
          <a:xfrm>
            <a:off x="1066800" y="1467770"/>
            <a:ext cx="319571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E403968-E0C5-460B-A7C3-33B7DBCA8001}"/>
              </a:ext>
            </a:extLst>
          </p:cNvPr>
          <p:cNvSpPr txBox="1"/>
          <p:nvPr/>
        </p:nvSpPr>
        <p:spPr>
          <a:xfrm>
            <a:off x="7798776" y="5819065"/>
            <a:ext cx="383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 problem to his family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965A00-254B-4490-BCD3-B56B32F2E92E}"/>
              </a:ext>
            </a:extLst>
          </p:cNvPr>
          <p:cNvSpPr txBox="1"/>
          <p:nvPr/>
        </p:nvSpPr>
        <p:spPr>
          <a:xfrm>
            <a:off x="150663" y="4501955"/>
            <a:ext cx="7403683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was his brother arrested 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15B25-1438-46B5-8ED3-DC855AD17D76}"/>
              </a:ext>
            </a:extLst>
          </p:cNvPr>
          <p:cNvSpPr txBox="1"/>
          <p:nvPr/>
        </p:nvSpPr>
        <p:spPr>
          <a:xfrm>
            <a:off x="150662" y="5172245"/>
            <a:ext cx="7419789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William still get that money ?    Explain   ? </a:t>
            </a:r>
          </a:p>
        </p:txBody>
      </p: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7B9769D3-8593-4E3E-AC3A-B0F304641F7D}"/>
              </a:ext>
            </a:extLst>
          </p:cNvPr>
          <p:cNvCxnSpPr>
            <a:cxnSpLocks/>
          </p:cNvCxnSpPr>
          <p:nvPr/>
        </p:nvCxnSpPr>
        <p:spPr>
          <a:xfrm>
            <a:off x="3852504" y="1889801"/>
            <a:ext cx="180270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رابط مستقيم 27">
            <a:extLst>
              <a:ext uri="{FF2B5EF4-FFF2-40B4-BE49-F238E27FC236}">
                <a16:creationId xmlns:a16="http://schemas.microsoft.com/office/drawing/2014/main" id="{606655E4-3DBA-4E9D-9CF8-6E6147D45103}"/>
              </a:ext>
            </a:extLst>
          </p:cNvPr>
          <p:cNvCxnSpPr>
            <a:cxnSpLocks/>
          </p:cNvCxnSpPr>
          <p:nvPr/>
        </p:nvCxnSpPr>
        <p:spPr>
          <a:xfrm>
            <a:off x="1091417" y="2098472"/>
            <a:ext cx="456379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مستقيم 27">
            <a:extLst>
              <a:ext uri="{FF2B5EF4-FFF2-40B4-BE49-F238E27FC236}">
                <a16:creationId xmlns:a16="http://schemas.microsoft.com/office/drawing/2014/main" id="{5DFCCA17-0A5B-4C01-BBCB-B2503323DCEA}"/>
              </a:ext>
            </a:extLst>
          </p:cNvPr>
          <p:cNvCxnSpPr>
            <a:cxnSpLocks/>
          </p:cNvCxnSpPr>
          <p:nvPr/>
        </p:nvCxnSpPr>
        <p:spPr>
          <a:xfrm>
            <a:off x="996460" y="2306708"/>
            <a:ext cx="86633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6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" grpId="0" animBg="1"/>
      <p:bldP spid="12" grpId="0" animBg="1"/>
      <p:bldP spid="21" grpId="0" animBg="1"/>
      <p:bldP spid="26" grpId="0" animBg="1"/>
      <p:bldP spid="31" grpId="0"/>
      <p:bldP spid="1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C5912D-9C24-2F42-957E-818F4DE2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+mj-cs"/>
              </a:rPr>
              <a:t>Bud Post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01791-9C8C-085E-965B-F0543E30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956" y="1825625"/>
            <a:ext cx="9417844" cy="4351338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This is Bud Post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won 16.2 million dollars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tried to help my family but it didn't work out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went into tow failures ventures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Now, He lives on 450 dollars a month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C945CE0-BE30-A07D-A3A3-57F207F9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40" y="1614488"/>
            <a:ext cx="2609804" cy="20712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D80E99-6A72-1327-A20A-498827EA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71" y="4064793"/>
            <a:ext cx="1930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987E097-75F7-4568-92F7-34C3967B5B12}"/>
              </a:ext>
            </a:extLst>
          </p:cNvPr>
          <p:cNvSpPr txBox="1"/>
          <p:nvPr/>
        </p:nvSpPr>
        <p:spPr>
          <a:xfrm>
            <a:off x="5038881" y="4490934"/>
            <a:ext cx="615165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main idea of this paragraph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130C8-3E3B-431D-905B-671DBAD7C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2" y="204604"/>
            <a:ext cx="4142857" cy="243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1DC178-4F95-47D5-8BEB-1A4701E8E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"/>
          <a:stretch/>
        </p:blipFill>
        <p:spPr>
          <a:xfrm>
            <a:off x="366972" y="2797935"/>
            <a:ext cx="4142857" cy="733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Reading">
            <a:hlinkClick r:id="" action="ppaction://media"/>
            <a:extLst>
              <a:ext uri="{FF2B5EF4-FFF2-40B4-BE49-F238E27FC236}">
                <a16:creationId xmlns:a16="http://schemas.microsoft.com/office/drawing/2014/main" id="{F2E14743-2966-4A78-BB49-10B0F92EE9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200" end="56605.06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7782" y="3933451"/>
            <a:ext cx="1452554" cy="1452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E639B7-0DEC-484F-B7E2-D28DA50D1909}"/>
              </a:ext>
            </a:extLst>
          </p:cNvPr>
          <p:cNvSpPr txBox="1"/>
          <p:nvPr/>
        </p:nvSpPr>
        <p:spPr>
          <a:xfrm>
            <a:off x="5038882" y="677391"/>
            <a:ext cx="635329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much did Michael Carroll win ? </a:t>
            </a:r>
          </a:p>
        </p:txBody>
      </p:sp>
      <p:cxnSp>
        <p:nvCxnSpPr>
          <p:cNvPr id="25" name="رابط مستقيم 27">
            <a:extLst>
              <a:ext uri="{FF2B5EF4-FFF2-40B4-BE49-F238E27FC236}">
                <a16:creationId xmlns:a16="http://schemas.microsoft.com/office/drawing/2014/main" id="{41984923-023B-4DB9-BA01-2599F9609BA3}"/>
              </a:ext>
            </a:extLst>
          </p:cNvPr>
          <p:cNvCxnSpPr>
            <a:cxnSpLocks/>
          </p:cNvCxnSpPr>
          <p:nvPr/>
        </p:nvCxnSpPr>
        <p:spPr>
          <a:xfrm>
            <a:off x="1856935" y="1102475"/>
            <a:ext cx="177253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9ED0911-96EB-4DC6-AB7E-517DFA56444A}"/>
              </a:ext>
            </a:extLst>
          </p:cNvPr>
          <p:cNvSpPr txBox="1"/>
          <p:nvPr/>
        </p:nvSpPr>
        <p:spPr>
          <a:xfrm>
            <a:off x="5038881" y="1662126"/>
            <a:ext cx="635329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did Michael spend his fortune ? 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C68E483A-FCA3-4A36-B281-A112B02AAEE7}"/>
              </a:ext>
            </a:extLst>
          </p:cNvPr>
          <p:cNvCxnSpPr>
            <a:cxnSpLocks/>
          </p:cNvCxnSpPr>
          <p:nvPr/>
        </p:nvCxnSpPr>
        <p:spPr>
          <a:xfrm>
            <a:off x="1350498" y="1311682"/>
            <a:ext cx="2912013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3532C34B-C571-4DA4-A1DF-1449B6FDE776}"/>
              </a:ext>
            </a:extLst>
          </p:cNvPr>
          <p:cNvCxnSpPr>
            <a:cxnSpLocks/>
          </p:cNvCxnSpPr>
          <p:nvPr/>
        </p:nvCxnSpPr>
        <p:spPr>
          <a:xfrm>
            <a:off x="644770" y="1534531"/>
            <a:ext cx="349113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رابط مستقيم 27">
            <a:extLst>
              <a:ext uri="{FF2B5EF4-FFF2-40B4-BE49-F238E27FC236}">
                <a16:creationId xmlns:a16="http://schemas.microsoft.com/office/drawing/2014/main" id="{B85A3378-15C8-49D8-8EC7-84167116957E}"/>
              </a:ext>
            </a:extLst>
          </p:cNvPr>
          <p:cNvCxnSpPr>
            <a:cxnSpLocks/>
          </p:cNvCxnSpPr>
          <p:nvPr/>
        </p:nvCxnSpPr>
        <p:spPr>
          <a:xfrm>
            <a:off x="644770" y="1739869"/>
            <a:ext cx="320977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مستقيم 27">
            <a:extLst>
              <a:ext uri="{FF2B5EF4-FFF2-40B4-BE49-F238E27FC236}">
                <a16:creationId xmlns:a16="http://schemas.microsoft.com/office/drawing/2014/main" id="{BC2553F0-6D4E-4B0E-80CB-0D64B43872A8}"/>
              </a:ext>
            </a:extLst>
          </p:cNvPr>
          <p:cNvCxnSpPr>
            <a:cxnSpLocks/>
          </p:cNvCxnSpPr>
          <p:nvPr/>
        </p:nvCxnSpPr>
        <p:spPr>
          <a:xfrm>
            <a:off x="644770" y="1962608"/>
            <a:ext cx="349113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رابط مستقيم 27">
            <a:extLst>
              <a:ext uri="{FF2B5EF4-FFF2-40B4-BE49-F238E27FC236}">
                <a16:creationId xmlns:a16="http://schemas.microsoft.com/office/drawing/2014/main" id="{D045512C-4632-4240-865E-CA5F2AF8AF34}"/>
              </a:ext>
            </a:extLst>
          </p:cNvPr>
          <p:cNvCxnSpPr>
            <a:cxnSpLocks/>
          </p:cNvCxnSpPr>
          <p:nvPr/>
        </p:nvCxnSpPr>
        <p:spPr>
          <a:xfrm>
            <a:off x="630702" y="2185346"/>
            <a:ext cx="438443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7B05311-B6F8-4507-885A-3C6E3A8CA059}"/>
              </a:ext>
            </a:extLst>
          </p:cNvPr>
          <p:cNvSpPr txBox="1"/>
          <p:nvPr/>
        </p:nvSpPr>
        <p:spPr>
          <a:xfrm>
            <a:off x="5038881" y="2605062"/>
            <a:ext cx="667950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much did Michael pay in fines for vandalism ? </a:t>
            </a:r>
          </a:p>
        </p:txBody>
      </p:sp>
      <p:cxnSp>
        <p:nvCxnSpPr>
          <p:cNvPr id="41" name="رابط مستقيم 27">
            <a:extLst>
              <a:ext uri="{FF2B5EF4-FFF2-40B4-BE49-F238E27FC236}">
                <a16:creationId xmlns:a16="http://schemas.microsoft.com/office/drawing/2014/main" id="{0E6783E2-646C-427B-B2B4-BB7593A431EF}"/>
              </a:ext>
            </a:extLst>
          </p:cNvPr>
          <p:cNvCxnSpPr>
            <a:cxnSpLocks/>
          </p:cNvCxnSpPr>
          <p:nvPr/>
        </p:nvCxnSpPr>
        <p:spPr>
          <a:xfrm>
            <a:off x="2011985" y="3249509"/>
            <a:ext cx="15190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F92A9F0-39F8-450D-BD08-0C8C0AE73E36}"/>
              </a:ext>
            </a:extLst>
          </p:cNvPr>
          <p:cNvSpPr txBox="1"/>
          <p:nvPr/>
        </p:nvSpPr>
        <p:spPr>
          <a:xfrm>
            <a:off x="5870199" y="5155172"/>
            <a:ext cx="469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Michael Carroll’s story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272BDB-BF5F-454D-8BDD-6302DEEB2165}"/>
              </a:ext>
            </a:extLst>
          </p:cNvPr>
          <p:cNvSpPr txBox="1"/>
          <p:nvPr/>
        </p:nvSpPr>
        <p:spPr>
          <a:xfrm>
            <a:off x="5038881" y="3547998"/>
            <a:ext cx="615165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Michael still have this money ?</a:t>
            </a:r>
          </a:p>
        </p:txBody>
      </p: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id="{EDDE2439-27F0-45CE-9622-920FD595ACBA}"/>
              </a:ext>
            </a:extLst>
          </p:cNvPr>
          <p:cNvCxnSpPr>
            <a:cxnSpLocks/>
          </p:cNvCxnSpPr>
          <p:nvPr/>
        </p:nvCxnSpPr>
        <p:spPr>
          <a:xfrm>
            <a:off x="1350498" y="3471204"/>
            <a:ext cx="250405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3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 animBg="1"/>
      <p:bldP spid="23" grpId="0" animBg="1"/>
      <p:bldP spid="27" grpId="0" animBg="1"/>
      <p:bldP spid="39" grpId="0" animBg="1"/>
      <p:bldP spid="43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E58B9-9222-216B-F607-D8210F6E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Michael Carroll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29BCB9-37B1-3F55-2523-E42E8373C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186237"/>
          </a:xfrm>
        </p:spPr>
        <p:txBody>
          <a:bodyPr/>
          <a:lstStyle/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This is Michael Carroll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won 17.1 million dollars at the age of 20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spent almost my entire fortune in 18 months buying homes, luxurious holidays and flashy cars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Now, He is in trouble with the law . I have to pay thousands of dollars in fines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F9E0463-F86B-6842-5253-2752532B2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2" y="1322323"/>
            <a:ext cx="2614613" cy="20392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21F057D-6240-0DB8-030E-31B8AAC8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70" y="4318729"/>
            <a:ext cx="1740693" cy="12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4EF58A-6B6F-493A-87A6-55E319B101C7}"/>
              </a:ext>
            </a:extLst>
          </p:cNvPr>
          <p:cNvSpPr txBox="1"/>
          <p:nvPr/>
        </p:nvSpPr>
        <p:spPr>
          <a:xfrm>
            <a:off x="5052937" y="5081155"/>
            <a:ext cx="635329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main idea of this paragraph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1A722-5A04-4958-937C-F59E17C40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5" y="219242"/>
            <a:ext cx="4467841" cy="2654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ading">
            <a:hlinkClick r:id="" action="ppaction://media"/>
            <a:extLst>
              <a:ext uri="{FF2B5EF4-FFF2-40B4-BE49-F238E27FC236}">
                <a16:creationId xmlns:a16="http://schemas.microsoft.com/office/drawing/2014/main" id="{5E72441F-6700-4A2E-94DA-C937D56BE9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100" end="13405.0625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17876" y="3418912"/>
            <a:ext cx="1645053" cy="1645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0E5F2F-FA73-4B01-9703-B951F981E021}"/>
              </a:ext>
            </a:extLst>
          </p:cNvPr>
          <p:cNvSpPr txBox="1"/>
          <p:nvPr/>
        </p:nvSpPr>
        <p:spPr>
          <a:xfrm>
            <a:off x="5432776" y="748663"/>
            <a:ext cx="635329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old is Bob Bradley ? </a:t>
            </a:r>
          </a:p>
        </p:txBody>
      </p: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id="{CA1A39B4-55A4-4DBB-BB09-96B098F86B03}"/>
              </a:ext>
            </a:extLst>
          </p:cNvPr>
          <p:cNvCxnSpPr>
            <a:cxnSpLocks/>
          </p:cNvCxnSpPr>
          <p:nvPr/>
        </p:nvCxnSpPr>
        <p:spPr>
          <a:xfrm>
            <a:off x="1440764" y="764851"/>
            <a:ext cx="107735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E20F8A3-F081-4640-A320-0ACFBC23A09C}"/>
              </a:ext>
            </a:extLst>
          </p:cNvPr>
          <p:cNvSpPr txBox="1"/>
          <p:nvPr/>
        </p:nvSpPr>
        <p:spPr>
          <a:xfrm>
            <a:off x="5432772" y="1546012"/>
            <a:ext cx="635329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much did Bob win ? When ? </a:t>
            </a:r>
          </a:p>
        </p:txBody>
      </p:sp>
      <p:cxnSp>
        <p:nvCxnSpPr>
          <p:cNvPr id="25" name="رابط مستقيم 27">
            <a:extLst>
              <a:ext uri="{FF2B5EF4-FFF2-40B4-BE49-F238E27FC236}">
                <a16:creationId xmlns:a16="http://schemas.microsoft.com/office/drawing/2014/main" id="{33EA66F7-6685-4101-8D93-AAAD776279C2}"/>
              </a:ext>
            </a:extLst>
          </p:cNvPr>
          <p:cNvCxnSpPr>
            <a:cxnSpLocks/>
          </p:cNvCxnSpPr>
          <p:nvPr/>
        </p:nvCxnSpPr>
        <p:spPr>
          <a:xfrm>
            <a:off x="3976771" y="750783"/>
            <a:ext cx="72183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مستقيم 27">
            <a:extLst>
              <a:ext uri="{FF2B5EF4-FFF2-40B4-BE49-F238E27FC236}">
                <a16:creationId xmlns:a16="http://schemas.microsoft.com/office/drawing/2014/main" id="{EE54B2A0-582F-41C8-96F5-30372F59F573}"/>
              </a:ext>
            </a:extLst>
          </p:cNvPr>
          <p:cNvCxnSpPr>
            <a:cxnSpLocks/>
          </p:cNvCxnSpPr>
          <p:nvPr/>
        </p:nvCxnSpPr>
        <p:spPr>
          <a:xfrm>
            <a:off x="801858" y="973522"/>
            <a:ext cx="506437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id="{64AAC25D-6116-4606-B947-B36A2D6D800A}"/>
              </a:ext>
            </a:extLst>
          </p:cNvPr>
          <p:cNvCxnSpPr>
            <a:cxnSpLocks/>
          </p:cNvCxnSpPr>
          <p:nvPr/>
        </p:nvCxnSpPr>
        <p:spPr>
          <a:xfrm>
            <a:off x="1364567" y="976374"/>
            <a:ext cx="88626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72CCCD4-49AE-4CE6-950A-343272722057}"/>
              </a:ext>
            </a:extLst>
          </p:cNvPr>
          <p:cNvSpPr txBox="1"/>
          <p:nvPr/>
        </p:nvSpPr>
        <p:spPr>
          <a:xfrm>
            <a:off x="5432772" y="2333970"/>
            <a:ext cx="635329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did Mr. Bob do with his fortune ? </a:t>
            </a:r>
          </a:p>
        </p:txBody>
      </p:sp>
      <p:cxnSp>
        <p:nvCxnSpPr>
          <p:cNvPr id="34" name="رابط مستقيم 27">
            <a:extLst>
              <a:ext uri="{FF2B5EF4-FFF2-40B4-BE49-F238E27FC236}">
                <a16:creationId xmlns:a16="http://schemas.microsoft.com/office/drawing/2014/main" id="{EA36CCB3-95A4-493B-BDA6-83A6685A4143}"/>
              </a:ext>
            </a:extLst>
          </p:cNvPr>
          <p:cNvCxnSpPr>
            <a:cxnSpLocks/>
          </p:cNvCxnSpPr>
          <p:nvPr/>
        </p:nvCxnSpPr>
        <p:spPr>
          <a:xfrm>
            <a:off x="2923736" y="987590"/>
            <a:ext cx="192961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رابط مستقيم 27">
            <a:extLst>
              <a:ext uri="{FF2B5EF4-FFF2-40B4-BE49-F238E27FC236}">
                <a16:creationId xmlns:a16="http://schemas.microsoft.com/office/drawing/2014/main" id="{98E1C273-6B4D-4AD8-B842-C3E7ED8AB5B8}"/>
              </a:ext>
            </a:extLst>
          </p:cNvPr>
          <p:cNvCxnSpPr>
            <a:cxnSpLocks/>
          </p:cNvCxnSpPr>
          <p:nvPr/>
        </p:nvCxnSpPr>
        <p:spPr>
          <a:xfrm>
            <a:off x="801858" y="1210328"/>
            <a:ext cx="402336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A5CD61F-8018-4D91-94E2-F31495312D61}"/>
              </a:ext>
            </a:extLst>
          </p:cNvPr>
          <p:cNvSpPr txBox="1"/>
          <p:nvPr/>
        </p:nvSpPr>
        <p:spPr>
          <a:xfrm>
            <a:off x="5052937" y="3121928"/>
            <a:ext cx="7115613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Has Bradley spent his money in buying expensive cars ?</a:t>
            </a:r>
          </a:p>
        </p:txBody>
      </p:sp>
      <p:cxnSp>
        <p:nvCxnSpPr>
          <p:cNvPr id="39" name="رابط مستقيم 27">
            <a:extLst>
              <a:ext uri="{FF2B5EF4-FFF2-40B4-BE49-F238E27FC236}">
                <a16:creationId xmlns:a16="http://schemas.microsoft.com/office/drawing/2014/main" id="{6164EB88-F144-4229-A776-2AA6FC0A5FA7}"/>
              </a:ext>
            </a:extLst>
          </p:cNvPr>
          <p:cNvCxnSpPr>
            <a:cxnSpLocks/>
          </p:cNvCxnSpPr>
          <p:nvPr/>
        </p:nvCxnSpPr>
        <p:spPr>
          <a:xfrm>
            <a:off x="3522787" y="2106437"/>
            <a:ext cx="81490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رابط مستقيم 27">
            <a:extLst>
              <a:ext uri="{FF2B5EF4-FFF2-40B4-BE49-F238E27FC236}">
                <a16:creationId xmlns:a16="http://schemas.microsoft.com/office/drawing/2014/main" id="{147D5CA5-2C3A-4F94-AF1E-772BF5C090C2}"/>
              </a:ext>
            </a:extLst>
          </p:cNvPr>
          <p:cNvCxnSpPr>
            <a:cxnSpLocks/>
          </p:cNvCxnSpPr>
          <p:nvPr/>
        </p:nvCxnSpPr>
        <p:spPr>
          <a:xfrm>
            <a:off x="777241" y="2357311"/>
            <a:ext cx="404797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رابط مستقيم 27">
            <a:extLst>
              <a:ext uri="{FF2B5EF4-FFF2-40B4-BE49-F238E27FC236}">
                <a16:creationId xmlns:a16="http://schemas.microsoft.com/office/drawing/2014/main" id="{1121498C-0507-49EC-B784-9818AEAA3AA6}"/>
              </a:ext>
            </a:extLst>
          </p:cNvPr>
          <p:cNvCxnSpPr>
            <a:cxnSpLocks/>
          </p:cNvCxnSpPr>
          <p:nvPr/>
        </p:nvCxnSpPr>
        <p:spPr>
          <a:xfrm>
            <a:off x="777241" y="2607200"/>
            <a:ext cx="392136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رابط مستقيم 27">
            <a:extLst>
              <a:ext uri="{FF2B5EF4-FFF2-40B4-BE49-F238E27FC236}">
                <a16:creationId xmlns:a16="http://schemas.microsoft.com/office/drawing/2014/main" id="{62A4286C-2A1B-4B12-A745-77E525761E91}"/>
              </a:ext>
            </a:extLst>
          </p:cNvPr>
          <p:cNvCxnSpPr>
            <a:cxnSpLocks/>
          </p:cNvCxnSpPr>
          <p:nvPr/>
        </p:nvCxnSpPr>
        <p:spPr>
          <a:xfrm>
            <a:off x="777241" y="2812930"/>
            <a:ext cx="274554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5C4852A-EAB7-410F-BE7D-567202DAB509}"/>
              </a:ext>
            </a:extLst>
          </p:cNvPr>
          <p:cNvSpPr txBox="1"/>
          <p:nvPr/>
        </p:nvSpPr>
        <p:spPr>
          <a:xfrm>
            <a:off x="5432772" y="5664174"/>
            <a:ext cx="469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Bob Bradley’s story .</a:t>
            </a:r>
          </a:p>
        </p:txBody>
      </p: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id="{9CCCB1F6-DB87-4C03-A0DC-BACC4E42761B}"/>
              </a:ext>
            </a:extLst>
          </p:cNvPr>
          <p:cNvCxnSpPr>
            <a:cxnSpLocks/>
          </p:cNvCxnSpPr>
          <p:nvPr/>
        </p:nvCxnSpPr>
        <p:spPr>
          <a:xfrm>
            <a:off x="777241" y="1433066"/>
            <a:ext cx="404797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id="{6E5CEA22-0491-4532-9DDC-20C4132E7EBC}"/>
              </a:ext>
            </a:extLst>
          </p:cNvPr>
          <p:cNvCxnSpPr>
            <a:cxnSpLocks/>
          </p:cNvCxnSpPr>
          <p:nvPr/>
        </p:nvCxnSpPr>
        <p:spPr>
          <a:xfrm>
            <a:off x="769036" y="1676089"/>
            <a:ext cx="80654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F4C307-B462-4222-97DA-612C44152CB1}"/>
              </a:ext>
            </a:extLst>
          </p:cNvPr>
          <p:cNvSpPr txBox="1"/>
          <p:nvPr/>
        </p:nvSpPr>
        <p:spPr>
          <a:xfrm>
            <a:off x="5052937" y="4258677"/>
            <a:ext cx="635329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did Mr. Bradley say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FB9097-E83A-4921-A13A-FF590002A766}"/>
              </a:ext>
            </a:extLst>
          </p:cNvPr>
          <p:cNvSpPr txBox="1"/>
          <p:nvPr/>
        </p:nvSpPr>
        <p:spPr>
          <a:xfrm>
            <a:off x="5432770" y="3679564"/>
            <a:ext cx="337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No, he hasn’t .</a:t>
            </a:r>
          </a:p>
        </p:txBody>
      </p:sp>
    </p:spTree>
    <p:extLst>
      <p:ext uri="{BB962C8B-B14F-4D97-AF65-F5344CB8AC3E}">
        <p14:creationId xmlns:p14="http://schemas.microsoft.com/office/powerpoint/2010/main" val="30006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7" grpId="0" animBg="1"/>
      <p:bldP spid="23" grpId="0" animBg="1"/>
      <p:bldP spid="33" grpId="0" animBg="1"/>
      <p:bldP spid="38" grpId="0" animBg="1"/>
      <p:bldP spid="48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63CABC-23D0-D0AF-5268-7B5E7163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+mj-cs"/>
              </a:rPr>
              <a:t>Bob Bradley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8BF57B-464C-4B70-1E3E-96A82EB7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2156"/>
          </a:xfrm>
        </p:spPr>
        <p:txBody>
          <a:bodyPr/>
          <a:lstStyle/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This is Bob Bradley, 83-year- old-great grand father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won 6.17 million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gave huge amount to children's charities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He helped to make the dreams of my family and friends come true.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670EE41-9B29-390B-B26C-BFC27AB86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3" y="1369218"/>
            <a:ext cx="1714500" cy="23890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6D10F0-5C95-C05F-1677-88D0FE05E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51" y="2814636"/>
            <a:ext cx="2209849" cy="17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ctiveU | Devpost">
            <a:extLst>
              <a:ext uri="{FF2B5EF4-FFF2-40B4-BE49-F238E27FC236}">
                <a16:creationId xmlns:a16="http://schemas.microsoft.com/office/drawing/2014/main" id="{BC3FCF4B-E100-4026-90AC-A02FC637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78" y="1666414"/>
            <a:ext cx="3713707" cy="3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622E0279-A693-4FE3-A768-8610844A728A}"/>
              </a:ext>
            </a:extLst>
          </p:cNvPr>
          <p:cNvSpPr txBox="1">
            <a:spLocks/>
          </p:cNvSpPr>
          <p:nvPr/>
        </p:nvSpPr>
        <p:spPr>
          <a:xfrm>
            <a:off x="1011451" y="884421"/>
            <a:ext cx="3845357" cy="254458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4CD91-A6E1-4AAA-9250-A289E4E2E88D}"/>
              </a:ext>
            </a:extLst>
          </p:cNvPr>
          <p:cNvSpPr txBox="1"/>
          <p:nvPr/>
        </p:nvSpPr>
        <p:spPr>
          <a:xfrm>
            <a:off x="4589520" y="3581968"/>
            <a:ext cx="6425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https://www.liveworksheets.com/1-ie1723293za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2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CD8222-9D3B-473C-A038-17B49CECC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7" y="750034"/>
            <a:ext cx="6978711" cy="1360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id="{DA97798D-58B5-4851-9FF3-38E7830000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000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75054" y="492369"/>
            <a:ext cx="1617785" cy="16177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2429D6-05C8-45D7-941E-5800251103C2}"/>
              </a:ext>
            </a:extLst>
          </p:cNvPr>
          <p:cNvSpPr txBox="1"/>
          <p:nvPr/>
        </p:nvSpPr>
        <p:spPr>
          <a:xfrm>
            <a:off x="512624" y="4299084"/>
            <a:ext cx="6151657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main idea of this paragraph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04AF0-54B7-4721-A933-004BD7925923}"/>
              </a:ext>
            </a:extLst>
          </p:cNvPr>
          <p:cNvSpPr txBox="1"/>
          <p:nvPr/>
        </p:nvSpPr>
        <p:spPr>
          <a:xfrm>
            <a:off x="512625" y="5029510"/>
            <a:ext cx="615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Ask for professional &amp; financial advice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C91629-0A85-4E7C-8964-0B2372731FFC}"/>
              </a:ext>
            </a:extLst>
          </p:cNvPr>
          <p:cNvSpPr txBox="1"/>
          <p:nvPr/>
        </p:nvSpPr>
        <p:spPr>
          <a:xfrm>
            <a:off x="470420" y="2584938"/>
            <a:ext cx="7659005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do you seek an advisory team if you win a big prize ?</a:t>
            </a:r>
          </a:p>
        </p:txBody>
      </p: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F3933609-D82A-4B26-91F1-D760ED8DAA1B}"/>
              </a:ext>
            </a:extLst>
          </p:cNvPr>
          <p:cNvCxnSpPr>
            <a:cxnSpLocks/>
          </p:cNvCxnSpPr>
          <p:nvPr/>
        </p:nvCxnSpPr>
        <p:spPr>
          <a:xfrm>
            <a:off x="692835" y="1541385"/>
            <a:ext cx="556728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Whiteboard&#10;&#10;Description automatically generated with medium confidence">
            <a:extLst>
              <a:ext uri="{FF2B5EF4-FFF2-40B4-BE49-F238E27FC236}">
                <a16:creationId xmlns:a16="http://schemas.microsoft.com/office/drawing/2014/main" id="{9C0244DB-FD74-4628-81E9-5B63F9A2E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73" y="2413719"/>
            <a:ext cx="2696308" cy="1617785"/>
          </a:xfrm>
          <a:prstGeom prst="ellipse">
            <a:avLst/>
          </a:prstGeom>
          <a:ln w="190500" cap="rnd">
            <a:solidFill>
              <a:srgbClr val="64AF1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D8A2D8-7E23-4FDB-9F63-6259905D0FD6}"/>
              </a:ext>
            </a:extLst>
          </p:cNvPr>
          <p:cNvSpPr txBox="1"/>
          <p:nvPr/>
        </p:nvSpPr>
        <p:spPr>
          <a:xfrm>
            <a:off x="512625" y="3442011"/>
            <a:ext cx="7659005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can a good psychiatrist do ?</a:t>
            </a:r>
          </a:p>
        </p:txBody>
      </p: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id="{59144726-61A3-4496-92A2-683BB5F65C33}"/>
              </a:ext>
            </a:extLst>
          </p:cNvPr>
          <p:cNvCxnSpPr>
            <a:cxnSpLocks/>
          </p:cNvCxnSpPr>
          <p:nvPr/>
        </p:nvCxnSpPr>
        <p:spPr>
          <a:xfrm>
            <a:off x="3319975" y="1961071"/>
            <a:ext cx="319777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3E62A9D4-FFB6-56AA-EE5B-DEA83FC73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9" y="4645674"/>
            <a:ext cx="3029112" cy="14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/>
      <p:bldP spid="1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2" y="287805"/>
            <a:ext cx="6771032" cy="15573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757086E7-24D6-4C51-B128-15B61DF1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9" y="2056158"/>
            <a:ext cx="9589398" cy="4303021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0DE0D23-B6D5-045D-D553-7439F7339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601" y="1253331"/>
            <a:ext cx="66627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55565-7463-4662-B690-2D92504BC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29" y="2859314"/>
            <a:ext cx="6630736" cy="272311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D2256-6182-4509-8FD8-FFA2B218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6" y="1713800"/>
            <a:ext cx="9804119" cy="1145514"/>
          </a:xfrm>
        </p:spPr>
        <p:txBody>
          <a:bodyPr/>
          <a:lstStyle/>
          <a:p>
            <a:r>
              <a:rPr lang="en-GB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the following words mean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C3AF27-EEBC-4B37-8AA8-284C1DBF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0" y="577421"/>
            <a:ext cx="11563639" cy="770800"/>
          </a:xfrm>
        </p:spPr>
        <p:txBody>
          <a:bodyPr/>
          <a:lstStyle/>
          <a:p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practice the new vocabulary via flash cards</a:t>
            </a:r>
          </a:p>
        </p:txBody>
      </p:sp>
    </p:spTree>
    <p:extLst>
      <p:ext uri="{BB962C8B-B14F-4D97-AF65-F5344CB8AC3E}">
        <p14:creationId xmlns:p14="http://schemas.microsoft.com/office/powerpoint/2010/main" val="19671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9211929" y="4130468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receive property from someone who has died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23348" y="4114265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inherit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187381" y="4201882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ability to think in a normal way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08540" y="4201882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sanity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169961" y="4144184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 doctor trained in the treatment of mental illness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69961" y="4144184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Psychiatrist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45431" y="4114265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group that gives advice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1382" y="4122367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advisory team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87381" y="323150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easily be deceived or harmed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94491" y="323150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169961" y="323150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easily harmed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84181" y="323150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vulnerable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204801" y="331252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amounts</a:t>
            </a:r>
            <a:endParaRPr lang="en-US" sz="28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41104" y="323150"/>
            <a:ext cx="2834640" cy="20756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Legal status of having no money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223348" y="323150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3871" y="331252"/>
            <a:ext cx="2834640" cy="207568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bankruptcy</a:t>
            </a:r>
          </a:p>
        </p:txBody>
      </p:sp>
    </p:spTree>
    <p:extLst>
      <p:ext uri="{BB962C8B-B14F-4D97-AF65-F5344CB8AC3E}">
        <p14:creationId xmlns:p14="http://schemas.microsoft.com/office/powerpoint/2010/main" val="3130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8" grpId="0" animBg="1"/>
      <p:bldP spid="8" grpId="1" animBg="1"/>
      <p:bldP spid="54" grpId="0" animBg="1"/>
      <p:bldP spid="54" grpId="1" animBg="1"/>
      <p:bldP spid="7" grpId="0" animBg="1"/>
      <p:bldP spid="7" grpId="1" animBg="1"/>
      <p:bldP spid="53" grpId="0" animBg="1"/>
      <p:bldP spid="53" grpId="1" animBg="1"/>
      <p:bldP spid="6" grpId="0" animBg="1"/>
      <p:bldP spid="6" grpId="1" animBg="1"/>
      <p:bldP spid="50" grpId="0" animBg="1"/>
      <p:bldP spid="50" grpId="1" animBg="1"/>
      <p:bldP spid="5" grpId="0" animBg="1"/>
      <p:bldP spid="5" grpId="1" animBg="1"/>
      <p:bldP spid="47" grpId="0" animBg="1"/>
      <p:bldP spid="47" grpId="1" animBg="1"/>
      <p:bldP spid="20" grpId="0" animBg="1"/>
      <p:bldP spid="20" grpId="1" animBg="1"/>
      <p:bldP spid="46" grpId="0" animBg="1"/>
      <p:bldP spid="46" grpId="1" animBg="1"/>
      <p:bldP spid="19" grpId="0" animBg="1"/>
      <p:bldP spid="19" grpId="1" animBg="1"/>
      <p:bldP spid="49" grpId="0" animBg="1"/>
      <p:bldP spid="49" grpId="1" animBg="1"/>
      <p:bldP spid="44" grpId="0" animBg="1"/>
      <p:bldP spid="44" grpId="1" animBg="1"/>
      <p:bldP spid="21" grpId="0" animBg="1"/>
      <p:bldP spid="21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tectiveU | Devpost">
            <a:extLst>
              <a:ext uri="{FF2B5EF4-FFF2-40B4-BE49-F238E27FC236}">
                <a16:creationId xmlns:a16="http://schemas.microsoft.com/office/drawing/2014/main" id="{BC3FCF4B-E100-4026-90AC-A02FC637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78" y="1666414"/>
            <a:ext cx="3713707" cy="3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2">
            <a:extLst>
              <a:ext uri="{FF2B5EF4-FFF2-40B4-BE49-F238E27FC236}">
                <a16:creationId xmlns:a16="http://schemas.microsoft.com/office/drawing/2014/main" id="{622E0279-A693-4FE3-A768-8610844A728A}"/>
              </a:ext>
            </a:extLst>
          </p:cNvPr>
          <p:cNvSpPr txBox="1">
            <a:spLocks/>
          </p:cNvSpPr>
          <p:nvPr/>
        </p:nvSpPr>
        <p:spPr>
          <a:xfrm>
            <a:off x="1011451" y="884421"/>
            <a:ext cx="3845357" cy="254458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4CD91-A6E1-4AAA-9250-A289E4E2E88D}"/>
              </a:ext>
            </a:extLst>
          </p:cNvPr>
          <p:cNvSpPr txBox="1"/>
          <p:nvPr/>
        </p:nvSpPr>
        <p:spPr>
          <a:xfrm>
            <a:off x="4856808" y="342900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https://wordwall.net/resource/10619353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612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258478" y="-5564"/>
            <a:ext cx="805657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53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06" y="3103059"/>
            <a:ext cx="3289116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19"/>
            <a:ext cx="8741433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1106007-1E93-4842-AEE8-A41756FE389F}"/>
              </a:ext>
            </a:extLst>
          </p:cNvPr>
          <p:cNvSpPr txBox="1"/>
          <p:nvPr/>
        </p:nvSpPr>
        <p:spPr>
          <a:xfrm>
            <a:off x="311334" y="2324245"/>
            <a:ext cx="11569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winning million</a:t>
            </a:r>
          </a:p>
          <a:p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bankruptcy</a:t>
            </a:r>
          </a:p>
          <a:p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financial decisions</a:t>
            </a:r>
          </a:p>
          <a:p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investments</a:t>
            </a:r>
          </a:p>
          <a:p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went broke</a:t>
            </a:r>
          </a:p>
          <a:p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spent his fortune</a:t>
            </a:r>
          </a:p>
          <a:p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E1F06-07F7-4499-9ADA-67473BE8E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0" y="643563"/>
            <a:ext cx="10205500" cy="960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58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486FD-E3BA-42BE-AA53-E69B0E94F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0" y="1047784"/>
            <a:ext cx="11090411" cy="2381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E04D72-6760-45D3-A140-88BE3BEC057F}"/>
              </a:ext>
            </a:extLst>
          </p:cNvPr>
          <p:cNvSpPr/>
          <p:nvPr/>
        </p:nvSpPr>
        <p:spPr>
          <a:xfrm>
            <a:off x="1055077" y="1489530"/>
            <a:ext cx="98614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Post tried to help his family, but his brother tried to kill him. He invested money in businesses but they failed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3007D-E8DC-4073-AF9B-D700D2E8022F}"/>
              </a:ext>
            </a:extLst>
          </p:cNvPr>
          <p:cNvSpPr/>
          <p:nvPr/>
        </p:nvSpPr>
        <p:spPr>
          <a:xfrm>
            <a:off x="1055077" y="2071748"/>
            <a:ext cx="106328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solidFill>
                  <a:srgbClr val="1E6000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        Carroll spent his fortune in 18 months. He bought things like a Mercedes     and a villa in Spain. He was in trouble with the law and paid fines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1A3E8-962A-41CB-8316-6247DFF8D2E7}"/>
              </a:ext>
            </a:extLst>
          </p:cNvPr>
          <p:cNvSpPr/>
          <p:nvPr/>
        </p:nvSpPr>
        <p:spPr>
          <a:xfrm>
            <a:off x="1055077" y="2653966"/>
            <a:ext cx="106328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     Bradley gave huge amounts of money to charity. He didn’t buy things for  himself. He gives money to make the dreams of his family and friends come true.</a:t>
            </a:r>
          </a:p>
        </p:txBody>
      </p:sp>
    </p:spTree>
    <p:extLst>
      <p:ext uri="{BB962C8B-B14F-4D97-AF65-F5344CB8AC3E}">
        <p14:creationId xmlns:p14="http://schemas.microsoft.com/office/powerpoint/2010/main" val="3351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F1C73-286C-434A-9B0E-B32C9AB6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0" y="2393308"/>
            <a:ext cx="11576899" cy="993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30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0345D-DBE4-4CCF-AC11-7BDCAE203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6" y="308932"/>
            <a:ext cx="9791112" cy="58381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450B68-FBEB-4BCA-9614-9FB082DAEE25}"/>
              </a:ext>
            </a:extLst>
          </p:cNvPr>
          <p:cNvSpPr/>
          <p:nvPr/>
        </p:nvSpPr>
        <p:spPr>
          <a:xfrm>
            <a:off x="2650152" y="2790958"/>
            <a:ext cx="31035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He tried to help his family but things didn’t workout . He invested money in different business but he failed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C473C-023B-4D29-927C-34C1C9ECF356}"/>
              </a:ext>
            </a:extLst>
          </p:cNvPr>
          <p:cNvSpPr/>
          <p:nvPr/>
        </p:nvSpPr>
        <p:spPr>
          <a:xfrm>
            <a:off x="2622018" y="3759284"/>
            <a:ext cx="3103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Carroll spent his fortune in 18 months . He bought things like a Mercedes and a villa in Spain. He was in trouble with the law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E04C9-7DBB-4DC0-B968-EE5DD8905E2E}"/>
              </a:ext>
            </a:extLst>
          </p:cNvPr>
          <p:cNvSpPr/>
          <p:nvPr/>
        </p:nvSpPr>
        <p:spPr>
          <a:xfrm>
            <a:off x="5725552" y="2889432"/>
            <a:ext cx="31035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Be partner with his brother .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Ask for financial advice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BE12D-DBF8-459E-8690-A0B56EC1C2B1}"/>
              </a:ext>
            </a:extLst>
          </p:cNvPr>
          <p:cNvSpPr/>
          <p:nvPr/>
        </p:nvSpPr>
        <p:spPr>
          <a:xfrm>
            <a:off x="5711485" y="3857758"/>
            <a:ext cx="31035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Save some money .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Ask for financial advice 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A3D9F-B9A5-4159-88D6-ADF3F64E1DA5}"/>
              </a:ext>
            </a:extLst>
          </p:cNvPr>
          <p:cNvSpPr/>
          <p:nvPr/>
        </p:nvSpPr>
        <p:spPr>
          <a:xfrm>
            <a:off x="2607952" y="4727610"/>
            <a:ext cx="31035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cs typeface="Times New Roman" pitchFamily="18" charset="0"/>
              </a:rPr>
              <a:t>He gave money to charity. He didn’t buy things for himself. He made the dreams of his family and friends come true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832352-502F-496F-9C6F-3AC1BC82B9DA}"/>
              </a:ext>
            </a:extLst>
          </p:cNvPr>
          <p:cNvSpPr/>
          <p:nvPr/>
        </p:nvSpPr>
        <p:spPr>
          <a:xfrm>
            <a:off x="5746657" y="4787229"/>
            <a:ext cx="31035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Divide his money to third or quarters .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Not to forget himself .</a:t>
            </a:r>
          </a:p>
        </p:txBody>
      </p:sp>
    </p:spTree>
    <p:extLst>
      <p:ext uri="{BB962C8B-B14F-4D97-AF65-F5344CB8AC3E}">
        <p14:creationId xmlns:p14="http://schemas.microsoft.com/office/powerpoint/2010/main" val="17223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>
                <a:solidFill>
                  <a:srgbClr val="006600"/>
                </a:solidFill>
                <a:latin typeface="Algerian" panose="04020705040A02060702" pitchFamily="82" charset="0"/>
              </a:rPr>
              <a:t>111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H</a:t>
            </a: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9369083" y="-28136"/>
            <a:ext cx="2689567" cy="3123010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6153297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Objectives</a:t>
            </a:r>
            <a:endParaRPr lang="ar-SA" sz="4800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-1" y="1342198"/>
            <a:ext cx="9369083" cy="3772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Find problems of winning money in the reading text.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Find money expressions in the reading text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Make notes about ideas in the text.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Find the meaning of new words in the text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Find the main idea of a paragraph</a:t>
            </a:r>
          </a:p>
          <a:p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95D24F8-0699-4A31-835D-9388E62A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925" y="4644365"/>
            <a:ext cx="7334983" cy="17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A7BE4-6F43-47D1-A306-B2E2612C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1021556"/>
            <a:ext cx="7371471" cy="5029200"/>
          </a:xfrm>
          <a:prstGeom prst="rect">
            <a:avLst/>
          </a:prstGeom>
        </p:spPr>
      </p:pic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76161252-1F86-47D4-91FE-E6F781F84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16258" y="1636151"/>
            <a:ext cx="7371471" cy="23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17F613EF-62C0-4122-A26B-4A182C5A1A57}"/>
              </a:ext>
            </a:extLst>
          </p:cNvPr>
          <p:cNvSpPr/>
          <p:nvPr/>
        </p:nvSpPr>
        <p:spPr>
          <a:xfrm>
            <a:off x="3099581" y="67594"/>
            <a:ext cx="5537982" cy="1696279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0" name="مربع نص 5">
            <a:extLst>
              <a:ext uri="{FF2B5EF4-FFF2-40B4-BE49-F238E27FC236}">
                <a16:creationId xmlns:a16="http://schemas.microsoft.com/office/drawing/2014/main" id="{E9CD9FFD-6A04-4235-8E37-E5D2380C1761}"/>
              </a:ext>
            </a:extLst>
          </p:cNvPr>
          <p:cNvSpPr txBox="1"/>
          <p:nvPr/>
        </p:nvSpPr>
        <p:spPr>
          <a:xfrm>
            <a:off x="625778" y="4695069"/>
            <a:ext cx="114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does this picture show ?</a:t>
            </a:r>
          </a:p>
        </p:txBody>
      </p:sp>
      <p:sp>
        <p:nvSpPr>
          <p:cNvPr id="13" name="مربع نص 5">
            <a:extLst>
              <a:ext uri="{FF2B5EF4-FFF2-40B4-BE49-F238E27FC236}">
                <a16:creationId xmlns:a16="http://schemas.microsoft.com/office/drawing/2014/main" id="{ACEE3C71-FDEB-4C41-8558-4641B67FEED5}"/>
              </a:ext>
            </a:extLst>
          </p:cNvPr>
          <p:cNvSpPr txBox="1"/>
          <p:nvPr/>
        </p:nvSpPr>
        <p:spPr>
          <a:xfrm>
            <a:off x="625777" y="5218289"/>
            <a:ext cx="1144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words come to your mind when you see this picture ?</a:t>
            </a:r>
          </a:p>
        </p:txBody>
      </p:sp>
      <p:pic>
        <p:nvPicPr>
          <p:cNvPr id="3" name="Picture 2" descr="Text, calendar&#10;&#10;Description automatically generated">
            <a:extLst>
              <a:ext uri="{FF2B5EF4-FFF2-40B4-BE49-F238E27FC236}">
                <a16:creationId xmlns:a16="http://schemas.microsoft.com/office/drawing/2014/main" id="{4CAABBF2-FE65-4A93-8D93-02489813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47779" y="1992952"/>
            <a:ext cx="6644640" cy="24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258478" y="-5564"/>
            <a:ext cx="805657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52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06" y="3103059"/>
            <a:ext cx="3289116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19"/>
            <a:ext cx="8741433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4A744E64-3456-41DF-975D-B9E541D4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1926" y="3766499"/>
            <a:ext cx="7071461" cy="21559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60E68F-0FA7-4AC4-A135-C25C190D62DB}"/>
              </a:ext>
            </a:extLst>
          </p:cNvPr>
          <p:cNvSpPr/>
          <p:nvPr/>
        </p:nvSpPr>
        <p:spPr>
          <a:xfrm>
            <a:off x="3333394" y="188686"/>
            <a:ext cx="5061384" cy="1088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993300"/>
                </a:solidFill>
                <a:latin typeface="Comic Sans MS" panose="030F0702030302020204" pitchFamily="66" charset="0"/>
              </a:rPr>
              <a:t>Our reading strategy is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4B0C9DD-18F5-4A05-93B8-B9D9EC153BF0}"/>
              </a:ext>
            </a:extLst>
          </p:cNvPr>
          <p:cNvSpPr/>
          <p:nvPr/>
        </p:nvSpPr>
        <p:spPr>
          <a:xfrm>
            <a:off x="5747657" y="1277257"/>
            <a:ext cx="348343" cy="10885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3CBF12CA-753B-4C03-97FE-DFED71BBFA42}"/>
              </a:ext>
            </a:extLst>
          </p:cNvPr>
          <p:cNvSpPr/>
          <p:nvPr/>
        </p:nvSpPr>
        <p:spPr>
          <a:xfrm>
            <a:off x="1879600" y="2419713"/>
            <a:ext cx="7736114" cy="1088570"/>
          </a:xfrm>
          <a:prstGeom prst="flowChartInputOut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Finding the main idea</a:t>
            </a:r>
          </a:p>
        </p:txBody>
      </p:sp>
    </p:spTree>
    <p:extLst>
      <p:ext uri="{BB962C8B-B14F-4D97-AF65-F5344CB8AC3E}">
        <p14:creationId xmlns:p14="http://schemas.microsoft.com/office/powerpoint/2010/main" val="7237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19EE549-8FFD-4272-925E-22A40B04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77" y="119319"/>
            <a:ext cx="7066845" cy="1325563"/>
          </a:xfr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i="1" dirty="0">
                <a:solidFill>
                  <a:srgbClr val="002060"/>
                </a:solidFill>
              </a:rPr>
              <a:t>Before Reading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EBE96-15E0-49D0-8957-C55349846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42" y="1847611"/>
            <a:ext cx="9387502" cy="2021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رابط مستقيم 27">
            <a:extLst>
              <a:ext uri="{FF2B5EF4-FFF2-40B4-BE49-F238E27FC236}">
                <a16:creationId xmlns:a16="http://schemas.microsoft.com/office/drawing/2014/main" id="{CDF04B1B-B2CD-4FE0-80A6-679D3BBAD335}"/>
              </a:ext>
            </a:extLst>
          </p:cNvPr>
          <p:cNvCxnSpPr>
            <a:cxnSpLocks/>
          </p:cNvCxnSpPr>
          <p:nvPr/>
        </p:nvCxnSpPr>
        <p:spPr>
          <a:xfrm>
            <a:off x="6870709" y="3265942"/>
            <a:ext cx="2274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FCDE4A-7E3B-442C-9329-8AE77DCDEBEF}"/>
              </a:ext>
            </a:extLst>
          </p:cNvPr>
          <p:cNvSpPr txBox="1"/>
          <p:nvPr/>
        </p:nvSpPr>
        <p:spPr>
          <a:xfrm>
            <a:off x="1615553" y="2995526"/>
            <a:ext cx="5153558" cy="27432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EDB5AE-E485-48B3-8A03-CDBCC579E94E}"/>
              </a:ext>
            </a:extLst>
          </p:cNvPr>
          <p:cNvSpPr txBox="1"/>
          <p:nvPr/>
        </p:nvSpPr>
        <p:spPr>
          <a:xfrm>
            <a:off x="7160455" y="357860"/>
            <a:ext cx="443132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  Read and Listen </a:t>
            </a:r>
          </a:p>
        </p:txBody>
      </p:sp>
      <p:pic>
        <p:nvPicPr>
          <p:cNvPr id="6" name="Picture 4" descr="Listening Icon #416587 - Free Icons Library">
            <a:extLst>
              <a:ext uri="{FF2B5EF4-FFF2-40B4-BE49-F238E27FC236}">
                <a16:creationId xmlns:a16="http://schemas.microsoft.com/office/drawing/2014/main" id="{F4B05339-5EE7-4AAC-B8B4-9540C2AA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48" y="1413563"/>
            <a:ext cx="2014537" cy="15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ading">
            <a:hlinkClick r:id="" action="ppaction://media"/>
            <a:extLst>
              <a:ext uri="{FF2B5EF4-FFF2-40B4-BE49-F238E27FC236}">
                <a16:creationId xmlns:a16="http://schemas.microsoft.com/office/drawing/2014/main" id="{0935A9FC-CECE-4717-BFE9-2D3D68BA8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0148" y="3063252"/>
            <a:ext cx="1514223" cy="1514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70E7E-708F-4667-B575-65063F3F2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" y="357860"/>
            <a:ext cx="5266667" cy="5761905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5">
            <a:extLst>
              <a:ext uri="{FF2B5EF4-FFF2-40B4-BE49-F238E27FC236}">
                <a16:creationId xmlns:a16="http://schemas.microsoft.com/office/drawing/2014/main" id="{3CE772BB-409D-4351-A169-7F2AA6E602C8}"/>
              </a:ext>
            </a:extLst>
          </p:cNvPr>
          <p:cNvSpPr txBox="1"/>
          <p:nvPr/>
        </p:nvSpPr>
        <p:spPr>
          <a:xfrm>
            <a:off x="6339181" y="786910"/>
            <a:ext cx="5472987" cy="6690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660033"/>
                </a:solidFill>
              </a:rPr>
              <a:t>What’s the title?</a:t>
            </a:r>
            <a:endParaRPr lang="ar-SA" sz="2800" dirty="0">
              <a:solidFill>
                <a:srgbClr val="660033"/>
              </a:solidFill>
            </a:endParaRPr>
          </a:p>
        </p:txBody>
      </p:sp>
      <p:sp>
        <p:nvSpPr>
          <p:cNvPr id="9" name="مربع نص 13">
            <a:extLst>
              <a:ext uri="{FF2B5EF4-FFF2-40B4-BE49-F238E27FC236}">
                <a16:creationId xmlns:a16="http://schemas.microsoft.com/office/drawing/2014/main" id="{E63B907F-ED22-41AE-BDB4-3C974EE8039E}"/>
              </a:ext>
            </a:extLst>
          </p:cNvPr>
          <p:cNvSpPr txBox="1"/>
          <p:nvPr/>
        </p:nvSpPr>
        <p:spPr>
          <a:xfrm>
            <a:off x="6339180" y="4489114"/>
            <a:ext cx="5472987" cy="6690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660033"/>
                </a:solidFill>
              </a:rPr>
              <a:t>How many photos ?</a:t>
            </a:r>
            <a:endParaRPr lang="ar-SA" sz="2800" dirty="0">
              <a:solidFill>
                <a:srgbClr val="660033"/>
              </a:solidFill>
            </a:endParaRPr>
          </a:p>
        </p:txBody>
      </p:sp>
      <p:sp>
        <p:nvSpPr>
          <p:cNvPr id="13" name="مربع نص 5">
            <a:extLst>
              <a:ext uri="{FF2B5EF4-FFF2-40B4-BE49-F238E27FC236}">
                <a16:creationId xmlns:a16="http://schemas.microsoft.com/office/drawing/2014/main" id="{A4588D40-2B24-4700-B979-2C7F9ADA23B3}"/>
              </a:ext>
            </a:extLst>
          </p:cNvPr>
          <p:cNvSpPr txBox="1"/>
          <p:nvPr/>
        </p:nvSpPr>
        <p:spPr>
          <a:xfrm>
            <a:off x="6339181" y="2638012"/>
            <a:ext cx="5509845" cy="6690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660033"/>
                </a:solidFill>
              </a:rPr>
              <a:t>How many paragraphs are there ?</a:t>
            </a:r>
            <a:endParaRPr lang="ar-SA" sz="2800" dirty="0">
              <a:solidFill>
                <a:srgbClr val="66003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532F8-6FC4-4FF2-AED3-45EF9C74A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684919"/>
            <a:ext cx="5266667" cy="576190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BD5B3-F811-41F1-B1D9-9B6FB9F1D822}"/>
              </a:ext>
            </a:extLst>
          </p:cNvPr>
          <p:cNvSpPr txBox="1"/>
          <p:nvPr/>
        </p:nvSpPr>
        <p:spPr>
          <a:xfrm>
            <a:off x="6339177" y="1899138"/>
            <a:ext cx="547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Money: A Blessing or a problem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5C51E-2669-4632-AFCB-AD5E107DA788}"/>
              </a:ext>
            </a:extLst>
          </p:cNvPr>
          <p:cNvSpPr txBox="1"/>
          <p:nvPr/>
        </p:nvSpPr>
        <p:spPr>
          <a:xfrm>
            <a:off x="6339179" y="3584315"/>
            <a:ext cx="547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161A0-D9BD-4E96-9D61-AF6366388CEA}"/>
              </a:ext>
            </a:extLst>
          </p:cNvPr>
          <p:cNvSpPr txBox="1"/>
          <p:nvPr/>
        </p:nvSpPr>
        <p:spPr>
          <a:xfrm>
            <a:off x="6339178" y="5601342"/>
            <a:ext cx="547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 picture of a cheque .</a:t>
            </a:r>
          </a:p>
        </p:txBody>
      </p:sp>
    </p:spTree>
    <p:extLst>
      <p:ext uri="{BB962C8B-B14F-4D97-AF65-F5344CB8AC3E}">
        <p14:creationId xmlns:p14="http://schemas.microsoft.com/office/powerpoint/2010/main" val="19560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890</Words>
  <Application>Microsoft Office PowerPoint</Application>
  <PresentationFormat>شاشة عريضة</PresentationFormat>
  <Paragraphs>133</Paragraphs>
  <Slides>30</Slides>
  <Notes>4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3" baseType="lpstr">
      <vt:lpstr>Algerian</vt:lpstr>
      <vt:lpstr>Arabic Typesetting</vt:lpstr>
      <vt:lpstr>Arial</vt:lpstr>
      <vt:lpstr>Arial Rounded MT Bold</vt:lpstr>
      <vt:lpstr>Calibri</vt:lpstr>
      <vt:lpstr>Calibri Light</vt:lpstr>
      <vt:lpstr>Cavolini</vt:lpstr>
      <vt:lpstr>Comic Sans MS</vt:lpstr>
      <vt:lpstr>MV Boli</vt:lpstr>
      <vt:lpstr>STC-Regular</vt:lpstr>
      <vt:lpstr>Times New Roman</vt:lpstr>
      <vt:lpstr>Wide Latin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Before Reading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Bud Post</vt:lpstr>
      <vt:lpstr>عرض تقديمي في PowerPoint</vt:lpstr>
      <vt:lpstr>Michael Carroll</vt:lpstr>
      <vt:lpstr>عرض تقديمي في PowerPoint</vt:lpstr>
      <vt:lpstr>Bob Bradley</vt:lpstr>
      <vt:lpstr>عرض تقديمي في PowerPoint</vt:lpstr>
      <vt:lpstr>عرض تقديمي في PowerPoint</vt:lpstr>
      <vt:lpstr>عرض تقديمي في PowerPoint</vt:lpstr>
      <vt:lpstr>Let’s practice the new vocabulary via flash cards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خديجة فلاته</cp:lastModifiedBy>
  <cp:revision>77</cp:revision>
  <dcterms:created xsi:type="dcterms:W3CDTF">2020-12-25T17:10:15Z</dcterms:created>
  <dcterms:modified xsi:type="dcterms:W3CDTF">2023-01-29T15:37:08Z</dcterms:modified>
</cp:coreProperties>
</file>