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69" r:id="rId4"/>
    <p:sldId id="270" r:id="rId5"/>
    <p:sldId id="272" r:id="rId6"/>
    <p:sldId id="275" r:id="rId7"/>
    <p:sldId id="264" r:id="rId8"/>
    <p:sldId id="286" r:id="rId9"/>
    <p:sldId id="276" r:id="rId10"/>
    <p:sldId id="277" r:id="rId11"/>
    <p:sldId id="278" r:id="rId12"/>
    <p:sldId id="280" r:id="rId13"/>
    <p:sldId id="288" r:id="rId14"/>
    <p:sldId id="279" r:id="rId15"/>
    <p:sldId id="281" r:id="rId16"/>
    <p:sldId id="287" r:id="rId17"/>
    <p:sldId id="285" r:id="rId18"/>
    <p:sldId id="274" r:id="rId19"/>
    <p:sldId id="273" r:id="rId20"/>
    <p:sldId id="284" r:id="rId21"/>
    <p:sldId id="263" r:id="rId22"/>
    <p:sldId id="271" r:id="rId23"/>
    <p:sldId id="262" r:id="rId2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FF6600"/>
    <a:srgbClr val="993300"/>
    <a:srgbClr val="6F3505"/>
    <a:srgbClr val="843F06"/>
    <a:srgbClr val="BC5908"/>
    <a:srgbClr val="007033"/>
    <a:srgbClr val="003635"/>
    <a:srgbClr val="9EFF29"/>
    <a:srgbClr val="C800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D18E60-4300-4729-A0D7-6AB984C3922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533E96-F078-4B3D-A8F4-F1AF21EBC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00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971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39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00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0401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826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469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5172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684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6697" y="2566220"/>
            <a:ext cx="8229600" cy="1688688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36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6194" y="1814049"/>
            <a:ext cx="8229600" cy="678426"/>
          </a:xfrm>
        </p:spPr>
        <p:txBody>
          <a:bodyPr>
            <a:normAutofit/>
          </a:bodyPr>
          <a:lstStyle>
            <a:lvl1pPr marL="0" indent="0" algn="r">
              <a:buNone/>
              <a:defRPr sz="2800" b="0" i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id="{08B89D22-1D6E-450B-881F-4D2A4C527F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08475" y="2326213"/>
            <a:ext cx="1463784" cy="52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069" y="253834"/>
            <a:ext cx="8259098" cy="763526"/>
          </a:xfrm>
        </p:spPr>
        <p:txBody>
          <a:bodyPr>
            <a:normAutofit/>
          </a:bodyPr>
          <a:lstStyle>
            <a:lvl1pPr algn="r">
              <a:defRPr sz="3600" baseline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714" y="1231490"/>
            <a:ext cx="8246070" cy="3546986"/>
          </a:xfrm>
        </p:spPr>
        <p:txBody>
          <a:bodyPr/>
          <a:lstStyle>
            <a:lvl1pPr algn="l">
              <a:defRPr sz="2800">
                <a:solidFill>
                  <a:schemeClr val="tx2">
                    <a:lumMod val="75000"/>
                  </a:schemeClr>
                </a:solidFill>
              </a:defRPr>
            </a:lvl1pPr>
            <a:lvl2pPr algn="l"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 algn="l"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 algn="l"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 algn="l"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2106" y="406537"/>
            <a:ext cx="6283782" cy="72534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9238" y="1268361"/>
            <a:ext cx="6304935" cy="3420136"/>
          </a:xfrm>
        </p:spPr>
        <p:txBody>
          <a:bodyPr/>
          <a:lstStyle>
            <a:lvl1pPr>
              <a:defRPr sz="28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441" y="315893"/>
            <a:ext cx="8093365" cy="763525"/>
          </a:xfrm>
        </p:spPr>
        <p:txBody>
          <a:bodyPr>
            <a:normAutofit/>
          </a:bodyPr>
          <a:lstStyle>
            <a:lvl1pPr algn="r">
              <a:defRPr sz="3600" baseline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2131" y="1500663"/>
            <a:ext cx="4040188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131" y="1973060"/>
            <a:ext cx="4040188" cy="2276294"/>
          </a:xfrm>
        </p:spPr>
        <p:txBody>
          <a:bodyPr/>
          <a:lstStyle>
            <a:lvl1pPr algn="ctr">
              <a:defRPr sz="2400">
                <a:solidFill>
                  <a:schemeClr val="tx2">
                    <a:lumMod val="75000"/>
                  </a:schemeClr>
                </a:solidFill>
              </a:defRPr>
            </a:lvl1pPr>
            <a:lvl2pPr algn="ctr">
              <a:defRPr sz="2000">
                <a:solidFill>
                  <a:schemeClr val="tx2">
                    <a:lumMod val="75000"/>
                  </a:schemeClr>
                </a:solidFill>
              </a:defRPr>
            </a:lvl2pPr>
            <a:lvl3pPr algn="ctr">
              <a:defRPr sz="1800">
                <a:solidFill>
                  <a:schemeClr val="tx2">
                    <a:lumMod val="75000"/>
                  </a:schemeClr>
                </a:solidFill>
              </a:defRPr>
            </a:lvl3pPr>
            <a:lvl4pPr algn="ctr">
              <a:defRPr sz="1600">
                <a:solidFill>
                  <a:schemeClr val="tx2">
                    <a:lumMod val="75000"/>
                  </a:schemeClr>
                </a:solidFill>
              </a:defRPr>
            </a:lvl4pPr>
            <a:lvl5pPr algn="ctr">
              <a:defRPr sz="16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7252" y="1500663"/>
            <a:ext cx="4041775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57252" y="1973060"/>
            <a:ext cx="4041775" cy="2276294"/>
          </a:xfrm>
        </p:spPr>
        <p:txBody>
          <a:bodyPr/>
          <a:lstStyle>
            <a:lvl1pPr algn="ctr">
              <a:defRPr sz="2400">
                <a:solidFill>
                  <a:schemeClr val="tx2">
                    <a:lumMod val="75000"/>
                  </a:schemeClr>
                </a:solidFill>
              </a:defRPr>
            </a:lvl1pPr>
            <a:lvl2pPr algn="ctr">
              <a:defRPr sz="2000">
                <a:solidFill>
                  <a:schemeClr val="tx2">
                    <a:lumMod val="75000"/>
                  </a:schemeClr>
                </a:solidFill>
              </a:defRPr>
            </a:lvl2pPr>
            <a:lvl3pPr algn="ctr">
              <a:defRPr sz="1800">
                <a:solidFill>
                  <a:schemeClr val="tx2">
                    <a:lumMod val="75000"/>
                  </a:schemeClr>
                </a:solidFill>
              </a:defRPr>
            </a:lvl3pPr>
            <a:lvl4pPr algn="ctr">
              <a:defRPr sz="1600">
                <a:solidFill>
                  <a:schemeClr val="tx2">
                    <a:lumMod val="75000"/>
                  </a:schemeClr>
                </a:solidFill>
              </a:defRPr>
            </a:lvl4pPr>
            <a:lvl5pPr algn="ctr">
              <a:defRPr sz="16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E867DF-3DCA-4725-94F0-F2B6BD747A82}"/>
              </a:ext>
            </a:extLst>
          </p:cNvPr>
          <p:cNvSpPr txBox="1"/>
          <p:nvPr userDrawn="1"/>
        </p:nvSpPr>
        <p:spPr>
          <a:xfrm>
            <a:off x="-9150" y="5213747"/>
            <a:ext cx="838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4.jpeg"/><Relationship Id="rId5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21" y="2571750"/>
            <a:ext cx="8610579" cy="1585637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latin typeface="Berlin Sans FB" panose="020E0602020502020306" pitchFamily="34" charset="0"/>
              </a:rPr>
              <a:t>Unit 1</a:t>
            </a:r>
            <a:br>
              <a:rPr lang="en-US" dirty="0">
                <a:latin typeface="Berlin Sans FB" panose="020E0602020502020306" pitchFamily="34" charset="0"/>
              </a:rPr>
            </a:br>
            <a:br>
              <a:rPr lang="en-US" sz="1200" dirty="0">
                <a:latin typeface="Berlin Sans FB" panose="020E0602020502020306" pitchFamily="34" charset="0"/>
              </a:rPr>
            </a:br>
            <a:r>
              <a:rPr lang="en-US" sz="2600" b="1" dirty="0">
                <a:solidFill>
                  <a:srgbClr val="007033"/>
                </a:solidFill>
                <a:latin typeface="Quire Sans" panose="020B0502040400020003" pitchFamily="34" charset="0"/>
                <a:ea typeface="Segoe UI Black" panose="020B0A02040204020203" pitchFamily="34" charset="0"/>
                <a:cs typeface="Quire Sans" panose="020B0502040400020003" pitchFamily="34" charset="0"/>
              </a:rPr>
              <a:t>There is No  Place Like Home</a:t>
            </a:r>
            <a:br>
              <a:rPr lang="en-US" sz="2600" b="1" dirty="0">
                <a:solidFill>
                  <a:srgbClr val="007033"/>
                </a:solidFill>
                <a:latin typeface="Quire Sans" panose="020B0502040400020003" pitchFamily="34" charset="0"/>
                <a:ea typeface="Segoe UI Black" panose="020B0A02040204020203" pitchFamily="34" charset="0"/>
                <a:cs typeface="Quire Sans" panose="020B0502040400020003" pitchFamily="34" charset="0"/>
              </a:rPr>
            </a:br>
            <a:br>
              <a:rPr lang="en-US" sz="800" b="1" dirty="0">
                <a:latin typeface="Quire Sans" panose="020B0502040400020003" pitchFamily="34" charset="0"/>
                <a:ea typeface="Segoe UI Black" panose="020B0A02040204020203" pitchFamily="34" charset="0"/>
                <a:cs typeface="Quire Sans" panose="020B0502040400020003" pitchFamily="34" charset="0"/>
              </a:rPr>
            </a:br>
            <a:r>
              <a:rPr lang="en-US" sz="2000" b="1" dirty="0">
                <a:latin typeface="Cavolini" panose="03000502040302020204" pitchFamily="66" charset="0"/>
                <a:ea typeface="Segoe UI Black" panose="020B0A02040204020203" pitchFamily="34" charset="0"/>
                <a:cs typeface="Cavolini" panose="03000502040302020204" pitchFamily="66" charset="0"/>
              </a:rPr>
              <a:t>Listen &amp; Discuss</a:t>
            </a:r>
            <a:endParaRPr lang="en-US" sz="2300" b="1" dirty="0">
              <a:latin typeface="Cavolini" panose="03000502040302020204" pitchFamily="66" charset="0"/>
              <a:ea typeface="Segoe UI Black" panose="020B0A02040204020203" pitchFamily="34" charset="0"/>
              <a:cs typeface="Cavolini" panose="0300050204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868" y="107577"/>
            <a:ext cx="1442727" cy="453357"/>
          </a:xfrm>
        </p:spPr>
        <p:txBody>
          <a:bodyPr>
            <a:normAutofit/>
          </a:bodyPr>
          <a:lstStyle/>
          <a:p>
            <a:pPr algn="l"/>
            <a:r>
              <a:rPr lang="en-US" sz="1800" dirty="0">
                <a:solidFill>
                  <a:schemeClr val="bg1"/>
                </a:solidFill>
                <a:latin typeface="Berlin Sans FB" panose="020E0602020502020306" pitchFamily="34" charset="0"/>
              </a:rPr>
              <a:t>Mega Goal </a:t>
            </a:r>
            <a:r>
              <a:rPr lang="en-US" sz="1800" dirty="0">
                <a:solidFill>
                  <a:srgbClr val="C00000"/>
                </a:solidFill>
                <a:latin typeface="Berlin Sans FB" panose="020E0602020502020306" pitchFamily="34" charset="0"/>
              </a:rPr>
              <a:t>4</a:t>
            </a:r>
          </a:p>
        </p:txBody>
      </p:sp>
      <p:sp>
        <p:nvSpPr>
          <p:cNvPr id="4" name="Google Shape;484;p32">
            <a:extLst>
              <a:ext uri="{FF2B5EF4-FFF2-40B4-BE49-F238E27FC236}">
                <a16:creationId xmlns:a16="http://schemas.microsoft.com/office/drawing/2014/main" id="{E8D8EF5A-38EF-4F1A-A2FD-63F6702E8589}"/>
              </a:ext>
            </a:extLst>
          </p:cNvPr>
          <p:cNvSpPr txBox="1">
            <a:spLocks/>
          </p:cNvSpPr>
          <p:nvPr/>
        </p:nvSpPr>
        <p:spPr>
          <a:xfrm>
            <a:off x="5724606" y="4642411"/>
            <a:ext cx="3281082" cy="447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0" i="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800" b="1" dirty="0">
                <a:solidFill>
                  <a:srgbClr val="007033"/>
                </a:solidFill>
                <a:latin typeface="Handlee" panose="02000000000000000000" pitchFamily="2" charset="0"/>
              </a:rPr>
              <a:t>Done by : </a:t>
            </a:r>
            <a:r>
              <a:rPr lang="en-US" sz="1800" b="1" dirty="0" err="1">
                <a:solidFill>
                  <a:srgbClr val="C00000"/>
                </a:solidFill>
                <a:latin typeface="Handlee" panose="02000000000000000000" pitchFamily="2" charset="0"/>
              </a:rPr>
              <a:t>Entisar</a:t>
            </a:r>
            <a:r>
              <a:rPr lang="en-US" sz="1800" b="1" dirty="0">
                <a:solidFill>
                  <a:srgbClr val="C00000"/>
                </a:solidFill>
                <a:latin typeface="Handlee" panose="02000000000000000000" pitchFamily="2" charset="0"/>
              </a:rPr>
              <a:t> Al-</a:t>
            </a:r>
            <a:r>
              <a:rPr lang="en-US" sz="1800" b="1" dirty="0" err="1">
                <a:solidFill>
                  <a:srgbClr val="C00000"/>
                </a:solidFill>
                <a:latin typeface="Handlee" panose="02000000000000000000" pitchFamily="2" charset="0"/>
              </a:rPr>
              <a:t>Obaidallah</a:t>
            </a:r>
            <a:endParaRPr lang="en-US" sz="1800" b="1" dirty="0">
              <a:solidFill>
                <a:srgbClr val="C00000"/>
              </a:solidFill>
              <a:latin typeface="Handle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DE4F4B5C-6464-4B21-A552-C7F1AD55F8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017" t="56630" r="27264" b="21743"/>
          <a:stretch/>
        </p:blipFill>
        <p:spPr>
          <a:xfrm>
            <a:off x="162423" y="2075516"/>
            <a:ext cx="8685693" cy="2388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MG Bk 4 F-SA__16_1-06">
            <a:hlinkClick r:id="" action="ppaction://media"/>
            <a:extLst>
              <a:ext uri="{FF2B5EF4-FFF2-40B4-BE49-F238E27FC236}">
                <a16:creationId xmlns:a16="http://schemas.microsoft.com/office/drawing/2014/main" id="{25C18858-C34B-4E3B-92DD-703D0C7A2E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1850" end="111064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0560" y="1248343"/>
            <a:ext cx="609600" cy="60960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0ABFD90A-30A3-4A65-A4C4-E6F0CDF3C9E1}"/>
              </a:ext>
            </a:extLst>
          </p:cNvPr>
          <p:cNvSpPr/>
          <p:nvPr/>
        </p:nvSpPr>
        <p:spPr>
          <a:xfrm>
            <a:off x="1974797" y="1269193"/>
            <a:ext cx="2597203" cy="577562"/>
          </a:xfrm>
          <a:prstGeom prst="wedgeRoundRectCallout">
            <a:avLst>
              <a:gd name="adj1" fmla="val -67579"/>
              <a:gd name="adj2" fmla="val 28773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Who said this quote?</a:t>
            </a:r>
          </a:p>
        </p:txBody>
      </p:sp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0B3FB002-4134-4486-B012-B3E68233B12B}"/>
              </a:ext>
            </a:extLst>
          </p:cNvPr>
          <p:cNvSpPr/>
          <p:nvPr/>
        </p:nvSpPr>
        <p:spPr>
          <a:xfrm>
            <a:off x="6419539" y="1232247"/>
            <a:ext cx="2597203" cy="577562"/>
          </a:xfrm>
          <a:prstGeom prst="wedgeRoundRectCallout">
            <a:avLst>
              <a:gd name="adj1" fmla="val -61662"/>
              <a:gd name="adj2" fmla="val 26112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Who said this quote?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ABAF0A92-61FC-461C-841B-46D1177F89D0}"/>
              </a:ext>
            </a:extLst>
          </p:cNvPr>
          <p:cNvSpPr/>
          <p:nvPr/>
        </p:nvSpPr>
        <p:spPr>
          <a:xfrm>
            <a:off x="696463" y="3715671"/>
            <a:ext cx="1585695" cy="35897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6B3AA08D-1D82-471F-B601-291C78DE44FA}"/>
              </a:ext>
            </a:extLst>
          </p:cNvPr>
          <p:cNvSpPr/>
          <p:nvPr/>
        </p:nvSpPr>
        <p:spPr>
          <a:xfrm>
            <a:off x="5885970" y="3666181"/>
            <a:ext cx="1790380" cy="35897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0112DAC-F1FF-48A3-97B1-A728E39C6913}"/>
              </a:ext>
            </a:extLst>
          </p:cNvPr>
          <p:cNvSpPr txBox="1"/>
          <p:nvPr/>
        </p:nvSpPr>
        <p:spPr>
          <a:xfrm>
            <a:off x="1380160" y="4602576"/>
            <a:ext cx="769171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= </a:t>
            </a:r>
            <a:r>
              <a:rPr lang="en-US" sz="1600" dirty="0">
                <a:solidFill>
                  <a:schemeClr val="bg1"/>
                </a:solidFill>
              </a:rPr>
              <a:t>a mixture of lime with cement, sand, and water, used in building to bond bricks or stones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630B80D-EAA5-49D5-B6D7-C39A3DFE7352}"/>
              </a:ext>
            </a:extLst>
          </p:cNvPr>
          <p:cNvSpPr txBox="1"/>
          <p:nvPr/>
        </p:nvSpPr>
        <p:spPr>
          <a:xfrm>
            <a:off x="162423" y="4619735"/>
            <a:ext cx="1068081" cy="369332"/>
          </a:xfrm>
          <a:prstGeom prst="rect">
            <a:avLst/>
          </a:prstGeom>
          <a:solidFill>
            <a:srgbClr val="FF66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/>
              <a:t>mortar</a:t>
            </a:r>
            <a:endParaRPr lang="ar-SA" b="1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26DE0559-4382-437D-8F9D-284CA91C2735}"/>
              </a:ext>
            </a:extLst>
          </p:cNvPr>
          <p:cNvSpPr/>
          <p:nvPr/>
        </p:nvSpPr>
        <p:spPr>
          <a:xfrm>
            <a:off x="7101213" y="2392264"/>
            <a:ext cx="974705" cy="358972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5" name="MG Bk 4 F-SA_2021_1-06">
            <a:hlinkClick r:id="" action="ppaction://media"/>
            <a:extLst>
              <a:ext uri="{FF2B5EF4-FFF2-40B4-BE49-F238E27FC236}">
                <a16:creationId xmlns:a16="http://schemas.microsoft.com/office/drawing/2014/main" id="{9C24AB8A-8954-4DD0-8688-D944127F5F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95946" end="84931.4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40403" y="1200209"/>
            <a:ext cx="671926" cy="60960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6906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717A9FE-277C-4B0C-A974-567B0261AC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143" r="45496"/>
          <a:stretch/>
        </p:blipFill>
        <p:spPr>
          <a:xfrm>
            <a:off x="3742124" y="954137"/>
            <a:ext cx="5164259" cy="3294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01600">
              <a:schemeClr val="accent6">
                <a:alpha val="6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MG Bk 4 F-SA__16_1-06">
            <a:hlinkClick r:id="" action="ppaction://media"/>
            <a:extLst>
              <a:ext uri="{FF2B5EF4-FFF2-40B4-BE49-F238E27FC236}">
                <a16:creationId xmlns:a16="http://schemas.microsoft.com/office/drawing/2014/main" id="{3715F131-783A-4986-8228-7C69A1BE49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9951" end="81977.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87357" y="134377"/>
            <a:ext cx="609600" cy="60960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4" name="فقاعة الكلام: مستطيلة مستديرة الزوايا 3">
            <a:extLst>
              <a:ext uri="{FF2B5EF4-FFF2-40B4-BE49-F238E27FC236}">
                <a16:creationId xmlns:a16="http://schemas.microsoft.com/office/drawing/2014/main" id="{13AFB1EC-77FA-4664-8877-80A5EE0A42D3}"/>
              </a:ext>
            </a:extLst>
          </p:cNvPr>
          <p:cNvSpPr/>
          <p:nvPr/>
        </p:nvSpPr>
        <p:spPr>
          <a:xfrm>
            <a:off x="356836" y="1385927"/>
            <a:ext cx="2597203" cy="577562"/>
          </a:xfrm>
          <a:prstGeom prst="wedgeRoundRectCallout">
            <a:avLst>
              <a:gd name="adj1" fmla="val 60527"/>
              <a:gd name="adj2" fmla="val -17792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Who said this quote?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2F714782-29CB-42BE-8931-FB37FC8EF67A}"/>
              </a:ext>
            </a:extLst>
          </p:cNvPr>
          <p:cNvSpPr/>
          <p:nvPr/>
        </p:nvSpPr>
        <p:spPr>
          <a:xfrm>
            <a:off x="4495159" y="2991089"/>
            <a:ext cx="2305210" cy="31542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245E2049-B761-4C25-B5BA-326281A43E76}"/>
              </a:ext>
            </a:extLst>
          </p:cNvPr>
          <p:cNvSpPr/>
          <p:nvPr/>
        </p:nvSpPr>
        <p:spPr>
          <a:xfrm>
            <a:off x="4387583" y="2666359"/>
            <a:ext cx="3165822" cy="250509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51F177B3-C937-4397-B371-A8A0BDC5D362}"/>
              </a:ext>
            </a:extLst>
          </p:cNvPr>
          <p:cNvSpPr/>
          <p:nvPr/>
        </p:nvSpPr>
        <p:spPr>
          <a:xfrm>
            <a:off x="111791" y="2271173"/>
            <a:ext cx="3815594" cy="719916"/>
          </a:xfrm>
          <a:prstGeom prst="wedgeRoundRectCallout">
            <a:avLst>
              <a:gd name="adj1" fmla="val 59959"/>
              <a:gd name="adj2" fmla="val 2713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No air in the tire = Children never leave the house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5E7F6DB7-02DF-4998-A25E-7D5EBB4646B3}"/>
              </a:ext>
            </a:extLst>
          </p:cNvPr>
          <p:cNvSpPr/>
          <p:nvPr/>
        </p:nvSpPr>
        <p:spPr>
          <a:xfrm>
            <a:off x="4452266" y="2271173"/>
            <a:ext cx="1541279" cy="300576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98B5E865-3D75-4715-A907-0D5D67B366BB}"/>
              </a:ext>
            </a:extLst>
          </p:cNvPr>
          <p:cNvSpPr txBox="1"/>
          <p:nvPr/>
        </p:nvSpPr>
        <p:spPr>
          <a:xfrm>
            <a:off x="3310157" y="4497321"/>
            <a:ext cx="1555971" cy="369332"/>
          </a:xfrm>
          <a:prstGeom prst="rect">
            <a:avLst/>
          </a:prstGeom>
          <a:solidFill>
            <a:srgbClr val="FF66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/>
              <a:t>atmosphere</a:t>
            </a:r>
            <a:endParaRPr lang="ar-SA" b="1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64C4404C-0BAD-4784-BB41-9D110E3213B6}"/>
              </a:ext>
            </a:extLst>
          </p:cNvPr>
          <p:cNvSpPr txBox="1"/>
          <p:nvPr/>
        </p:nvSpPr>
        <p:spPr>
          <a:xfrm>
            <a:off x="5055858" y="4497321"/>
            <a:ext cx="313124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the mood or feeling in a place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 descr="Tires PNG ClipArt - Best WEB Clipart">
            <a:extLst>
              <a:ext uri="{FF2B5EF4-FFF2-40B4-BE49-F238E27FC236}">
                <a16:creationId xmlns:a16="http://schemas.microsoft.com/office/drawing/2014/main" id="{F13D02A8-5C1F-4452-AEF7-4905F13C2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83" y="3167748"/>
            <a:ext cx="1742174" cy="1242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D44532B7-6D5E-42E9-BB1F-E7238FA5CDA4}"/>
              </a:ext>
            </a:extLst>
          </p:cNvPr>
          <p:cNvSpPr txBox="1"/>
          <p:nvPr/>
        </p:nvSpPr>
        <p:spPr>
          <a:xfrm>
            <a:off x="782684" y="4656320"/>
            <a:ext cx="155597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/>
              <a:t>tires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296492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DC137AFE-ABA1-4E8E-BB24-ACE0008CD4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181" t="24699" r="13613" b="33527"/>
          <a:stretch/>
        </p:blipFill>
        <p:spPr>
          <a:xfrm>
            <a:off x="335200" y="1411357"/>
            <a:ext cx="4015850" cy="3423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فقاعة الكلام: مستطيلة مستديرة الزوايا 3">
            <a:extLst>
              <a:ext uri="{FF2B5EF4-FFF2-40B4-BE49-F238E27FC236}">
                <a16:creationId xmlns:a16="http://schemas.microsoft.com/office/drawing/2014/main" id="{14B3175C-D08A-48BB-BD16-61FFE7D55A45}"/>
              </a:ext>
            </a:extLst>
          </p:cNvPr>
          <p:cNvSpPr/>
          <p:nvPr/>
        </p:nvSpPr>
        <p:spPr>
          <a:xfrm>
            <a:off x="5043916" y="1768993"/>
            <a:ext cx="2597203" cy="577562"/>
          </a:xfrm>
          <a:prstGeom prst="wedgeRoundRectCallout">
            <a:avLst>
              <a:gd name="adj1" fmla="val -67579"/>
              <a:gd name="adj2" fmla="val 28773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Who said this quote?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5A5DAB59-36B2-4BAE-865F-667CFC51117B}"/>
              </a:ext>
            </a:extLst>
          </p:cNvPr>
          <p:cNvSpPr/>
          <p:nvPr/>
        </p:nvSpPr>
        <p:spPr>
          <a:xfrm>
            <a:off x="1388418" y="3081591"/>
            <a:ext cx="1705855" cy="33041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AD927075-FD3E-43BC-9FD0-0B0640477381}"/>
              </a:ext>
            </a:extLst>
          </p:cNvPr>
          <p:cNvSpPr/>
          <p:nvPr/>
        </p:nvSpPr>
        <p:spPr>
          <a:xfrm>
            <a:off x="5043916" y="2714212"/>
            <a:ext cx="3236260" cy="577562"/>
          </a:xfrm>
          <a:prstGeom prst="wedgeRoundRectCallout">
            <a:avLst>
              <a:gd name="adj1" fmla="val -67579"/>
              <a:gd name="adj2" fmla="val 2877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What does “ lodge” mean?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28719212-C41E-4954-A813-DB94EB50716A}"/>
              </a:ext>
            </a:extLst>
          </p:cNvPr>
          <p:cNvSpPr/>
          <p:nvPr/>
        </p:nvSpPr>
        <p:spPr>
          <a:xfrm>
            <a:off x="1388418" y="2466575"/>
            <a:ext cx="609431" cy="270380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54AC09D5-4243-44C6-815D-23390E581451}"/>
              </a:ext>
            </a:extLst>
          </p:cNvPr>
          <p:cNvSpPr/>
          <p:nvPr/>
        </p:nvSpPr>
        <p:spPr>
          <a:xfrm>
            <a:off x="4813093" y="3458401"/>
            <a:ext cx="3697905" cy="668510"/>
          </a:xfrm>
          <a:prstGeom prst="wedgeRoundRectCallout">
            <a:avLst>
              <a:gd name="adj1" fmla="val -58113"/>
              <a:gd name="adj2" fmla="val 14138"/>
              <a:gd name="adj3" fmla="val 16667"/>
            </a:avLst>
          </a:prstGeom>
          <a:solidFill>
            <a:srgbClr val="339933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to provide (someone) with accommodation</a:t>
            </a:r>
          </a:p>
        </p:txBody>
      </p:sp>
      <p:pic>
        <p:nvPicPr>
          <p:cNvPr id="13" name="MG Bk 4 F-SA_2021_1-06">
            <a:hlinkClick r:id="" action="ppaction://media"/>
            <a:extLst>
              <a:ext uri="{FF2B5EF4-FFF2-40B4-BE49-F238E27FC236}">
                <a16:creationId xmlns:a16="http://schemas.microsoft.com/office/drawing/2014/main" id="{CC19BB04-51B0-4321-B3FA-BF0BFEC0A8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791" end="58765.4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4192" y="627304"/>
            <a:ext cx="871710" cy="678981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6079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6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DC137AFE-ABA1-4E8E-BB24-ACE0008CD4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181" t="24699" r="13613" b="33527"/>
          <a:stretch/>
        </p:blipFill>
        <p:spPr>
          <a:xfrm>
            <a:off x="315058" y="1369725"/>
            <a:ext cx="4015850" cy="3423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فقاعة الكلام: مستطيلة مستديرة الزوايا 3">
            <a:extLst>
              <a:ext uri="{FF2B5EF4-FFF2-40B4-BE49-F238E27FC236}">
                <a16:creationId xmlns:a16="http://schemas.microsoft.com/office/drawing/2014/main" id="{14B3175C-D08A-48BB-BD16-61FFE7D55A45}"/>
              </a:ext>
            </a:extLst>
          </p:cNvPr>
          <p:cNvSpPr/>
          <p:nvPr/>
        </p:nvSpPr>
        <p:spPr>
          <a:xfrm>
            <a:off x="5043916" y="1768993"/>
            <a:ext cx="2597203" cy="577562"/>
          </a:xfrm>
          <a:prstGeom prst="wedgeRoundRectCallout">
            <a:avLst>
              <a:gd name="adj1" fmla="val -67579"/>
              <a:gd name="adj2" fmla="val 28773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Who said this quote?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5A5DAB59-36B2-4BAE-865F-667CFC51117B}"/>
              </a:ext>
            </a:extLst>
          </p:cNvPr>
          <p:cNvSpPr/>
          <p:nvPr/>
        </p:nvSpPr>
        <p:spPr>
          <a:xfrm>
            <a:off x="1388418" y="3081591"/>
            <a:ext cx="1705855" cy="33041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AD927075-FD3E-43BC-9FD0-0B0640477381}"/>
              </a:ext>
            </a:extLst>
          </p:cNvPr>
          <p:cNvSpPr/>
          <p:nvPr/>
        </p:nvSpPr>
        <p:spPr>
          <a:xfrm>
            <a:off x="5043916" y="2714212"/>
            <a:ext cx="3236260" cy="577562"/>
          </a:xfrm>
          <a:prstGeom prst="wedgeRoundRectCallout">
            <a:avLst>
              <a:gd name="adj1" fmla="val -67579"/>
              <a:gd name="adj2" fmla="val 2877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What does “ lodge” mean?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28719212-C41E-4954-A813-DB94EB50716A}"/>
              </a:ext>
            </a:extLst>
          </p:cNvPr>
          <p:cNvSpPr/>
          <p:nvPr/>
        </p:nvSpPr>
        <p:spPr>
          <a:xfrm>
            <a:off x="1388418" y="2466575"/>
            <a:ext cx="609431" cy="270380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54AC09D5-4243-44C6-815D-23390E581451}"/>
              </a:ext>
            </a:extLst>
          </p:cNvPr>
          <p:cNvSpPr/>
          <p:nvPr/>
        </p:nvSpPr>
        <p:spPr>
          <a:xfrm>
            <a:off x="4813093" y="3458401"/>
            <a:ext cx="3697905" cy="668510"/>
          </a:xfrm>
          <a:prstGeom prst="wedgeRoundRectCallout">
            <a:avLst>
              <a:gd name="adj1" fmla="val -58113"/>
              <a:gd name="adj2" fmla="val 14138"/>
              <a:gd name="adj3" fmla="val 16667"/>
            </a:avLst>
          </a:prstGeom>
          <a:solidFill>
            <a:srgbClr val="339933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to provide (someone) with accommodation</a:t>
            </a:r>
          </a:p>
        </p:txBody>
      </p:sp>
      <p:pic>
        <p:nvPicPr>
          <p:cNvPr id="13" name="MG Bk 4 F-SA_2021_1-06">
            <a:hlinkClick r:id="" action="ppaction://media"/>
            <a:extLst>
              <a:ext uri="{FF2B5EF4-FFF2-40B4-BE49-F238E27FC236}">
                <a16:creationId xmlns:a16="http://schemas.microsoft.com/office/drawing/2014/main" id="{CC19BB04-51B0-4321-B3FA-BF0BFEC0A8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791" end="58765.4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4192" y="627304"/>
            <a:ext cx="871710" cy="678981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4565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6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صورة 20">
            <a:extLst>
              <a:ext uri="{FF2B5EF4-FFF2-40B4-BE49-F238E27FC236}">
                <a16:creationId xmlns:a16="http://schemas.microsoft.com/office/drawing/2014/main" id="{3F3B4995-9974-46F4-8B86-0DE741322B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025" t="9682" r="46638" b="16190"/>
          <a:stretch/>
        </p:blipFill>
        <p:spPr>
          <a:xfrm>
            <a:off x="4248878" y="146991"/>
            <a:ext cx="4507043" cy="4342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MG Bk 4 F-SA__16_1-06">
            <a:hlinkClick r:id="" action="ppaction://media"/>
            <a:extLst>
              <a:ext uri="{FF2B5EF4-FFF2-40B4-BE49-F238E27FC236}">
                <a16:creationId xmlns:a16="http://schemas.microsoft.com/office/drawing/2014/main" id="{B367BE34-90FC-41B0-A2FD-7CCAD69AB5C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8265" end="36118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46069" y="2406207"/>
            <a:ext cx="609600" cy="53360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MG Bk 4 F-SA__16_1-06">
            <a:hlinkClick r:id="" action="ppaction://media"/>
            <a:extLst>
              <a:ext uri="{FF2B5EF4-FFF2-40B4-BE49-F238E27FC236}">
                <a16:creationId xmlns:a16="http://schemas.microsoft.com/office/drawing/2014/main" id="{5D250BD8-F307-4CF5-8C8C-36BB8A8497D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0590" end="24775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66212" y="2422988"/>
            <a:ext cx="609600" cy="53360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9D33384E-35D4-4433-9D08-DC902CAC8C0C}"/>
              </a:ext>
            </a:extLst>
          </p:cNvPr>
          <p:cNvSpPr/>
          <p:nvPr/>
        </p:nvSpPr>
        <p:spPr>
          <a:xfrm>
            <a:off x="945823" y="1408419"/>
            <a:ext cx="2881511" cy="577562"/>
          </a:xfrm>
          <a:prstGeom prst="wedgeRoundRectCallout">
            <a:avLst>
              <a:gd name="adj1" fmla="val 60527"/>
              <a:gd name="adj2" fmla="val -17792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Who said each quote?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A5E6B169-83C8-4150-AAA9-6BC2787F161E}"/>
              </a:ext>
            </a:extLst>
          </p:cNvPr>
          <p:cNvSpPr/>
          <p:nvPr/>
        </p:nvSpPr>
        <p:spPr>
          <a:xfrm>
            <a:off x="4661389" y="3999349"/>
            <a:ext cx="1194280" cy="18145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8CA1857B-9DFF-44EB-A167-99300C39E85F}"/>
              </a:ext>
            </a:extLst>
          </p:cNvPr>
          <p:cNvSpPr/>
          <p:nvPr/>
        </p:nvSpPr>
        <p:spPr>
          <a:xfrm>
            <a:off x="6881052" y="3880517"/>
            <a:ext cx="1483018" cy="23622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D8A7E39-9E14-4191-A91D-EEC091AB3100}"/>
              </a:ext>
            </a:extLst>
          </p:cNvPr>
          <p:cNvSpPr/>
          <p:nvPr/>
        </p:nvSpPr>
        <p:spPr>
          <a:xfrm>
            <a:off x="4768912" y="3230790"/>
            <a:ext cx="715973" cy="181459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6D6A4969-7C13-47DD-9D6A-73BD89129FA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325"/>
          <a:stretch/>
        </p:blipFill>
        <p:spPr>
          <a:xfrm>
            <a:off x="1281157" y="2558366"/>
            <a:ext cx="2124634" cy="1322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ABEC7B66-E855-4D5D-B3D6-AA657D3B2C46}"/>
              </a:ext>
            </a:extLst>
          </p:cNvPr>
          <p:cNvSpPr txBox="1"/>
          <p:nvPr/>
        </p:nvSpPr>
        <p:spPr>
          <a:xfrm>
            <a:off x="47640" y="2876550"/>
            <a:ext cx="123351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/>
              <a:t>furniture</a:t>
            </a:r>
            <a:endParaRPr lang="ar-SA" b="1" dirty="0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AFE67D01-88E6-4A53-BBED-2E35740A1602}"/>
              </a:ext>
            </a:extLst>
          </p:cNvPr>
          <p:cNvSpPr/>
          <p:nvPr/>
        </p:nvSpPr>
        <p:spPr>
          <a:xfrm>
            <a:off x="7681472" y="3536213"/>
            <a:ext cx="682598" cy="144439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45BD0F6-BCBD-4A99-A156-B60374AC3AD3}"/>
              </a:ext>
            </a:extLst>
          </p:cNvPr>
          <p:cNvSpPr txBox="1"/>
          <p:nvPr/>
        </p:nvSpPr>
        <p:spPr>
          <a:xfrm>
            <a:off x="74988" y="4117460"/>
            <a:ext cx="962358" cy="369332"/>
          </a:xfrm>
          <a:prstGeom prst="rect">
            <a:avLst/>
          </a:prstGeom>
          <a:solidFill>
            <a:srgbClr val="FF66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/>
              <a:t>shelter</a:t>
            </a:r>
            <a:endParaRPr lang="ar-SA" b="1" dirty="0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8003162E-085C-40DE-AF0F-0F9D7B957B38}"/>
              </a:ext>
            </a:extLst>
          </p:cNvPr>
          <p:cNvSpPr txBox="1"/>
          <p:nvPr/>
        </p:nvSpPr>
        <p:spPr>
          <a:xfrm>
            <a:off x="1129993" y="4117460"/>
            <a:ext cx="2633810" cy="3539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</a:rPr>
              <a:t>To protect from something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22759638-8E86-4229-8D6B-FFCD866AE966}"/>
              </a:ext>
            </a:extLst>
          </p:cNvPr>
          <p:cNvSpPr/>
          <p:nvPr/>
        </p:nvSpPr>
        <p:spPr>
          <a:xfrm>
            <a:off x="7521388" y="3292052"/>
            <a:ext cx="654424" cy="206976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1B0867FD-E75B-4C0D-9235-3200F1E786CF}"/>
              </a:ext>
            </a:extLst>
          </p:cNvPr>
          <p:cNvSpPr txBox="1"/>
          <p:nvPr/>
        </p:nvSpPr>
        <p:spPr>
          <a:xfrm>
            <a:off x="1218357" y="4633991"/>
            <a:ext cx="5447978" cy="3539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700" dirty="0"/>
              <a:t>help someone who is hurt or feeling bad for some reason</a:t>
            </a:r>
            <a:endParaRPr lang="ar-SA" sz="1700" dirty="0"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7C3B34FD-BEC4-47CF-AFC6-CC3DF86FF045}"/>
              </a:ext>
            </a:extLst>
          </p:cNvPr>
          <p:cNvSpPr txBox="1"/>
          <p:nvPr/>
        </p:nvSpPr>
        <p:spPr>
          <a:xfrm>
            <a:off x="89669" y="4631571"/>
            <a:ext cx="962358" cy="369332"/>
          </a:xfrm>
          <a:prstGeom prst="rect">
            <a:avLst/>
          </a:prstGeom>
          <a:solidFill>
            <a:srgbClr val="FF66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/>
              <a:t>comfort</a:t>
            </a:r>
            <a:endParaRPr lang="ar-SA" b="1" dirty="0"/>
          </a:p>
        </p:txBody>
      </p:sp>
      <p:pic>
        <p:nvPicPr>
          <p:cNvPr id="22" name="MG Bk 4 F-SA_2021_1-06">
            <a:hlinkClick r:id="" action="ppaction://media"/>
            <a:extLst>
              <a:ext uri="{FF2B5EF4-FFF2-40B4-BE49-F238E27FC236}">
                <a16:creationId xmlns:a16="http://schemas.microsoft.com/office/drawing/2014/main" id="{F5B722D7-CE0B-47AF-9571-7D7A077752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34444" end="47831.4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24067" y="737667"/>
            <a:ext cx="556666" cy="600368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3" name="مستطيل 22">
            <a:extLst>
              <a:ext uri="{FF2B5EF4-FFF2-40B4-BE49-F238E27FC236}">
                <a16:creationId xmlns:a16="http://schemas.microsoft.com/office/drawing/2014/main" id="{84DF9096-29C6-4DD9-8610-EE8B51214B25}"/>
              </a:ext>
            </a:extLst>
          </p:cNvPr>
          <p:cNvSpPr/>
          <p:nvPr/>
        </p:nvSpPr>
        <p:spPr>
          <a:xfrm>
            <a:off x="5776367" y="1976403"/>
            <a:ext cx="1483017" cy="18145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32100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C61EF2C-A134-4438-9201-462A82D927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4925"/>
          <a:stretch/>
        </p:blipFill>
        <p:spPr>
          <a:xfrm>
            <a:off x="3698356" y="776300"/>
            <a:ext cx="5319958" cy="25126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MG Bk 4 F-SA__16_1-06">
            <a:hlinkClick r:id="" action="ppaction://media"/>
            <a:extLst>
              <a:ext uri="{FF2B5EF4-FFF2-40B4-BE49-F238E27FC236}">
                <a16:creationId xmlns:a16="http://schemas.microsoft.com/office/drawing/2014/main" id="{09B6F06D-FC0C-4CCB-B825-68BF354AD9C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1436" end="13924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39602" y="707685"/>
            <a:ext cx="609600" cy="6096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MG Bk 4 F-SA__16_1-06">
            <a:hlinkClick r:id="" action="ppaction://media"/>
            <a:extLst>
              <a:ext uri="{FF2B5EF4-FFF2-40B4-BE49-F238E27FC236}">
                <a16:creationId xmlns:a16="http://schemas.microsoft.com/office/drawing/2014/main" id="{718A5BE9-25DE-4A8A-A461-FD352018B0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3268" end="0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48318" y="707685"/>
            <a:ext cx="609600" cy="60960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9DDC4AE8-6982-4528-9483-D07A1BD28AA4}"/>
              </a:ext>
            </a:extLst>
          </p:cNvPr>
          <p:cNvSpPr/>
          <p:nvPr/>
        </p:nvSpPr>
        <p:spPr>
          <a:xfrm>
            <a:off x="4908817" y="1912374"/>
            <a:ext cx="609600" cy="276687"/>
          </a:xfrm>
          <a:prstGeom prst="rect">
            <a:avLst/>
          </a:prstGeom>
          <a:noFill/>
          <a:ln w="28575"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C546D29D-E22F-4E07-90A6-E2D5CAEB27DF}"/>
              </a:ext>
            </a:extLst>
          </p:cNvPr>
          <p:cNvSpPr/>
          <p:nvPr/>
        </p:nvSpPr>
        <p:spPr>
          <a:xfrm>
            <a:off x="4510528" y="2244652"/>
            <a:ext cx="669917" cy="224717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0838553F-49BB-422F-8139-EC1941AFEEE7}"/>
              </a:ext>
            </a:extLst>
          </p:cNvPr>
          <p:cNvSpPr txBox="1"/>
          <p:nvPr/>
        </p:nvSpPr>
        <p:spPr>
          <a:xfrm>
            <a:off x="228668" y="3819547"/>
            <a:ext cx="962358" cy="369332"/>
          </a:xfrm>
          <a:prstGeom prst="rect">
            <a:avLst/>
          </a:prstGeom>
          <a:solidFill>
            <a:srgbClr val="FF66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/>
              <a:t>worn</a:t>
            </a:r>
            <a:endParaRPr lang="ar-SA" b="1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26AA37B6-9807-4CE3-9250-C01FAF816D36}"/>
              </a:ext>
            </a:extLst>
          </p:cNvPr>
          <p:cNvSpPr txBox="1"/>
          <p:nvPr/>
        </p:nvSpPr>
        <p:spPr>
          <a:xfrm>
            <a:off x="105724" y="4466954"/>
            <a:ext cx="962358" cy="369332"/>
          </a:xfrm>
          <a:prstGeom prst="rect">
            <a:avLst/>
          </a:prstGeom>
          <a:solidFill>
            <a:srgbClr val="FF66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/>
              <a:t>comfy</a:t>
            </a:r>
            <a:endParaRPr lang="ar-SA" b="1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B945381-DEBA-4AEA-BEEA-3562B0DFE0E7}"/>
              </a:ext>
            </a:extLst>
          </p:cNvPr>
          <p:cNvSpPr txBox="1"/>
          <p:nvPr/>
        </p:nvSpPr>
        <p:spPr>
          <a:xfrm>
            <a:off x="1405542" y="3932831"/>
            <a:ext cx="427908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damaged or in poor condition( old &amp; used)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05A7D31-F08C-4543-819C-31BD1BE62F9A}"/>
              </a:ext>
            </a:extLst>
          </p:cNvPr>
          <p:cNvSpPr txBox="1"/>
          <p:nvPr/>
        </p:nvSpPr>
        <p:spPr>
          <a:xfrm>
            <a:off x="1191026" y="4576748"/>
            <a:ext cx="427908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A short , informal form of “ comfortable”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0" name="Picture 2" descr="Vintage Miniature Dollhouse Pressed Back Type Spindle - Rocking Chair  Transparent Background Clipart - Full Size Clipart (#2037178) - PinClipart">
            <a:extLst>
              <a:ext uri="{FF2B5EF4-FFF2-40B4-BE49-F238E27FC236}">
                <a16:creationId xmlns:a16="http://schemas.microsoft.com/office/drawing/2014/main" id="{C0415F07-89BB-4147-A676-11D0ADA77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630" y="3560008"/>
            <a:ext cx="1466909" cy="148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فقاعة الكلام: مستطيلة مستديرة الزوايا 13">
            <a:extLst>
              <a:ext uri="{FF2B5EF4-FFF2-40B4-BE49-F238E27FC236}">
                <a16:creationId xmlns:a16="http://schemas.microsoft.com/office/drawing/2014/main" id="{591247BE-B922-4312-9424-1B9575564E51}"/>
              </a:ext>
            </a:extLst>
          </p:cNvPr>
          <p:cNvSpPr/>
          <p:nvPr/>
        </p:nvSpPr>
        <p:spPr>
          <a:xfrm>
            <a:off x="611589" y="1317285"/>
            <a:ext cx="2597203" cy="577562"/>
          </a:xfrm>
          <a:prstGeom prst="wedgeRoundRectCallout">
            <a:avLst>
              <a:gd name="adj1" fmla="val 60527"/>
              <a:gd name="adj2" fmla="val -17792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Who said these quotes?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2A53AB82-18C4-4066-AE9F-71E05764E117}"/>
              </a:ext>
            </a:extLst>
          </p:cNvPr>
          <p:cNvSpPr/>
          <p:nvPr/>
        </p:nvSpPr>
        <p:spPr>
          <a:xfrm>
            <a:off x="4510528" y="2733691"/>
            <a:ext cx="1406178" cy="27668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48C478FC-058E-41B7-9B82-4B3ED3B21683}"/>
              </a:ext>
            </a:extLst>
          </p:cNvPr>
          <p:cNvSpPr/>
          <p:nvPr/>
        </p:nvSpPr>
        <p:spPr>
          <a:xfrm>
            <a:off x="6774218" y="2618751"/>
            <a:ext cx="1406178" cy="27668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05C83EA9-FBBE-4087-996D-EB54B1A9DEB7}"/>
              </a:ext>
            </a:extLst>
          </p:cNvPr>
          <p:cNvSpPr txBox="1"/>
          <p:nvPr/>
        </p:nvSpPr>
        <p:spPr>
          <a:xfrm>
            <a:off x="246347" y="2102749"/>
            <a:ext cx="3200914" cy="126188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According to the writer</a:t>
            </a:r>
            <a:endParaRPr lang="en-US" sz="1800" dirty="0">
              <a:solidFill>
                <a:schemeClr val="bg1"/>
              </a:solidFill>
            </a:endParaRPr>
          </a:p>
          <a:p>
            <a:endParaRPr lang="en-US" sz="1100" dirty="0"/>
          </a:p>
          <a:p>
            <a:pPr algn="ctr"/>
            <a:r>
              <a:rPr lang="en-US" sz="1800" dirty="0"/>
              <a:t>Worn chair is more comfortable </a:t>
            </a:r>
          </a:p>
          <a:p>
            <a:pPr algn="ctr"/>
            <a:r>
              <a:rPr lang="en-US" sz="1800" dirty="0"/>
              <a:t>because </a:t>
            </a:r>
          </a:p>
          <a:p>
            <a:pPr algn="ctr"/>
            <a:r>
              <a:rPr lang="en-US" sz="1800" dirty="0"/>
              <a:t>feel of trust &amp; old memories</a:t>
            </a:r>
            <a:endParaRPr lang="en-US" sz="900" dirty="0"/>
          </a:p>
        </p:txBody>
      </p:sp>
      <p:pic>
        <p:nvPicPr>
          <p:cNvPr id="2052" name="Picture 4" descr="Agree Disagree Images, Stock Photos &amp;amp; Vectors | Shutterstock">
            <a:extLst>
              <a:ext uri="{FF2B5EF4-FFF2-40B4-BE49-F238E27FC236}">
                <a16:creationId xmlns:a16="http://schemas.microsoft.com/office/drawing/2014/main" id="{B2C1C74E-077B-4FB1-8BAD-BBD66E8D0C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" t="8313" r="5007" b="14472"/>
          <a:stretch/>
        </p:blipFill>
        <p:spPr bwMode="auto">
          <a:xfrm>
            <a:off x="6829279" y="2979856"/>
            <a:ext cx="1886715" cy="6626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mall House Love - Preservation NC">
            <a:extLst>
              <a:ext uri="{FF2B5EF4-FFF2-40B4-BE49-F238E27FC236}">
                <a16:creationId xmlns:a16="http://schemas.microsoft.com/office/drawing/2014/main" id="{7457959A-65A7-4E11-81BA-D783A9910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918" y="3669406"/>
            <a:ext cx="1377257" cy="14843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95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BE58A37-27F2-4B01-9294-D4BCC25A9E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57" t="18043" r="34370" b="16572"/>
          <a:stretch/>
        </p:blipFill>
        <p:spPr>
          <a:xfrm>
            <a:off x="0" y="476411"/>
            <a:ext cx="4572000" cy="468282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D564025-875F-47F0-BCBD-0D49392036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339" t="18389" r="34991" b="7377"/>
          <a:stretch/>
        </p:blipFill>
        <p:spPr>
          <a:xfrm>
            <a:off x="4513661" y="-79707"/>
            <a:ext cx="4600947" cy="5191220"/>
          </a:xfrm>
          <a:prstGeom prst="rect">
            <a:avLst/>
          </a:prstGeom>
        </p:spPr>
      </p:pic>
      <p:sp>
        <p:nvSpPr>
          <p:cNvPr id="28" name="شكل حر: شكل 27">
            <a:extLst>
              <a:ext uri="{FF2B5EF4-FFF2-40B4-BE49-F238E27FC236}">
                <a16:creationId xmlns:a16="http://schemas.microsoft.com/office/drawing/2014/main" id="{8D2CA916-F262-4AC0-9728-CACA403B8A8C}"/>
              </a:ext>
            </a:extLst>
          </p:cNvPr>
          <p:cNvSpPr/>
          <p:nvPr/>
        </p:nvSpPr>
        <p:spPr>
          <a:xfrm>
            <a:off x="0" y="-31987"/>
            <a:ext cx="9144000" cy="5143500"/>
          </a:xfrm>
          <a:custGeom>
            <a:avLst/>
            <a:gdLst>
              <a:gd name="connsiteX0" fmla="*/ 3953091 w 12201728"/>
              <a:gd name="connsiteY0" fmla="*/ 4738086 h 6892289"/>
              <a:gd name="connsiteX1" fmla="*/ 3953091 w 12201728"/>
              <a:gd name="connsiteY1" fmla="*/ 6056660 h 6892289"/>
              <a:gd name="connsiteX2" fmla="*/ 5651147 w 12201728"/>
              <a:gd name="connsiteY2" fmla="*/ 6056660 h 6892289"/>
              <a:gd name="connsiteX3" fmla="*/ 5651147 w 12201728"/>
              <a:gd name="connsiteY3" fmla="*/ 4738086 h 6892289"/>
              <a:gd name="connsiteX4" fmla="*/ 1232468 w 12201728"/>
              <a:gd name="connsiteY4" fmla="*/ 4738086 h 6892289"/>
              <a:gd name="connsiteX5" fmla="*/ 1232468 w 12201728"/>
              <a:gd name="connsiteY5" fmla="*/ 5825065 h 6892289"/>
              <a:gd name="connsiteX6" fmla="*/ 3411483 w 12201728"/>
              <a:gd name="connsiteY6" fmla="*/ 5825065 h 6892289"/>
              <a:gd name="connsiteX7" fmla="*/ 3411483 w 12201728"/>
              <a:gd name="connsiteY7" fmla="*/ 4738086 h 6892289"/>
              <a:gd name="connsiteX8" fmla="*/ 6346336 w 12201728"/>
              <a:gd name="connsiteY8" fmla="*/ 4622288 h 6892289"/>
              <a:gd name="connsiteX9" fmla="*/ 6346336 w 12201728"/>
              <a:gd name="connsiteY9" fmla="*/ 5940862 h 6892289"/>
              <a:gd name="connsiteX10" fmla="*/ 9542872 w 12201728"/>
              <a:gd name="connsiteY10" fmla="*/ 5940862 h 6892289"/>
              <a:gd name="connsiteX11" fmla="*/ 9542872 w 12201728"/>
              <a:gd name="connsiteY11" fmla="*/ 4622288 h 6892289"/>
              <a:gd name="connsiteX12" fmla="*/ 1232469 w 12201728"/>
              <a:gd name="connsiteY12" fmla="*/ 3394709 h 6892289"/>
              <a:gd name="connsiteX13" fmla="*/ 1232469 w 12201728"/>
              <a:gd name="connsiteY13" fmla="*/ 4481688 h 6892289"/>
              <a:gd name="connsiteX14" fmla="*/ 3411484 w 12201728"/>
              <a:gd name="connsiteY14" fmla="*/ 4481688 h 6892289"/>
              <a:gd name="connsiteX15" fmla="*/ 3411484 w 12201728"/>
              <a:gd name="connsiteY15" fmla="*/ 3394709 h 6892289"/>
              <a:gd name="connsiteX16" fmla="*/ 3781593 w 12201728"/>
              <a:gd name="connsiteY16" fmla="*/ 3358617 h 6892289"/>
              <a:gd name="connsiteX17" fmla="*/ 3781593 w 12201728"/>
              <a:gd name="connsiteY17" fmla="*/ 4445596 h 6892289"/>
              <a:gd name="connsiteX18" fmla="*/ 5582431 w 12201728"/>
              <a:gd name="connsiteY18" fmla="*/ 4445596 h 6892289"/>
              <a:gd name="connsiteX19" fmla="*/ 5582431 w 12201728"/>
              <a:gd name="connsiteY19" fmla="*/ 3358617 h 6892289"/>
              <a:gd name="connsiteX20" fmla="*/ 6346336 w 12201728"/>
              <a:gd name="connsiteY20" fmla="*/ 3127022 h 6892289"/>
              <a:gd name="connsiteX21" fmla="*/ 6346336 w 12201728"/>
              <a:gd name="connsiteY21" fmla="*/ 4445596 h 6892289"/>
              <a:gd name="connsiteX22" fmla="*/ 9542872 w 12201728"/>
              <a:gd name="connsiteY22" fmla="*/ 4445596 h 6892289"/>
              <a:gd name="connsiteX23" fmla="*/ 9542872 w 12201728"/>
              <a:gd name="connsiteY23" fmla="*/ 3127022 h 6892289"/>
              <a:gd name="connsiteX24" fmla="*/ 7938070 w 12201728"/>
              <a:gd name="connsiteY24" fmla="*/ 2054576 h 6892289"/>
              <a:gd name="connsiteX25" fmla="*/ 6854339 w 12201728"/>
              <a:gd name="connsiteY25" fmla="*/ 2556932 h 6892289"/>
              <a:gd name="connsiteX26" fmla="*/ 6843049 w 12201728"/>
              <a:gd name="connsiteY26" fmla="*/ 3048000 h 6892289"/>
              <a:gd name="connsiteX27" fmla="*/ 9100826 w 12201728"/>
              <a:gd name="connsiteY27" fmla="*/ 3036710 h 6892289"/>
              <a:gd name="connsiteX28" fmla="*/ 9100826 w 12201728"/>
              <a:gd name="connsiteY28" fmla="*/ 2545643 h 6892289"/>
              <a:gd name="connsiteX29" fmla="*/ 7938070 w 12201728"/>
              <a:gd name="connsiteY29" fmla="*/ 2054576 h 6892289"/>
              <a:gd name="connsiteX30" fmla="*/ 827989 w 12201728"/>
              <a:gd name="connsiteY30" fmla="*/ 1710645 h 6892289"/>
              <a:gd name="connsiteX31" fmla="*/ 647367 w 12201728"/>
              <a:gd name="connsiteY31" fmla="*/ 3239911 h 6892289"/>
              <a:gd name="connsiteX32" fmla="*/ 5115846 w 12201728"/>
              <a:gd name="connsiteY32" fmla="*/ 3217333 h 6892289"/>
              <a:gd name="connsiteX33" fmla="*/ 6154423 w 12201728"/>
              <a:gd name="connsiteY33" fmla="*/ 1744512 h 6892289"/>
              <a:gd name="connsiteX34" fmla="*/ 0 w 12201728"/>
              <a:gd name="connsiteY34" fmla="*/ 0 h 6892289"/>
              <a:gd name="connsiteX35" fmla="*/ 12201728 w 12201728"/>
              <a:gd name="connsiteY35" fmla="*/ 0 h 6892289"/>
              <a:gd name="connsiteX36" fmla="*/ 12201728 w 12201728"/>
              <a:gd name="connsiteY36" fmla="*/ 6892289 h 6892289"/>
              <a:gd name="connsiteX37" fmla="*/ 0 w 12201728"/>
              <a:gd name="connsiteY37" fmla="*/ 6892289 h 6892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2201728" h="6892289">
                <a:moveTo>
                  <a:pt x="3953091" y="4738086"/>
                </a:moveTo>
                <a:lnTo>
                  <a:pt x="3953091" y="6056660"/>
                </a:lnTo>
                <a:lnTo>
                  <a:pt x="5651147" y="6056660"/>
                </a:lnTo>
                <a:lnTo>
                  <a:pt x="5651147" y="4738086"/>
                </a:lnTo>
                <a:close/>
                <a:moveTo>
                  <a:pt x="1232468" y="4738086"/>
                </a:moveTo>
                <a:lnTo>
                  <a:pt x="1232468" y="5825065"/>
                </a:lnTo>
                <a:lnTo>
                  <a:pt x="3411483" y="5825065"/>
                </a:lnTo>
                <a:lnTo>
                  <a:pt x="3411483" y="4738086"/>
                </a:lnTo>
                <a:close/>
                <a:moveTo>
                  <a:pt x="6346336" y="4622288"/>
                </a:moveTo>
                <a:lnTo>
                  <a:pt x="6346336" y="5940862"/>
                </a:lnTo>
                <a:lnTo>
                  <a:pt x="9542872" y="5940862"/>
                </a:lnTo>
                <a:lnTo>
                  <a:pt x="9542872" y="4622288"/>
                </a:lnTo>
                <a:close/>
                <a:moveTo>
                  <a:pt x="1232469" y="3394709"/>
                </a:moveTo>
                <a:lnTo>
                  <a:pt x="1232469" y="4481688"/>
                </a:lnTo>
                <a:lnTo>
                  <a:pt x="3411484" y="4481688"/>
                </a:lnTo>
                <a:lnTo>
                  <a:pt x="3411484" y="3394709"/>
                </a:lnTo>
                <a:close/>
                <a:moveTo>
                  <a:pt x="3781593" y="3358617"/>
                </a:moveTo>
                <a:lnTo>
                  <a:pt x="3781593" y="4445596"/>
                </a:lnTo>
                <a:lnTo>
                  <a:pt x="5582431" y="4445596"/>
                </a:lnTo>
                <a:lnTo>
                  <a:pt x="5582431" y="3358617"/>
                </a:lnTo>
                <a:close/>
                <a:moveTo>
                  <a:pt x="6346336" y="3127022"/>
                </a:moveTo>
                <a:lnTo>
                  <a:pt x="6346336" y="4445596"/>
                </a:lnTo>
                <a:lnTo>
                  <a:pt x="9542872" y="4445596"/>
                </a:lnTo>
                <a:lnTo>
                  <a:pt x="9542872" y="3127022"/>
                </a:lnTo>
                <a:close/>
                <a:moveTo>
                  <a:pt x="7938070" y="2054576"/>
                </a:moveTo>
                <a:cubicBezTo>
                  <a:pt x="7563655" y="2056457"/>
                  <a:pt x="6854339" y="2285723"/>
                  <a:pt x="6854339" y="2556932"/>
                </a:cubicBezTo>
                <a:cubicBezTo>
                  <a:pt x="6854339" y="2720621"/>
                  <a:pt x="6843049" y="2884311"/>
                  <a:pt x="6843049" y="3048000"/>
                </a:cubicBezTo>
                <a:cubicBezTo>
                  <a:pt x="7595642" y="3044237"/>
                  <a:pt x="8348234" y="3040473"/>
                  <a:pt x="9100826" y="3036710"/>
                </a:cubicBezTo>
                <a:lnTo>
                  <a:pt x="9100826" y="2545643"/>
                </a:lnTo>
                <a:cubicBezTo>
                  <a:pt x="9100826" y="2274434"/>
                  <a:pt x="8312485" y="2052694"/>
                  <a:pt x="7938070" y="2054576"/>
                </a:cubicBezTo>
                <a:close/>
                <a:moveTo>
                  <a:pt x="827989" y="1710645"/>
                </a:moveTo>
                <a:lnTo>
                  <a:pt x="647367" y="3239911"/>
                </a:lnTo>
                <a:lnTo>
                  <a:pt x="5115846" y="3217333"/>
                </a:lnTo>
                <a:lnTo>
                  <a:pt x="6154423" y="1744512"/>
                </a:lnTo>
                <a:close/>
                <a:moveTo>
                  <a:pt x="0" y="0"/>
                </a:moveTo>
                <a:lnTo>
                  <a:pt x="12201728" y="0"/>
                </a:lnTo>
                <a:lnTo>
                  <a:pt x="12201728" y="6892289"/>
                </a:lnTo>
                <a:lnTo>
                  <a:pt x="0" y="6892289"/>
                </a:lnTo>
                <a:close/>
              </a:path>
            </a:pathLst>
          </a:custGeom>
          <a:solidFill>
            <a:schemeClr val="bg1">
              <a:alpha val="74000"/>
            </a:schemeClr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pic>
        <p:nvPicPr>
          <p:cNvPr id="41" name="Picture 2" descr="MODULE 5 – UNIT 4 – DEDUCING | Helendipity">
            <a:extLst>
              <a:ext uri="{FF2B5EF4-FFF2-40B4-BE49-F238E27FC236}">
                <a16:creationId xmlns:a16="http://schemas.microsoft.com/office/drawing/2014/main" id="{D05D3AB5-3E8A-407A-833A-51D86A319B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584" y="-79709"/>
            <a:ext cx="1837432" cy="144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فقاعة الكلام: مستطيلة مستديرة الزوايا 42">
            <a:extLst>
              <a:ext uri="{FF2B5EF4-FFF2-40B4-BE49-F238E27FC236}">
                <a16:creationId xmlns:a16="http://schemas.microsoft.com/office/drawing/2014/main" id="{C2AACCD6-672A-4A46-A3C6-FB0AAA8365BF}"/>
              </a:ext>
            </a:extLst>
          </p:cNvPr>
          <p:cNvSpPr/>
          <p:nvPr/>
        </p:nvSpPr>
        <p:spPr>
          <a:xfrm>
            <a:off x="4240278" y="187630"/>
            <a:ext cx="4487848" cy="577562"/>
          </a:xfrm>
          <a:prstGeom prst="wedgeRoundRectCallout">
            <a:avLst>
              <a:gd name="adj1" fmla="val -61415"/>
              <a:gd name="adj2" fmla="val 1946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Which quote do you like best &amp; WHY?</a:t>
            </a:r>
          </a:p>
        </p:txBody>
      </p:sp>
    </p:spTree>
    <p:extLst>
      <p:ext uri="{BB962C8B-B14F-4D97-AF65-F5344CB8AC3E}">
        <p14:creationId xmlns:p14="http://schemas.microsoft.com/office/powerpoint/2010/main" val="3379654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practicemakesperfect-f - Put A Cup In It">
            <a:extLst>
              <a:ext uri="{FF2B5EF4-FFF2-40B4-BE49-F238E27FC236}">
                <a16:creationId xmlns:a16="http://schemas.microsoft.com/office/drawing/2014/main" id="{5226ACA6-BC05-44D1-864D-0F77576A1A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473" y="845243"/>
            <a:ext cx="4740088" cy="33176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590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F585903-5BF0-47F3-A36A-26D61C045F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61" t="20047" r="18623" b="10214"/>
          <a:stretch/>
        </p:blipFill>
        <p:spPr>
          <a:xfrm>
            <a:off x="3427616" y="189699"/>
            <a:ext cx="4356309" cy="47641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F4A08CB8-00BD-4429-9F8F-05F82250222A}"/>
              </a:ext>
            </a:extLst>
          </p:cNvPr>
          <p:cNvSpPr txBox="1"/>
          <p:nvPr/>
        </p:nvSpPr>
        <p:spPr>
          <a:xfrm>
            <a:off x="5670816" y="1747736"/>
            <a:ext cx="99358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loyalty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1D3C6CE-37C9-4F77-9AAB-C5E9E8D5BAAA}"/>
              </a:ext>
            </a:extLst>
          </p:cNvPr>
          <p:cNvSpPr txBox="1"/>
          <p:nvPr/>
        </p:nvSpPr>
        <p:spPr>
          <a:xfrm>
            <a:off x="4183865" y="2292844"/>
            <a:ext cx="110168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comfort</a:t>
            </a:r>
            <a:endParaRPr lang="ar-SA" sz="2000" b="1" dirty="0">
              <a:solidFill>
                <a:srgbClr val="0070C0"/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093BBDB3-36D8-4D53-8F7E-AD4AE37E1A5E}"/>
              </a:ext>
            </a:extLst>
          </p:cNvPr>
          <p:cNvSpPr txBox="1"/>
          <p:nvPr/>
        </p:nvSpPr>
        <p:spPr>
          <a:xfrm>
            <a:off x="4025792" y="2651493"/>
            <a:ext cx="148393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atmosphere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33C98889-E90A-442A-85E7-3E4FA5AF9E1D}"/>
              </a:ext>
            </a:extLst>
          </p:cNvPr>
          <p:cNvSpPr txBox="1"/>
          <p:nvPr/>
        </p:nvSpPr>
        <p:spPr>
          <a:xfrm>
            <a:off x="4068309" y="3042958"/>
            <a:ext cx="112186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mortar</a:t>
            </a:r>
            <a:endParaRPr lang="ar-SA" sz="2000" b="1" dirty="0">
              <a:solidFill>
                <a:srgbClr val="0070C0"/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1AABB82F-0E78-49A8-964C-BF5F39E3F22B}"/>
              </a:ext>
            </a:extLst>
          </p:cNvPr>
          <p:cNvSpPr txBox="1"/>
          <p:nvPr/>
        </p:nvSpPr>
        <p:spPr>
          <a:xfrm>
            <a:off x="6313240" y="3188925"/>
            <a:ext cx="99358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furnish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58D26EF2-D3BE-41FD-8FEB-17643EE9773F}"/>
              </a:ext>
            </a:extLst>
          </p:cNvPr>
          <p:cNvSpPr txBox="1"/>
          <p:nvPr/>
        </p:nvSpPr>
        <p:spPr>
          <a:xfrm>
            <a:off x="4788762" y="3789039"/>
            <a:ext cx="99358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worn</a:t>
            </a:r>
            <a:endParaRPr lang="ar-SA" sz="2000" b="1" dirty="0">
              <a:solidFill>
                <a:srgbClr val="0070C0"/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258D7CC1-7C84-4F59-B05C-5DAF604C15A2}"/>
              </a:ext>
            </a:extLst>
          </p:cNvPr>
          <p:cNvSpPr txBox="1"/>
          <p:nvPr/>
        </p:nvSpPr>
        <p:spPr>
          <a:xfrm>
            <a:off x="6045732" y="3989094"/>
            <a:ext cx="99358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shelter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FF6BBE1A-35CA-49CD-A8A8-B432D9EE97ED}"/>
              </a:ext>
            </a:extLst>
          </p:cNvPr>
          <p:cNvSpPr txBox="1"/>
          <p:nvPr/>
        </p:nvSpPr>
        <p:spPr>
          <a:xfrm>
            <a:off x="4132452" y="4527417"/>
            <a:ext cx="99358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lodge</a:t>
            </a:r>
            <a:endParaRPr lang="ar-SA" sz="2000" b="1" dirty="0">
              <a:solidFill>
                <a:srgbClr val="0070C0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68DE86F2-4EF6-412F-A699-57D4540BAD6C}"/>
              </a:ext>
            </a:extLst>
          </p:cNvPr>
          <p:cNvSpPr/>
          <p:nvPr/>
        </p:nvSpPr>
        <p:spPr>
          <a:xfrm>
            <a:off x="3746283" y="1094756"/>
            <a:ext cx="3315344" cy="65976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5" name="Picture 2" descr="12 A ideas | motion design animation, animation design, animation">
            <a:extLst>
              <a:ext uri="{FF2B5EF4-FFF2-40B4-BE49-F238E27FC236}">
                <a16:creationId xmlns:a16="http://schemas.microsoft.com/office/drawing/2014/main" id="{FCF87FDB-913B-420B-8886-B484284BA4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36" y="1754521"/>
            <a:ext cx="2397418" cy="299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1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Question Mark Got An Idea GIF - Question Mark Got An Idea Thinking -  Discover &amp;amp; Share GIFs">
            <a:extLst>
              <a:ext uri="{FF2B5EF4-FFF2-40B4-BE49-F238E27FC236}">
                <a16:creationId xmlns:a16="http://schemas.microsoft.com/office/drawing/2014/main" id="{979227A3-A403-4023-B438-17BE30CC27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136" y="3291764"/>
            <a:ext cx="1564900" cy="1631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nimated Question GIFs | Tenor">
            <a:extLst>
              <a:ext uri="{FF2B5EF4-FFF2-40B4-BE49-F238E27FC236}">
                <a16:creationId xmlns:a16="http://schemas.microsoft.com/office/drawing/2014/main" id="{08CAC083-76C6-4F5B-B353-4A40D63703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25" y="1383126"/>
            <a:ext cx="1509914" cy="1439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DDC71DE-3780-4977-B04A-DED7FE3B9C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454" t="26891" r="14034" b="41886"/>
          <a:stretch/>
        </p:blipFill>
        <p:spPr>
          <a:xfrm>
            <a:off x="3394421" y="220520"/>
            <a:ext cx="5286615" cy="26727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7A42FD81-2203-4CB8-9E1D-DBE2664DEB5B}"/>
              </a:ext>
            </a:extLst>
          </p:cNvPr>
          <p:cNvSpPr txBox="1"/>
          <p:nvPr/>
        </p:nvSpPr>
        <p:spPr>
          <a:xfrm>
            <a:off x="587827" y="3233981"/>
            <a:ext cx="6197175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/>
              <a:t>1.Make the home atmosphere pleasant</a:t>
            </a:r>
          </a:p>
          <a:p>
            <a:r>
              <a:rPr lang="en-US" b="1" dirty="0"/>
              <a:t>2. House is  a building in which someone lives .Home is the </a:t>
            </a:r>
          </a:p>
          <a:p>
            <a:r>
              <a:rPr lang="en-US" b="1" dirty="0"/>
              <a:t>    Place where someone lives  </a:t>
            </a:r>
          </a:p>
          <a:p>
            <a:r>
              <a:rPr lang="en-US" b="1" dirty="0"/>
              <a:t> 3. The small house can ca hold a lot of </a:t>
            </a:r>
            <a:r>
              <a:rPr lang="en-US" b="1" dirty="0" err="1"/>
              <a:t>friendsbecause</a:t>
            </a:r>
            <a:r>
              <a:rPr lang="en-US" b="1" dirty="0"/>
              <a:t> of love</a:t>
            </a:r>
          </a:p>
          <a:p>
            <a:r>
              <a:rPr lang="en-US" b="1" dirty="0"/>
              <a:t>4. Dorothy Parker</a:t>
            </a:r>
          </a:p>
          <a:p>
            <a:r>
              <a:rPr lang="en-US" b="1" dirty="0"/>
              <a:t>5. Lin </a:t>
            </a:r>
            <a:r>
              <a:rPr lang="en-US" b="1" dirty="0" err="1"/>
              <a:t>Yutang</a:t>
            </a:r>
            <a:r>
              <a:rPr lang="en-US" b="1" dirty="0"/>
              <a:t> and Ernestine Schumann-Heink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283832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1162" y="130890"/>
            <a:ext cx="4772838" cy="763526"/>
          </a:xfrm>
        </p:spPr>
        <p:txBody>
          <a:bodyPr>
            <a:noAutofit/>
          </a:bodyPr>
          <a:lstStyle/>
          <a:p>
            <a:pPr algn="l"/>
            <a:r>
              <a:rPr lang="en-US" sz="5400" b="1" dirty="0">
                <a:effectLst/>
              </a:rPr>
              <a:t>Lesson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714" y="1654112"/>
            <a:ext cx="8680286" cy="3179145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Differentiate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between Home and House </a:t>
            </a:r>
          </a:p>
          <a:p>
            <a:endParaRPr lang="ar-S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i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Distinguish</a:t>
            </a:r>
            <a:r>
              <a:rPr lang="en-US" sz="2400" b="0" i="0" dirty="0">
                <a:latin typeface="Arial" panose="020B0604020202020204" pitchFamily="34" charset="0"/>
                <a:cs typeface="Arial" panose="020B0604020202020204" pitchFamily="34" charset="0"/>
              </a:rPr>
              <a:t> between the interior and exterior of a home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important things at home</a:t>
            </a:r>
          </a:p>
          <a:p>
            <a:pPr marL="0" indent="0">
              <a:buNone/>
            </a:pPr>
            <a:endParaRPr lang="ar-SA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</a:t>
            </a:r>
            <a:r>
              <a:rPr lang="en-US" sz="2400" dirty="0">
                <a:solidFill>
                  <a:srgbClr val="4F4F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quote about home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  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   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Google Shape;435;p35">
            <a:extLst>
              <a:ext uri="{FF2B5EF4-FFF2-40B4-BE49-F238E27FC236}">
                <a16:creationId xmlns:a16="http://schemas.microsoft.com/office/drawing/2014/main" id="{3FA0C6CB-E001-4459-899D-B99FF2BCA593}"/>
              </a:ext>
            </a:extLst>
          </p:cNvPr>
          <p:cNvSpPr/>
          <p:nvPr/>
        </p:nvSpPr>
        <p:spPr>
          <a:xfrm>
            <a:off x="318853" y="1654112"/>
            <a:ext cx="534075" cy="414937"/>
          </a:xfrm>
          <a:prstGeom prst="upArrow">
            <a:avLst>
              <a:gd name="adj1" fmla="val 79289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435;p35">
            <a:extLst>
              <a:ext uri="{FF2B5EF4-FFF2-40B4-BE49-F238E27FC236}">
                <a16:creationId xmlns:a16="http://schemas.microsoft.com/office/drawing/2014/main" id="{50AF5FE0-DE31-49A5-81FB-E854CEFC2F3B}"/>
              </a:ext>
            </a:extLst>
          </p:cNvPr>
          <p:cNvSpPr/>
          <p:nvPr/>
        </p:nvSpPr>
        <p:spPr>
          <a:xfrm>
            <a:off x="318852" y="2364281"/>
            <a:ext cx="534075" cy="414937"/>
          </a:xfrm>
          <a:prstGeom prst="upArrow">
            <a:avLst>
              <a:gd name="adj1" fmla="val 79289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Google Shape;435;p35">
            <a:extLst>
              <a:ext uri="{FF2B5EF4-FFF2-40B4-BE49-F238E27FC236}">
                <a16:creationId xmlns:a16="http://schemas.microsoft.com/office/drawing/2014/main" id="{32827E2C-1EC0-4BDB-8200-57BBACDA8AA8}"/>
              </a:ext>
            </a:extLst>
          </p:cNvPr>
          <p:cNvSpPr/>
          <p:nvPr/>
        </p:nvSpPr>
        <p:spPr>
          <a:xfrm>
            <a:off x="318851" y="3012668"/>
            <a:ext cx="534075" cy="414937"/>
          </a:xfrm>
          <a:prstGeom prst="upArrow">
            <a:avLst>
              <a:gd name="adj1" fmla="val 79289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435;p35">
            <a:extLst>
              <a:ext uri="{FF2B5EF4-FFF2-40B4-BE49-F238E27FC236}">
                <a16:creationId xmlns:a16="http://schemas.microsoft.com/office/drawing/2014/main" id="{8A252B4E-03EB-4FA9-A8EC-551DA227AAB3}"/>
              </a:ext>
            </a:extLst>
          </p:cNvPr>
          <p:cNvSpPr/>
          <p:nvPr/>
        </p:nvSpPr>
        <p:spPr>
          <a:xfrm>
            <a:off x="318850" y="3782689"/>
            <a:ext cx="534075" cy="414937"/>
          </a:xfrm>
          <a:prstGeom prst="upArrow">
            <a:avLst>
              <a:gd name="adj1" fmla="val 79289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3309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id="{718BF10D-404C-4A20-B6FA-BFD669B5C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052" y="277347"/>
            <a:ext cx="1651108" cy="75369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C9A4E80-994F-40AA-B0BD-E5704ADD4FCA}"/>
              </a:ext>
            </a:extLst>
          </p:cNvPr>
          <p:cNvSpPr txBox="1">
            <a:spLocks/>
          </p:cNvSpPr>
          <p:nvPr/>
        </p:nvSpPr>
        <p:spPr>
          <a:xfrm>
            <a:off x="4371162" y="130890"/>
            <a:ext cx="4772838" cy="76352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rgbClr val="C00000"/>
                </a:solidFill>
              </a:rPr>
              <a:t>Your </a:t>
            </a:r>
            <a:r>
              <a:rPr lang="en-US" sz="5400" b="1" dirty="0">
                <a:solidFill>
                  <a:schemeClr val="bg1"/>
                </a:solidFill>
              </a:rPr>
              <a:t>Turn</a:t>
            </a:r>
          </a:p>
        </p:txBody>
      </p:sp>
      <p:pic>
        <p:nvPicPr>
          <p:cNvPr id="7" name="Picture 2" descr="12 A ideas | motion design animation, animation design, animation">
            <a:extLst>
              <a:ext uri="{FF2B5EF4-FFF2-40B4-BE49-F238E27FC236}">
                <a16:creationId xmlns:a16="http://schemas.microsoft.com/office/drawing/2014/main" id="{9D093B10-515C-4956-BC06-29F447876C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2" y="1316531"/>
            <a:ext cx="2397418" cy="299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D9624663-E938-4B23-B229-E5240B4ED3AF}"/>
              </a:ext>
            </a:extLst>
          </p:cNvPr>
          <p:cNvSpPr/>
          <p:nvPr/>
        </p:nvSpPr>
        <p:spPr>
          <a:xfrm>
            <a:off x="2157339" y="1294292"/>
            <a:ext cx="4556633" cy="657181"/>
          </a:xfrm>
          <a:prstGeom prst="wedgeRoundRectCallout">
            <a:avLst>
              <a:gd name="adj1" fmla="val -63506"/>
              <a:gd name="adj2" fmla="val 2445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altLang="ko-K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V Boli" pitchFamily="2" charset="0"/>
              </a:rPr>
              <a:t>Write</a:t>
            </a:r>
            <a:r>
              <a:rPr lang="en-US" altLang="ko-KR" sz="1800" b="1" dirty="0">
                <a:solidFill>
                  <a:schemeClr val="bg1"/>
                </a:solidFill>
                <a:cs typeface="MV Boli" pitchFamily="2" charset="0"/>
              </a:rPr>
              <a:t>  your own </a:t>
            </a:r>
            <a:r>
              <a:rPr lang="en-US" altLang="ko-KR" sz="2400" b="1" u="sng" dirty="0">
                <a:solidFill>
                  <a:schemeClr val="bg1"/>
                </a:solidFill>
                <a:cs typeface="MV Boli" pitchFamily="2" charset="0"/>
              </a:rPr>
              <a:t>QUOTE </a:t>
            </a:r>
            <a:r>
              <a:rPr lang="en-US" altLang="ko-KR" sz="1800" b="1" dirty="0">
                <a:solidFill>
                  <a:schemeClr val="bg1"/>
                </a:solidFill>
                <a:cs typeface="MV Boli" pitchFamily="2" charset="0"/>
              </a:rPr>
              <a:t>about home</a:t>
            </a:r>
            <a:endParaRPr lang="ko-KR" altLang="en-US" sz="1800" b="1" dirty="0">
              <a:solidFill>
                <a:schemeClr val="bg1"/>
              </a:solidFill>
              <a:cs typeface="MV Boli" pitchFamily="2" charset="0"/>
            </a:endParaRPr>
          </a:p>
        </p:txBody>
      </p:sp>
      <p:pic>
        <p:nvPicPr>
          <p:cNvPr id="6148" name="Picture 4" descr="Boy Is Writing Now High-Res Vector Graphic - Getty Images">
            <a:extLst>
              <a:ext uri="{FF2B5EF4-FFF2-40B4-BE49-F238E27FC236}">
                <a16:creationId xmlns:a16="http://schemas.microsoft.com/office/drawing/2014/main" id="{529DB204-37D8-4DAC-A5B7-A13128710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902" y="2486804"/>
            <a:ext cx="2840691" cy="2641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فقاعة التفكير: على شكل سحابة 4">
            <a:extLst>
              <a:ext uri="{FF2B5EF4-FFF2-40B4-BE49-F238E27FC236}">
                <a16:creationId xmlns:a16="http://schemas.microsoft.com/office/drawing/2014/main" id="{9D0B1D6D-34B7-4E23-B48E-ED3A7EDC4D37}"/>
              </a:ext>
            </a:extLst>
          </p:cNvPr>
          <p:cNvSpPr/>
          <p:nvPr/>
        </p:nvSpPr>
        <p:spPr>
          <a:xfrm>
            <a:off x="3191275" y="2090057"/>
            <a:ext cx="2397418" cy="1552175"/>
          </a:xfrm>
          <a:prstGeom prst="cloudCallout">
            <a:avLst>
              <a:gd name="adj1" fmla="val 59885"/>
              <a:gd name="adj2" fmla="val 39286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50" name="Picture 6" descr="Home sweet red heart design for greeting Vector Image">
            <a:extLst>
              <a:ext uri="{FF2B5EF4-FFF2-40B4-BE49-F238E27FC236}">
                <a16:creationId xmlns:a16="http://schemas.microsoft.com/office/drawing/2014/main" id="{327800A3-3CAE-4AF4-9A96-FADC2D410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9"/>
          <a:stretch/>
        </p:blipFill>
        <p:spPr bwMode="auto">
          <a:xfrm>
            <a:off x="3746114" y="2249250"/>
            <a:ext cx="1250096" cy="113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3338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435;p35">
            <a:extLst>
              <a:ext uri="{FF2B5EF4-FFF2-40B4-BE49-F238E27FC236}">
                <a16:creationId xmlns:a16="http://schemas.microsoft.com/office/drawing/2014/main" id="{0DB6AB6B-1B2A-4432-99FE-7574FAA8625B}"/>
              </a:ext>
            </a:extLst>
          </p:cNvPr>
          <p:cNvSpPr/>
          <p:nvPr/>
        </p:nvSpPr>
        <p:spPr>
          <a:xfrm>
            <a:off x="2654799" y="530198"/>
            <a:ext cx="5221336" cy="4388819"/>
          </a:xfrm>
          <a:prstGeom prst="upArrow">
            <a:avLst>
              <a:gd name="adj1" fmla="val 79289"/>
              <a:gd name="adj2" fmla="val 51051"/>
            </a:avLst>
          </a:prstGeom>
          <a:solidFill>
            <a:schemeClr val="accent3"/>
          </a:solidFill>
          <a:ln>
            <a:noFill/>
          </a:ln>
          <a:effectLst>
            <a:glow rad="101600">
              <a:schemeClr val="accent3">
                <a:lumMod val="50000"/>
                <a:alpha val="6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4C41BD71-89B5-4818-B192-2E5BB35AE3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79"/>
          <a:stretch/>
        </p:blipFill>
        <p:spPr bwMode="auto">
          <a:xfrm>
            <a:off x="3705909" y="1959428"/>
            <a:ext cx="3234376" cy="27998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5717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90756" y="291276"/>
            <a:ext cx="6283782" cy="725349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chemeClr val="bg1"/>
                </a:solidFill>
                <a:effectLst/>
                <a:latin typeface="Arial Rounded MT Bold" panose="020F0704030504030204" pitchFamily="34" charset="0"/>
              </a:rPr>
              <a:t>Home</a:t>
            </a:r>
            <a:r>
              <a:rPr lang="en-US" sz="6000" dirty="0">
                <a:effectLst/>
                <a:latin typeface="Arial Rounded MT Bold" panose="020F0704030504030204" pitchFamily="34" charset="0"/>
              </a:rPr>
              <a:t>work</a:t>
            </a:r>
          </a:p>
        </p:txBody>
      </p:sp>
      <p:pic>
        <p:nvPicPr>
          <p:cNvPr id="1028" name="Picture 4" descr="كتاب الانجليزي Mega goal 4 مقررات + فصلي 1443 » موقع كتبي">
            <a:extLst>
              <a:ext uri="{FF2B5EF4-FFF2-40B4-BE49-F238E27FC236}">
                <a16:creationId xmlns:a16="http://schemas.microsoft.com/office/drawing/2014/main" id="{29320B85-0E94-4A09-A3BC-F412647F7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3134">
            <a:off x="5724519" y="1446560"/>
            <a:ext cx="2457450" cy="30956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07D60751-3A6E-4172-BE18-FD9135ACA448}"/>
              </a:ext>
            </a:extLst>
          </p:cNvPr>
          <p:cNvSpPr txBox="1">
            <a:spLocks/>
          </p:cNvSpPr>
          <p:nvPr/>
        </p:nvSpPr>
        <p:spPr>
          <a:xfrm>
            <a:off x="2190756" y="2257369"/>
            <a:ext cx="2988283" cy="95455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Open your workbook</a:t>
            </a:r>
          </a:p>
          <a:p>
            <a:pPr marL="0" indent="0" algn="ctr">
              <a:buNone/>
            </a:pPr>
            <a:r>
              <a:rPr lang="en-US" sz="2400" dirty="0">
                <a:latin typeface="David" panose="020E0502060401010101" pitchFamily="34" charset="-79"/>
                <a:cs typeface="David" panose="020E0502060401010101" pitchFamily="34" charset="-79"/>
              </a:rPr>
              <a:t>  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p. </a:t>
            </a:r>
            <a:r>
              <a:rPr lang="en-US" sz="2400" b="1" dirty="0">
                <a:solidFill>
                  <a:srgbClr val="C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(1)</a:t>
            </a:r>
            <a:r>
              <a:rPr lang="en-US" sz="2400" dirty="0">
                <a:solidFill>
                  <a:srgbClr val="C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, exercise </a:t>
            </a:r>
            <a:r>
              <a:rPr lang="en-US" sz="2400" b="1" dirty="0">
                <a:solidFill>
                  <a:srgbClr val="C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(a)</a:t>
            </a:r>
          </a:p>
        </p:txBody>
      </p:sp>
    </p:spTree>
    <p:extLst>
      <p:ext uri="{BB962C8B-B14F-4D97-AF65-F5344CB8AC3E}">
        <p14:creationId xmlns:p14="http://schemas.microsoft.com/office/powerpoint/2010/main" val="38980407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99467" y="291276"/>
            <a:ext cx="6283782" cy="725349"/>
          </a:xfrm>
        </p:spPr>
        <p:txBody>
          <a:bodyPr>
            <a:noAutofit/>
          </a:bodyPr>
          <a:lstStyle/>
          <a:p>
            <a:r>
              <a:rPr lang="en-US" sz="6000">
                <a:effectLst/>
                <a:latin typeface="Arial Rounded MT Bold" panose="020F0704030504030204" pitchFamily="34" charset="0"/>
              </a:rPr>
              <a:t>Thanks</a:t>
            </a:r>
            <a:endParaRPr lang="en-US" sz="6000" dirty="0"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1026" name="Picture 2" descr="HAVE A NICE DAY - Plakat typograficzny z motywacyjnym przekazem">
            <a:extLst>
              <a:ext uri="{FF2B5EF4-FFF2-40B4-BE49-F238E27FC236}">
                <a16:creationId xmlns:a16="http://schemas.microsoft.com/office/drawing/2014/main" id="{E77916E6-4DF7-439C-B71C-F158F8B02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630" y="1455880"/>
            <a:ext cx="4546545" cy="33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91122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CE25532-192A-4680-A75F-3890D919AC66}"/>
              </a:ext>
            </a:extLst>
          </p:cNvPr>
          <p:cNvSpPr txBox="1">
            <a:spLocks/>
          </p:cNvSpPr>
          <p:nvPr/>
        </p:nvSpPr>
        <p:spPr>
          <a:xfrm>
            <a:off x="4371162" y="130890"/>
            <a:ext cx="4772838" cy="76352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rgbClr val="C00000"/>
                </a:solidFill>
              </a:rPr>
              <a:t>Warm Up</a:t>
            </a:r>
          </a:p>
        </p:txBody>
      </p:sp>
      <p:sp>
        <p:nvSpPr>
          <p:cNvPr id="2" name="فقاعة الكلام: مستطيلة مستديرة الزوايا 1">
            <a:extLst>
              <a:ext uri="{FF2B5EF4-FFF2-40B4-BE49-F238E27FC236}">
                <a16:creationId xmlns:a16="http://schemas.microsoft.com/office/drawing/2014/main" id="{1E659F06-59CB-42D7-AFB3-C5B29A8A3637}"/>
              </a:ext>
            </a:extLst>
          </p:cNvPr>
          <p:cNvSpPr/>
          <p:nvPr/>
        </p:nvSpPr>
        <p:spPr>
          <a:xfrm>
            <a:off x="2504994" y="1396683"/>
            <a:ext cx="6224067" cy="763526"/>
          </a:xfrm>
          <a:prstGeom prst="wedgeRoundRectCallout">
            <a:avLst>
              <a:gd name="adj1" fmla="val -63506"/>
              <a:gd name="adj2" fmla="val 2445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8" name="عنوان 2">
            <a:extLst>
              <a:ext uri="{FF2B5EF4-FFF2-40B4-BE49-F238E27FC236}">
                <a16:creationId xmlns:a16="http://schemas.microsoft.com/office/drawing/2014/main" id="{874F9CD1-3EC9-4BFF-8AFF-807EA923A922}"/>
              </a:ext>
            </a:extLst>
          </p:cNvPr>
          <p:cNvSpPr txBox="1">
            <a:spLocks/>
          </p:cNvSpPr>
          <p:nvPr/>
        </p:nvSpPr>
        <p:spPr>
          <a:xfrm>
            <a:off x="2504994" y="1396683"/>
            <a:ext cx="6170279" cy="7635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800" i="0" u="none" strike="noStrike" dirty="0">
              <a:solidFill>
                <a:schemeClr val="bg1"/>
              </a:solidFill>
              <a:effectLst/>
              <a:latin typeface="Delicious Heavy" pitchFamily="50" charset="0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What do you think the difference between a house and a home?</a:t>
            </a:r>
          </a:p>
        </p:txBody>
      </p:sp>
      <p:pic>
        <p:nvPicPr>
          <p:cNvPr id="4098" name="Picture 2" descr="12 A ideas | motion design animation, animation design, animation">
            <a:extLst>
              <a:ext uri="{FF2B5EF4-FFF2-40B4-BE49-F238E27FC236}">
                <a16:creationId xmlns:a16="http://schemas.microsoft.com/office/drawing/2014/main" id="{809F6B82-F9C5-4651-B943-AC5CD175DA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" y="1201113"/>
            <a:ext cx="2397418" cy="299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4C25C3F-131F-4EFF-809B-4E1F23852456}"/>
              </a:ext>
            </a:extLst>
          </p:cNvPr>
          <p:cNvSpPr txBox="1"/>
          <p:nvPr/>
        </p:nvSpPr>
        <p:spPr>
          <a:xfrm>
            <a:off x="2611849" y="2672825"/>
            <a:ext cx="6167106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i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s  </a:t>
            </a:r>
            <a:r>
              <a:rPr lang="en-US" sz="2400" b="1" u="sng" dirty="0">
                <a:solidFill>
                  <a:srgbClr val="C00000"/>
                </a:solidFill>
                <a:latin typeface="Arial Nova" panose="020B0504020202020204" pitchFamily="34" charset="0"/>
              </a:rPr>
              <a:t>a building</a:t>
            </a:r>
            <a:r>
              <a:rPr lang="en-US" sz="2400" b="1" u="sng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 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in which someone</a:t>
            </a:r>
          </a:p>
          <a:p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 lives 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. (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It is concrete)</a:t>
            </a:r>
            <a:endParaRPr lang="ar-SA" sz="1800" b="1" dirty="0">
              <a:solidFill>
                <a:schemeClr val="tx2">
                  <a:lumMod val="75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2F4EB86-8674-4FFF-9850-6B04A44B433E}"/>
              </a:ext>
            </a:extLst>
          </p:cNvPr>
          <p:cNvSpPr txBox="1"/>
          <p:nvPr/>
        </p:nvSpPr>
        <p:spPr>
          <a:xfrm>
            <a:off x="1030895" y="2699851"/>
            <a:ext cx="1474099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rgbClr val="CC0066"/>
                </a:solidFill>
                <a:latin typeface="Arial Rounded MT Bold" panose="020F0704030504030204" pitchFamily="34" charset="0"/>
              </a:rPr>
              <a:t>House</a:t>
            </a:r>
            <a:endParaRPr lang="ar-SA" sz="3200" dirty="0">
              <a:solidFill>
                <a:srgbClr val="CC0066"/>
              </a:solidFill>
              <a:latin typeface="Arial Rounded MT Bold" panose="020F0704030504030204" pitchFamily="34" charset="0"/>
            </a:endParaRPr>
          </a:p>
          <a:p>
            <a:endParaRPr lang="ar-SA" sz="3200" dirty="0">
              <a:solidFill>
                <a:srgbClr val="CC0066"/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F95FEEE6-E8B7-4F52-A11E-26F9092E2454}"/>
              </a:ext>
            </a:extLst>
          </p:cNvPr>
          <p:cNvSpPr txBox="1"/>
          <p:nvPr/>
        </p:nvSpPr>
        <p:spPr>
          <a:xfrm>
            <a:off x="1013034" y="4083728"/>
            <a:ext cx="1474099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rgbClr val="CC0066"/>
                </a:solidFill>
                <a:latin typeface="Arial Rounded MT Bold" panose="020F0704030504030204" pitchFamily="34" charset="0"/>
              </a:rPr>
              <a:t>Home</a:t>
            </a:r>
            <a:endParaRPr lang="ar-SA" sz="3200" dirty="0">
              <a:solidFill>
                <a:srgbClr val="CC0066"/>
              </a:solidFill>
              <a:latin typeface="Arial Rounded MT Bold" panose="020F0704030504030204" pitchFamily="34" charset="0"/>
            </a:endParaRPr>
          </a:p>
          <a:p>
            <a:endParaRPr lang="ar-SA" sz="3200" dirty="0">
              <a:solidFill>
                <a:srgbClr val="CC0066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8949509D-80E0-4314-9D1C-B3E164896A5B}"/>
              </a:ext>
            </a:extLst>
          </p:cNvPr>
          <p:cNvSpPr txBox="1"/>
          <p:nvPr/>
        </p:nvSpPr>
        <p:spPr>
          <a:xfrm>
            <a:off x="2512678" y="3924105"/>
            <a:ext cx="6266277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is the </a:t>
            </a:r>
            <a:r>
              <a:rPr lang="en-US" sz="2400" b="1" u="sng" dirty="0">
                <a:solidFill>
                  <a:srgbClr val="C00000"/>
                </a:solidFill>
                <a:latin typeface="Arial Nova" panose="020B0504020202020204" pitchFamily="34" charset="0"/>
              </a:rPr>
              <a:t>Place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 where someone lives .it 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r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epresents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s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afety and comfort. </a:t>
            </a:r>
          </a:p>
          <a:p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It can be the 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town 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,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c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ity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 or 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country .</a:t>
            </a:r>
          </a:p>
        </p:txBody>
      </p:sp>
      <p:pic>
        <p:nvPicPr>
          <p:cNvPr id="4100" name="Picture 4" descr="House Family clipart transparent - Clipart World">
            <a:extLst>
              <a:ext uri="{FF2B5EF4-FFF2-40B4-BE49-F238E27FC236}">
                <a16:creationId xmlns:a16="http://schemas.microsoft.com/office/drawing/2014/main" id="{4FC92083-606C-4166-8D3E-FD2BFDB66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217" y="3411489"/>
            <a:ext cx="2129734" cy="180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est Bungalows images in 2021 | Bungalow conversion: Bungalow Clip Art">
            <a:extLst>
              <a:ext uri="{FF2B5EF4-FFF2-40B4-BE49-F238E27FC236}">
                <a16:creationId xmlns:a16="http://schemas.microsoft.com/office/drawing/2014/main" id="{9696AFFE-CE43-4CD0-BC19-F6E977786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911" y="1976890"/>
            <a:ext cx="2601044" cy="180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25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CE25532-192A-4680-A75F-3890D919AC66}"/>
              </a:ext>
            </a:extLst>
          </p:cNvPr>
          <p:cNvSpPr txBox="1">
            <a:spLocks/>
          </p:cNvSpPr>
          <p:nvPr/>
        </p:nvSpPr>
        <p:spPr>
          <a:xfrm>
            <a:off x="4371162" y="130890"/>
            <a:ext cx="4772838" cy="76352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rgbClr val="C00000"/>
                </a:solidFill>
              </a:rPr>
              <a:t>Warm Up</a:t>
            </a:r>
          </a:p>
        </p:txBody>
      </p:sp>
      <p:sp>
        <p:nvSpPr>
          <p:cNvPr id="2" name="فقاعة الكلام: مستطيلة مستديرة الزوايا 1">
            <a:extLst>
              <a:ext uri="{FF2B5EF4-FFF2-40B4-BE49-F238E27FC236}">
                <a16:creationId xmlns:a16="http://schemas.microsoft.com/office/drawing/2014/main" id="{1E659F06-59CB-42D7-AFB3-C5B29A8A3637}"/>
              </a:ext>
            </a:extLst>
          </p:cNvPr>
          <p:cNvSpPr/>
          <p:nvPr/>
        </p:nvSpPr>
        <p:spPr>
          <a:xfrm>
            <a:off x="2186106" y="1346331"/>
            <a:ext cx="6224067" cy="763526"/>
          </a:xfrm>
          <a:prstGeom prst="wedgeRoundRectCallout">
            <a:avLst>
              <a:gd name="adj1" fmla="val -63506"/>
              <a:gd name="adj2" fmla="val 2445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8" name="عنوان 2">
            <a:extLst>
              <a:ext uri="{FF2B5EF4-FFF2-40B4-BE49-F238E27FC236}">
                <a16:creationId xmlns:a16="http://schemas.microsoft.com/office/drawing/2014/main" id="{874F9CD1-3EC9-4BFF-8AFF-807EA923A922}"/>
              </a:ext>
            </a:extLst>
          </p:cNvPr>
          <p:cNvSpPr txBox="1">
            <a:spLocks/>
          </p:cNvSpPr>
          <p:nvPr/>
        </p:nvSpPr>
        <p:spPr>
          <a:xfrm>
            <a:off x="2213001" y="1358264"/>
            <a:ext cx="6170279" cy="7635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800" i="0" u="none" strike="noStrike" dirty="0">
              <a:solidFill>
                <a:schemeClr val="bg1"/>
              </a:solidFill>
              <a:effectLst/>
              <a:latin typeface="Delicious Heavy" pitchFamily="50" charset="0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What are the most important things in your house?</a:t>
            </a:r>
          </a:p>
        </p:txBody>
      </p:sp>
      <p:pic>
        <p:nvPicPr>
          <p:cNvPr id="4098" name="Picture 2" descr="12 A ideas | motion design animation, animation design, animation">
            <a:extLst>
              <a:ext uri="{FF2B5EF4-FFF2-40B4-BE49-F238E27FC236}">
                <a16:creationId xmlns:a16="http://schemas.microsoft.com/office/drawing/2014/main" id="{809F6B82-F9C5-4651-B943-AC5CD175DA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89" y="1253091"/>
            <a:ext cx="2397418" cy="299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ome interior with room furniture vector illustration. Detailed modern  house Clipart Image">
            <a:extLst>
              <a:ext uri="{FF2B5EF4-FFF2-40B4-BE49-F238E27FC236}">
                <a16:creationId xmlns:a16="http://schemas.microsoft.com/office/drawing/2014/main" id="{93BEF980-EC1E-48E6-B707-E33CA3B8F4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7" b="6973"/>
          <a:stretch/>
        </p:blipFill>
        <p:spPr bwMode="auto">
          <a:xfrm>
            <a:off x="2681727" y="2220687"/>
            <a:ext cx="4752975" cy="27919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DEAC508-358B-4035-BBB2-78599ADE74CE}"/>
              </a:ext>
            </a:extLst>
          </p:cNvPr>
          <p:cNvSpPr txBox="1">
            <a:spLocks/>
          </p:cNvSpPr>
          <p:nvPr/>
        </p:nvSpPr>
        <p:spPr>
          <a:xfrm>
            <a:off x="7719011" y="2371714"/>
            <a:ext cx="1245197" cy="38011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  <a:latin typeface="Arial Nova" panose="020B0504020202020204" pitchFamily="34" charset="0"/>
              </a:rPr>
              <a:t>Kitchen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652CC89E-DD44-43F4-B94A-E8AF060C9578}"/>
              </a:ext>
            </a:extLst>
          </p:cNvPr>
          <p:cNvSpPr txBox="1">
            <a:spLocks/>
          </p:cNvSpPr>
          <p:nvPr/>
        </p:nvSpPr>
        <p:spPr>
          <a:xfrm>
            <a:off x="1390041" y="2794130"/>
            <a:ext cx="1245197" cy="38011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900" b="1" dirty="0">
                <a:solidFill>
                  <a:schemeClr val="bg1"/>
                </a:solidFill>
                <a:latin typeface="Arial Nova" panose="020B0504020202020204" pitchFamily="34" charset="0"/>
              </a:rPr>
              <a:t>bedroom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7095B49E-233D-4C99-8BD5-B03B6C6D3A75}"/>
              </a:ext>
            </a:extLst>
          </p:cNvPr>
          <p:cNvSpPr txBox="1">
            <a:spLocks/>
          </p:cNvSpPr>
          <p:nvPr/>
        </p:nvSpPr>
        <p:spPr>
          <a:xfrm>
            <a:off x="7481191" y="2984187"/>
            <a:ext cx="1245197" cy="38011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  <a:latin typeface="Arial Nova" panose="020B0504020202020204" pitchFamily="34" charset="0"/>
              </a:rPr>
              <a:t>TV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3FB33AD1-2C1F-4E5B-AD9C-0ED8586D7DF9}"/>
              </a:ext>
            </a:extLst>
          </p:cNvPr>
          <p:cNvSpPr txBox="1">
            <a:spLocks/>
          </p:cNvSpPr>
          <p:nvPr/>
        </p:nvSpPr>
        <p:spPr>
          <a:xfrm>
            <a:off x="7787574" y="3614226"/>
            <a:ext cx="1245197" cy="38011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chemeClr val="bg1"/>
                </a:solidFill>
                <a:latin typeface="Arial Nova" panose="020B0504020202020204" pitchFamily="34" charset="0"/>
              </a:rPr>
              <a:t>computer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B55F65F-1E2D-40E3-B2E8-272BB8D2BBB7}"/>
              </a:ext>
            </a:extLst>
          </p:cNvPr>
          <p:cNvSpPr txBox="1">
            <a:spLocks/>
          </p:cNvSpPr>
          <p:nvPr/>
        </p:nvSpPr>
        <p:spPr>
          <a:xfrm>
            <a:off x="7481191" y="4285494"/>
            <a:ext cx="1245197" cy="38011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  <a:latin typeface="Arial Nova" panose="020B0504020202020204" pitchFamily="34" charset="0"/>
              </a:rPr>
              <a:t>Garage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F974ED26-2F22-4A11-BEEE-7757E79C8A58}"/>
              </a:ext>
            </a:extLst>
          </p:cNvPr>
          <p:cNvSpPr txBox="1">
            <a:spLocks/>
          </p:cNvSpPr>
          <p:nvPr/>
        </p:nvSpPr>
        <p:spPr>
          <a:xfrm>
            <a:off x="973199" y="3331080"/>
            <a:ext cx="1567927" cy="38011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chemeClr val="bg1"/>
                </a:solidFill>
                <a:latin typeface="Arial Nova" panose="020B0504020202020204" pitchFamily="34" charset="0"/>
              </a:rPr>
              <a:t>Living room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727CB175-F9A7-4077-9B7A-D492C5111CB7}"/>
              </a:ext>
            </a:extLst>
          </p:cNvPr>
          <p:cNvSpPr txBox="1">
            <a:spLocks/>
          </p:cNvSpPr>
          <p:nvPr/>
        </p:nvSpPr>
        <p:spPr>
          <a:xfrm>
            <a:off x="1390040" y="3945998"/>
            <a:ext cx="1245197" cy="38011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  <a:latin typeface="Arial Nova" panose="020B0504020202020204" pitchFamily="34" charset="0"/>
              </a:rPr>
              <a:t>fridge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EE65B936-C1D8-47FF-BA2F-86E2FCB4C769}"/>
              </a:ext>
            </a:extLst>
          </p:cNvPr>
          <p:cNvSpPr txBox="1">
            <a:spLocks/>
          </p:cNvSpPr>
          <p:nvPr/>
        </p:nvSpPr>
        <p:spPr>
          <a:xfrm>
            <a:off x="988567" y="4525226"/>
            <a:ext cx="1245197" cy="38011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  <a:latin typeface="Arial Nova" panose="020B0504020202020204" pitchFamily="34" charset="0"/>
              </a:rPr>
              <a:t>lights</a:t>
            </a:r>
          </a:p>
        </p:txBody>
      </p:sp>
    </p:spTree>
    <p:extLst>
      <p:ext uri="{BB962C8B-B14F-4D97-AF65-F5344CB8AC3E}">
        <p14:creationId xmlns:p14="http://schemas.microsoft.com/office/powerpoint/2010/main" val="355358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CE25532-192A-4680-A75F-3890D919AC66}"/>
              </a:ext>
            </a:extLst>
          </p:cNvPr>
          <p:cNvSpPr txBox="1">
            <a:spLocks/>
          </p:cNvSpPr>
          <p:nvPr/>
        </p:nvSpPr>
        <p:spPr>
          <a:xfrm>
            <a:off x="4371162" y="130890"/>
            <a:ext cx="4772838" cy="76352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rgbClr val="C00000"/>
                </a:solidFill>
              </a:rPr>
              <a:t>Warm Up</a:t>
            </a:r>
          </a:p>
        </p:txBody>
      </p:sp>
      <p:sp>
        <p:nvSpPr>
          <p:cNvPr id="2" name="فقاعة الكلام: مستطيلة مستديرة الزوايا 1">
            <a:extLst>
              <a:ext uri="{FF2B5EF4-FFF2-40B4-BE49-F238E27FC236}">
                <a16:creationId xmlns:a16="http://schemas.microsoft.com/office/drawing/2014/main" id="{1E659F06-59CB-42D7-AFB3-C5B29A8A3637}"/>
              </a:ext>
            </a:extLst>
          </p:cNvPr>
          <p:cNvSpPr/>
          <p:nvPr/>
        </p:nvSpPr>
        <p:spPr>
          <a:xfrm>
            <a:off x="1759644" y="1221136"/>
            <a:ext cx="7161519" cy="680215"/>
          </a:xfrm>
          <a:prstGeom prst="wedgeRoundRectCallout">
            <a:avLst>
              <a:gd name="adj1" fmla="val -58785"/>
              <a:gd name="adj2" fmla="val 3452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Describe both the interior and the exterior of your dream home  ?</a:t>
            </a:r>
          </a:p>
        </p:txBody>
      </p:sp>
      <p:pic>
        <p:nvPicPr>
          <p:cNvPr id="4098" name="Picture 2" descr="12 A ideas | motion design animation, animation design, animation">
            <a:extLst>
              <a:ext uri="{FF2B5EF4-FFF2-40B4-BE49-F238E27FC236}">
                <a16:creationId xmlns:a16="http://schemas.microsoft.com/office/drawing/2014/main" id="{809F6B82-F9C5-4651-B943-AC5CD175DA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1137"/>
            <a:ext cx="2397418" cy="299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Interior House Painting Westchester NY | Exterior House Painting Westchester">
            <a:extLst>
              <a:ext uri="{FF2B5EF4-FFF2-40B4-BE49-F238E27FC236}">
                <a16:creationId xmlns:a16="http://schemas.microsoft.com/office/drawing/2014/main" id="{9B4FEB9C-87C7-4EC2-8F7C-B6E02FD88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645" y="2704037"/>
            <a:ext cx="6308588" cy="22154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4" name="رابط مستقيم 3">
            <a:extLst>
              <a:ext uri="{FF2B5EF4-FFF2-40B4-BE49-F238E27FC236}">
                <a16:creationId xmlns:a16="http://schemas.microsoft.com/office/drawing/2014/main" id="{F3E83C2A-9764-4A83-BE0E-86A88DD2E569}"/>
              </a:ext>
            </a:extLst>
          </p:cNvPr>
          <p:cNvCxnSpPr>
            <a:cxnSpLocks/>
          </p:cNvCxnSpPr>
          <p:nvPr/>
        </p:nvCxnSpPr>
        <p:spPr>
          <a:xfrm>
            <a:off x="4794837" y="2704038"/>
            <a:ext cx="0" cy="221544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1609;p79">
            <a:extLst>
              <a:ext uri="{FF2B5EF4-FFF2-40B4-BE49-F238E27FC236}">
                <a16:creationId xmlns:a16="http://schemas.microsoft.com/office/drawing/2014/main" id="{5269115A-46C9-4A92-B32E-1526BE8E62AC}"/>
              </a:ext>
            </a:extLst>
          </p:cNvPr>
          <p:cNvSpPr/>
          <p:nvPr/>
        </p:nvSpPr>
        <p:spPr>
          <a:xfrm>
            <a:off x="5837314" y="2039189"/>
            <a:ext cx="2286419" cy="1029247"/>
          </a:xfrm>
          <a:custGeom>
            <a:avLst/>
            <a:gdLst/>
            <a:ahLst/>
            <a:cxnLst/>
            <a:rect l="l" t="t" r="r" b="b"/>
            <a:pathLst>
              <a:path w="72224" h="33025" extrusionOk="0">
                <a:moveTo>
                  <a:pt x="30303" y="0"/>
                </a:moveTo>
                <a:cubicBezTo>
                  <a:pt x="29764" y="0"/>
                  <a:pt x="29220" y="3"/>
                  <a:pt x="28670" y="9"/>
                </a:cubicBezTo>
                <a:cubicBezTo>
                  <a:pt x="14609" y="306"/>
                  <a:pt x="1346" y="4700"/>
                  <a:pt x="548" y="13332"/>
                </a:cubicBezTo>
                <a:cubicBezTo>
                  <a:pt x="0" y="21059"/>
                  <a:pt x="7632" y="25905"/>
                  <a:pt x="23801" y="26060"/>
                </a:cubicBezTo>
                <a:cubicBezTo>
                  <a:pt x="25146" y="28334"/>
                  <a:pt x="26503" y="30739"/>
                  <a:pt x="28123" y="33025"/>
                </a:cubicBezTo>
                <a:cubicBezTo>
                  <a:pt x="29218" y="31501"/>
                  <a:pt x="29480" y="29691"/>
                  <a:pt x="31099" y="28334"/>
                </a:cubicBezTo>
                <a:cubicBezTo>
                  <a:pt x="32526" y="26961"/>
                  <a:pt x="33033" y="26792"/>
                  <a:pt x="34817" y="26792"/>
                </a:cubicBezTo>
                <a:cubicBezTo>
                  <a:pt x="35400" y="26792"/>
                  <a:pt x="36120" y="26810"/>
                  <a:pt x="37052" y="26810"/>
                </a:cubicBezTo>
                <a:cubicBezTo>
                  <a:pt x="43006" y="26810"/>
                  <a:pt x="48411" y="26357"/>
                  <a:pt x="54102" y="25143"/>
                </a:cubicBezTo>
                <a:cubicBezTo>
                  <a:pt x="66806" y="22726"/>
                  <a:pt x="72223" y="13499"/>
                  <a:pt x="63032" y="7736"/>
                </a:cubicBezTo>
                <a:cubicBezTo>
                  <a:pt x="53666" y="1771"/>
                  <a:pt x="43794" y="0"/>
                  <a:pt x="30303" y="0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1609;p79">
            <a:extLst>
              <a:ext uri="{FF2B5EF4-FFF2-40B4-BE49-F238E27FC236}">
                <a16:creationId xmlns:a16="http://schemas.microsoft.com/office/drawing/2014/main" id="{A2DB6D78-A0F2-489E-BA22-699AE1A3B299}"/>
              </a:ext>
            </a:extLst>
          </p:cNvPr>
          <p:cNvSpPr/>
          <p:nvPr/>
        </p:nvSpPr>
        <p:spPr>
          <a:xfrm>
            <a:off x="2285581" y="2051575"/>
            <a:ext cx="2286419" cy="1029247"/>
          </a:xfrm>
          <a:custGeom>
            <a:avLst/>
            <a:gdLst/>
            <a:ahLst/>
            <a:cxnLst/>
            <a:rect l="l" t="t" r="r" b="b"/>
            <a:pathLst>
              <a:path w="72224" h="33025" extrusionOk="0">
                <a:moveTo>
                  <a:pt x="30303" y="0"/>
                </a:moveTo>
                <a:cubicBezTo>
                  <a:pt x="29764" y="0"/>
                  <a:pt x="29220" y="3"/>
                  <a:pt x="28670" y="9"/>
                </a:cubicBezTo>
                <a:cubicBezTo>
                  <a:pt x="14609" y="306"/>
                  <a:pt x="1346" y="4700"/>
                  <a:pt x="548" y="13332"/>
                </a:cubicBezTo>
                <a:cubicBezTo>
                  <a:pt x="0" y="21059"/>
                  <a:pt x="7632" y="25905"/>
                  <a:pt x="23801" y="26060"/>
                </a:cubicBezTo>
                <a:cubicBezTo>
                  <a:pt x="25146" y="28334"/>
                  <a:pt x="26503" y="30739"/>
                  <a:pt x="28123" y="33025"/>
                </a:cubicBezTo>
                <a:cubicBezTo>
                  <a:pt x="29218" y="31501"/>
                  <a:pt x="29480" y="29691"/>
                  <a:pt x="31099" y="28334"/>
                </a:cubicBezTo>
                <a:cubicBezTo>
                  <a:pt x="32526" y="26961"/>
                  <a:pt x="33033" y="26792"/>
                  <a:pt x="34817" y="26792"/>
                </a:cubicBezTo>
                <a:cubicBezTo>
                  <a:pt x="35400" y="26792"/>
                  <a:pt x="36120" y="26810"/>
                  <a:pt x="37052" y="26810"/>
                </a:cubicBezTo>
                <a:cubicBezTo>
                  <a:pt x="43006" y="26810"/>
                  <a:pt x="48411" y="26357"/>
                  <a:pt x="54102" y="25143"/>
                </a:cubicBezTo>
                <a:cubicBezTo>
                  <a:pt x="66806" y="22726"/>
                  <a:pt x="72223" y="13499"/>
                  <a:pt x="63032" y="7736"/>
                </a:cubicBezTo>
                <a:cubicBezTo>
                  <a:pt x="53666" y="1771"/>
                  <a:pt x="43794" y="0"/>
                  <a:pt x="30303" y="0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8DF3B5F7-97B9-47A7-A5C6-EE565F32660C}"/>
              </a:ext>
            </a:extLst>
          </p:cNvPr>
          <p:cNvSpPr txBox="1"/>
          <p:nvPr/>
        </p:nvSpPr>
        <p:spPr>
          <a:xfrm>
            <a:off x="5783048" y="2191080"/>
            <a:ext cx="228518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interior</a:t>
            </a:r>
            <a:endParaRPr lang="ar-SA" sz="2800" dirty="0">
              <a:solidFill>
                <a:schemeClr val="bg1"/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62446507-C8F7-4BDC-AF8C-8BCC78EBD206}"/>
              </a:ext>
            </a:extLst>
          </p:cNvPr>
          <p:cNvSpPr txBox="1"/>
          <p:nvPr/>
        </p:nvSpPr>
        <p:spPr>
          <a:xfrm>
            <a:off x="2145951" y="2167110"/>
            <a:ext cx="228518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exterior</a:t>
            </a:r>
            <a:endParaRPr lang="ar-SA" sz="2800" dirty="0">
              <a:solidFill>
                <a:schemeClr val="bg1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2D0E9DCB-F47B-44CF-B518-70190C581B19}"/>
              </a:ext>
            </a:extLst>
          </p:cNvPr>
          <p:cNvSpPr txBox="1"/>
          <p:nvPr/>
        </p:nvSpPr>
        <p:spPr>
          <a:xfrm>
            <a:off x="7234518" y="4365483"/>
            <a:ext cx="176348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Inside the house</a:t>
            </a:r>
            <a:endParaRPr lang="ar-SA" dirty="0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E6E3D3F7-1238-4D67-B1F4-DBAAE84DEB53}"/>
              </a:ext>
            </a:extLst>
          </p:cNvPr>
          <p:cNvSpPr txBox="1"/>
          <p:nvPr/>
        </p:nvSpPr>
        <p:spPr>
          <a:xfrm>
            <a:off x="145998" y="4400699"/>
            <a:ext cx="185953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outside the house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11414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CE25532-192A-4680-A75F-3890D919AC66}"/>
              </a:ext>
            </a:extLst>
          </p:cNvPr>
          <p:cNvSpPr txBox="1">
            <a:spLocks/>
          </p:cNvSpPr>
          <p:nvPr/>
        </p:nvSpPr>
        <p:spPr>
          <a:xfrm>
            <a:off x="4371162" y="130890"/>
            <a:ext cx="4772838" cy="76352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rgbClr val="C00000"/>
                </a:solidFill>
              </a:rPr>
              <a:t>Warm Up</a:t>
            </a:r>
          </a:p>
        </p:txBody>
      </p:sp>
      <p:sp>
        <p:nvSpPr>
          <p:cNvPr id="2" name="فقاعة الكلام: مستطيلة مستديرة الزوايا 1">
            <a:extLst>
              <a:ext uri="{FF2B5EF4-FFF2-40B4-BE49-F238E27FC236}">
                <a16:creationId xmlns:a16="http://schemas.microsoft.com/office/drawing/2014/main" id="{1E659F06-59CB-42D7-AFB3-C5B29A8A3637}"/>
              </a:ext>
            </a:extLst>
          </p:cNvPr>
          <p:cNvSpPr/>
          <p:nvPr/>
        </p:nvSpPr>
        <p:spPr>
          <a:xfrm>
            <a:off x="1498392" y="1268807"/>
            <a:ext cx="7499606" cy="523220"/>
          </a:xfrm>
          <a:prstGeom prst="wedgeRoundRectCallout">
            <a:avLst>
              <a:gd name="adj1" fmla="val -54277"/>
              <a:gd name="adj2" fmla="val 4355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0"/>
              </a:rPr>
              <a:t>Describe both the interior and the exterior of your dream home  ?</a:t>
            </a:r>
          </a:p>
        </p:txBody>
      </p:sp>
      <p:pic>
        <p:nvPicPr>
          <p:cNvPr id="4098" name="Picture 2" descr="12 A ideas | motion design animation, animation design, animation">
            <a:extLst>
              <a:ext uri="{FF2B5EF4-FFF2-40B4-BE49-F238E27FC236}">
                <a16:creationId xmlns:a16="http://schemas.microsoft.com/office/drawing/2014/main" id="{809F6B82-F9C5-4651-B943-AC5CD175DA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1137"/>
            <a:ext cx="1963731" cy="193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1609;p79">
            <a:extLst>
              <a:ext uri="{FF2B5EF4-FFF2-40B4-BE49-F238E27FC236}">
                <a16:creationId xmlns:a16="http://schemas.microsoft.com/office/drawing/2014/main" id="{5269115A-46C9-4A92-B32E-1526BE8E62AC}"/>
              </a:ext>
            </a:extLst>
          </p:cNvPr>
          <p:cNvSpPr/>
          <p:nvPr/>
        </p:nvSpPr>
        <p:spPr>
          <a:xfrm>
            <a:off x="5851447" y="1947402"/>
            <a:ext cx="2286419" cy="781350"/>
          </a:xfrm>
          <a:custGeom>
            <a:avLst/>
            <a:gdLst/>
            <a:ahLst/>
            <a:cxnLst/>
            <a:rect l="l" t="t" r="r" b="b"/>
            <a:pathLst>
              <a:path w="72224" h="33025" extrusionOk="0">
                <a:moveTo>
                  <a:pt x="30303" y="0"/>
                </a:moveTo>
                <a:cubicBezTo>
                  <a:pt x="29764" y="0"/>
                  <a:pt x="29220" y="3"/>
                  <a:pt x="28670" y="9"/>
                </a:cubicBezTo>
                <a:cubicBezTo>
                  <a:pt x="14609" y="306"/>
                  <a:pt x="1346" y="4700"/>
                  <a:pt x="548" y="13332"/>
                </a:cubicBezTo>
                <a:cubicBezTo>
                  <a:pt x="0" y="21059"/>
                  <a:pt x="7632" y="25905"/>
                  <a:pt x="23801" y="26060"/>
                </a:cubicBezTo>
                <a:cubicBezTo>
                  <a:pt x="25146" y="28334"/>
                  <a:pt x="26503" y="30739"/>
                  <a:pt x="28123" y="33025"/>
                </a:cubicBezTo>
                <a:cubicBezTo>
                  <a:pt x="29218" y="31501"/>
                  <a:pt x="29480" y="29691"/>
                  <a:pt x="31099" y="28334"/>
                </a:cubicBezTo>
                <a:cubicBezTo>
                  <a:pt x="32526" y="26961"/>
                  <a:pt x="33033" y="26792"/>
                  <a:pt x="34817" y="26792"/>
                </a:cubicBezTo>
                <a:cubicBezTo>
                  <a:pt x="35400" y="26792"/>
                  <a:pt x="36120" y="26810"/>
                  <a:pt x="37052" y="26810"/>
                </a:cubicBezTo>
                <a:cubicBezTo>
                  <a:pt x="43006" y="26810"/>
                  <a:pt x="48411" y="26357"/>
                  <a:pt x="54102" y="25143"/>
                </a:cubicBezTo>
                <a:cubicBezTo>
                  <a:pt x="66806" y="22726"/>
                  <a:pt x="72223" y="13499"/>
                  <a:pt x="63032" y="7736"/>
                </a:cubicBezTo>
                <a:cubicBezTo>
                  <a:pt x="53666" y="1771"/>
                  <a:pt x="43794" y="0"/>
                  <a:pt x="30303" y="0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1609;p79">
            <a:extLst>
              <a:ext uri="{FF2B5EF4-FFF2-40B4-BE49-F238E27FC236}">
                <a16:creationId xmlns:a16="http://schemas.microsoft.com/office/drawing/2014/main" id="{A2DB6D78-A0F2-489E-BA22-699AE1A3B299}"/>
              </a:ext>
            </a:extLst>
          </p:cNvPr>
          <p:cNvSpPr/>
          <p:nvPr/>
        </p:nvSpPr>
        <p:spPr>
          <a:xfrm>
            <a:off x="2361324" y="1900657"/>
            <a:ext cx="2199821" cy="768012"/>
          </a:xfrm>
          <a:custGeom>
            <a:avLst/>
            <a:gdLst/>
            <a:ahLst/>
            <a:cxnLst/>
            <a:rect l="l" t="t" r="r" b="b"/>
            <a:pathLst>
              <a:path w="72224" h="33025" extrusionOk="0">
                <a:moveTo>
                  <a:pt x="30303" y="0"/>
                </a:moveTo>
                <a:cubicBezTo>
                  <a:pt x="29764" y="0"/>
                  <a:pt x="29220" y="3"/>
                  <a:pt x="28670" y="9"/>
                </a:cubicBezTo>
                <a:cubicBezTo>
                  <a:pt x="14609" y="306"/>
                  <a:pt x="1346" y="4700"/>
                  <a:pt x="548" y="13332"/>
                </a:cubicBezTo>
                <a:cubicBezTo>
                  <a:pt x="0" y="21059"/>
                  <a:pt x="7632" y="25905"/>
                  <a:pt x="23801" y="26060"/>
                </a:cubicBezTo>
                <a:cubicBezTo>
                  <a:pt x="25146" y="28334"/>
                  <a:pt x="26503" y="30739"/>
                  <a:pt x="28123" y="33025"/>
                </a:cubicBezTo>
                <a:cubicBezTo>
                  <a:pt x="29218" y="31501"/>
                  <a:pt x="29480" y="29691"/>
                  <a:pt x="31099" y="28334"/>
                </a:cubicBezTo>
                <a:cubicBezTo>
                  <a:pt x="32526" y="26961"/>
                  <a:pt x="33033" y="26792"/>
                  <a:pt x="34817" y="26792"/>
                </a:cubicBezTo>
                <a:cubicBezTo>
                  <a:pt x="35400" y="26792"/>
                  <a:pt x="36120" y="26810"/>
                  <a:pt x="37052" y="26810"/>
                </a:cubicBezTo>
                <a:cubicBezTo>
                  <a:pt x="43006" y="26810"/>
                  <a:pt x="48411" y="26357"/>
                  <a:pt x="54102" y="25143"/>
                </a:cubicBezTo>
                <a:cubicBezTo>
                  <a:pt x="66806" y="22726"/>
                  <a:pt x="72223" y="13499"/>
                  <a:pt x="63032" y="7736"/>
                </a:cubicBezTo>
                <a:cubicBezTo>
                  <a:pt x="53666" y="1771"/>
                  <a:pt x="43794" y="0"/>
                  <a:pt x="30303" y="0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8DF3B5F7-97B9-47A7-A5C6-EE565F32660C}"/>
              </a:ext>
            </a:extLst>
          </p:cNvPr>
          <p:cNvSpPr txBox="1"/>
          <p:nvPr/>
        </p:nvSpPr>
        <p:spPr>
          <a:xfrm>
            <a:off x="5731477" y="1986422"/>
            <a:ext cx="228518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interior</a:t>
            </a:r>
            <a:endParaRPr lang="ar-SA" sz="2800" dirty="0">
              <a:solidFill>
                <a:schemeClr val="bg1"/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62446507-C8F7-4BDC-AF8C-8BCC78EBD206}"/>
              </a:ext>
            </a:extLst>
          </p:cNvPr>
          <p:cNvSpPr txBox="1"/>
          <p:nvPr/>
        </p:nvSpPr>
        <p:spPr>
          <a:xfrm>
            <a:off x="2149960" y="1929992"/>
            <a:ext cx="228518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exterior</a:t>
            </a:r>
            <a:endParaRPr lang="ar-SA" sz="2800" dirty="0">
              <a:solidFill>
                <a:schemeClr val="bg1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2D0E9DCB-F47B-44CF-B518-70190C581B19}"/>
              </a:ext>
            </a:extLst>
          </p:cNvPr>
          <p:cNvSpPr txBox="1"/>
          <p:nvPr/>
        </p:nvSpPr>
        <p:spPr>
          <a:xfrm>
            <a:off x="2787777" y="4067393"/>
            <a:ext cx="130244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glass house</a:t>
            </a:r>
            <a:endParaRPr lang="ar-SA" dirty="0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E6E3D3F7-1238-4D67-B1F4-DBAAE84DEB53}"/>
              </a:ext>
            </a:extLst>
          </p:cNvPr>
          <p:cNvSpPr txBox="1"/>
          <p:nvPr/>
        </p:nvSpPr>
        <p:spPr>
          <a:xfrm>
            <a:off x="4898044" y="4643278"/>
            <a:ext cx="185953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Modern furniture</a:t>
            </a:r>
            <a:endParaRPr lang="ar-SA" dirty="0"/>
          </a:p>
        </p:txBody>
      </p:sp>
      <p:pic>
        <p:nvPicPr>
          <p:cNvPr id="1026" name="Picture 2" descr="Glass houses for sale – in pictures | Money | The Guardian">
            <a:extLst>
              <a:ext uri="{FF2B5EF4-FFF2-40B4-BE49-F238E27FC236}">
                <a16:creationId xmlns:a16="http://schemas.microsoft.com/office/drawing/2014/main" id="{7140411A-C100-4237-8D3A-CBEA054F4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111" y="2785444"/>
            <a:ext cx="2178689" cy="11651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573DB70D-B805-4661-BD70-87BCFAAFDDE2}"/>
              </a:ext>
            </a:extLst>
          </p:cNvPr>
          <p:cNvSpPr txBox="1"/>
          <p:nvPr/>
        </p:nvSpPr>
        <p:spPr>
          <a:xfrm>
            <a:off x="444458" y="4563200"/>
            <a:ext cx="151927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Cozy cottage</a:t>
            </a:r>
            <a:endParaRPr lang="ar-SA" dirty="0"/>
          </a:p>
        </p:txBody>
      </p:sp>
      <p:pic>
        <p:nvPicPr>
          <p:cNvPr id="1032" name="Picture 8" descr="High-End Modern Furniture Store Los Angeles CA | Ligne Roset">
            <a:extLst>
              <a:ext uri="{FF2B5EF4-FFF2-40B4-BE49-F238E27FC236}">
                <a16:creationId xmlns:a16="http://schemas.microsoft.com/office/drawing/2014/main" id="{88328306-CAD2-4AEB-A23D-7FC56E80A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926" y="3126337"/>
            <a:ext cx="2036359" cy="1334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2EE6B531-C188-4A08-9000-0944A2A42986}"/>
              </a:ext>
            </a:extLst>
          </p:cNvPr>
          <p:cNvSpPr txBox="1"/>
          <p:nvPr/>
        </p:nvSpPr>
        <p:spPr>
          <a:xfrm>
            <a:off x="7086894" y="4350916"/>
            <a:ext cx="173437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Classic furniture</a:t>
            </a:r>
            <a:endParaRPr lang="ar-SA" dirty="0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067CBE05-F764-40CC-8159-09EF307AE7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7008" y="2857974"/>
            <a:ext cx="2055360" cy="1363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AutoShape 14" descr="Villa Prestige in Rovinj for rent | My Istria">
            <a:extLst>
              <a:ext uri="{FF2B5EF4-FFF2-40B4-BE49-F238E27FC236}">
                <a16:creationId xmlns:a16="http://schemas.microsoft.com/office/drawing/2014/main" id="{16CCED3D-3737-4AA4-9BA3-BBC8E31CD1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9" name="AutoShape 16" descr="Villa Prestige in Rovinj for rent | My Istria">
            <a:extLst>
              <a:ext uri="{FF2B5EF4-FFF2-40B4-BE49-F238E27FC236}">
                <a16:creationId xmlns:a16="http://schemas.microsoft.com/office/drawing/2014/main" id="{CAF2C9B8-54A1-45A4-A998-8395D96E87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C6582922-21BB-41D9-A17C-ABA8522FA32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53"/>
          <a:stretch/>
        </p:blipFill>
        <p:spPr>
          <a:xfrm>
            <a:off x="116095" y="3259466"/>
            <a:ext cx="2036359" cy="12013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8118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  <p:bldP spid="12" grpId="0" animBg="1"/>
      <p:bldP spid="13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326" y="437599"/>
            <a:ext cx="6283782" cy="725349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chemeClr val="bg1"/>
                </a:solidFill>
                <a:effectLst/>
                <a:latin typeface="Arial Rounded MT Bold" panose="020F0704030504030204" pitchFamily="34" charset="0"/>
              </a:rPr>
              <a:t>Open </a:t>
            </a:r>
            <a:r>
              <a:rPr lang="en-US" sz="6000" dirty="0">
                <a:effectLst/>
                <a:latin typeface="Arial Rounded MT Bold" panose="020F0704030504030204" pitchFamily="34" charset="0"/>
              </a:rPr>
              <a:t>Book</a:t>
            </a:r>
          </a:p>
        </p:txBody>
      </p:sp>
      <p:pic>
        <p:nvPicPr>
          <p:cNvPr id="1028" name="Picture 4" descr="كتاب الانجليزي Mega goal 4 مقررات + فصلي 1443 » موقع كتبي">
            <a:extLst>
              <a:ext uri="{FF2B5EF4-FFF2-40B4-BE49-F238E27FC236}">
                <a16:creationId xmlns:a16="http://schemas.microsoft.com/office/drawing/2014/main" id="{29320B85-0E94-4A09-A3BC-F412647F7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3134">
            <a:off x="5946271" y="1446559"/>
            <a:ext cx="2457450" cy="30956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07D60751-3A6E-4172-BE18-FD9135ACA448}"/>
              </a:ext>
            </a:extLst>
          </p:cNvPr>
          <p:cNvSpPr txBox="1">
            <a:spLocks/>
          </p:cNvSpPr>
          <p:nvPr/>
        </p:nvSpPr>
        <p:spPr>
          <a:xfrm>
            <a:off x="2167391" y="1725367"/>
            <a:ext cx="2988283" cy="95455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Pages </a:t>
            </a:r>
            <a:r>
              <a:rPr lang="en-US" sz="2400" b="1" dirty="0">
                <a:solidFill>
                  <a:srgbClr val="C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(6-7)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C8EF2823-C349-414E-827A-CB3B3984B143}"/>
              </a:ext>
            </a:extLst>
          </p:cNvPr>
          <p:cNvSpPr txBox="1"/>
          <p:nvPr/>
        </p:nvSpPr>
        <p:spPr>
          <a:xfrm>
            <a:off x="1928694" y="4098380"/>
            <a:ext cx="359311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Listen &amp; </a:t>
            </a:r>
            <a:r>
              <a:rPr lang="en-US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Read as long you listen </a:t>
            </a:r>
            <a:r>
              <a:rPr lang="en-US" sz="18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endParaRPr lang="ar-SA" sz="1800" b="1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2052" name="Picture 4" descr="Headphones PNG Transparent Image PNG, SVG Clip art for Web - Download Clip  Art, PNG Icon Arts">
            <a:extLst>
              <a:ext uri="{FF2B5EF4-FFF2-40B4-BE49-F238E27FC236}">
                <a16:creationId xmlns:a16="http://schemas.microsoft.com/office/drawing/2014/main" id="{1B69BC25-F327-4272-976F-6C42129A2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845" y="2320578"/>
            <a:ext cx="1417374" cy="143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313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BE58A37-27F2-4B01-9294-D4BCC25A9E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57" t="18043" r="34370" b="16572"/>
          <a:stretch/>
        </p:blipFill>
        <p:spPr>
          <a:xfrm>
            <a:off x="0" y="476411"/>
            <a:ext cx="4572000" cy="468282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D564025-875F-47F0-BCBD-0D49392036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339" t="18389" r="34991" b="7377"/>
          <a:stretch/>
        </p:blipFill>
        <p:spPr>
          <a:xfrm>
            <a:off x="4513661" y="-79707"/>
            <a:ext cx="4600947" cy="5191220"/>
          </a:xfrm>
          <a:prstGeom prst="rect">
            <a:avLst/>
          </a:prstGeom>
        </p:spPr>
      </p:pic>
      <p:sp>
        <p:nvSpPr>
          <p:cNvPr id="28" name="شكل حر: شكل 27">
            <a:extLst>
              <a:ext uri="{FF2B5EF4-FFF2-40B4-BE49-F238E27FC236}">
                <a16:creationId xmlns:a16="http://schemas.microsoft.com/office/drawing/2014/main" id="{8D2CA916-F262-4AC0-9728-CACA403B8A8C}"/>
              </a:ext>
            </a:extLst>
          </p:cNvPr>
          <p:cNvSpPr/>
          <p:nvPr/>
        </p:nvSpPr>
        <p:spPr>
          <a:xfrm>
            <a:off x="0" y="-31987"/>
            <a:ext cx="9144000" cy="5143500"/>
          </a:xfrm>
          <a:custGeom>
            <a:avLst/>
            <a:gdLst>
              <a:gd name="connsiteX0" fmla="*/ 3953091 w 12201728"/>
              <a:gd name="connsiteY0" fmla="*/ 4738086 h 6892289"/>
              <a:gd name="connsiteX1" fmla="*/ 3953091 w 12201728"/>
              <a:gd name="connsiteY1" fmla="*/ 6056660 h 6892289"/>
              <a:gd name="connsiteX2" fmla="*/ 5651147 w 12201728"/>
              <a:gd name="connsiteY2" fmla="*/ 6056660 h 6892289"/>
              <a:gd name="connsiteX3" fmla="*/ 5651147 w 12201728"/>
              <a:gd name="connsiteY3" fmla="*/ 4738086 h 6892289"/>
              <a:gd name="connsiteX4" fmla="*/ 1232468 w 12201728"/>
              <a:gd name="connsiteY4" fmla="*/ 4738086 h 6892289"/>
              <a:gd name="connsiteX5" fmla="*/ 1232468 w 12201728"/>
              <a:gd name="connsiteY5" fmla="*/ 5825065 h 6892289"/>
              <a:gd name="connsiteX6" fmla="*/ 3411483 w 12201728"/>
              <a:gd name="connsiteY6" fmla="*/ 5825065 h 6892289"/>
              <a:gd name="connsiteX7" fmla="*/ 3411483 w 12201728"/>
              <a:gd name="connsiteY7" fmla="*/ 4738086 h 6892289"/>
              <a:gd name="connsiteX8" fmla="*/ 6346336 w 12201728"/>
              <a:gd name="connsiteY8" fmla="*/ 4622288 h 6892289"/>
              <a:gd name="connsiteX9" fmla="*/ 6346336 w 12201728"/>
              <a:gd name="connsiteY9" fmla="*/ 5940862 h 6892289"/>
              <a:gd name="connsiteX10" fmla="*/ 9542872 w 12201728"/>
              <a:gd name="connsiteY10" fmla="*/ 5940862 h 6892289"/>
              <a:gd name="connsiteX11" fmla="*/ 9542872 w 12201728"/>
              <a:gd name="connsiteY11" fmla="*/ 4622288 h 6892289"/>
              <a:gd name="connsiteX12" fmla="*/ 1232469 w 12201728"/>
              <a:gd name="connsiteY12" fmla="*/ 3394709 h 6892289"/>
              <a:gd name="connsiteX13" fmla="*/ 1232469 w 12201728"/>
              <a:gd name="connsiteY13" fmla="*/ 4481688 h 6892289"/>
              <a:gd name="connsiteX14" fmla="*/ 3411484 w 12201728"/>
              <a:gd name="connsiteY14" fmla="*/ 4481688 h 6892289"/>
              <a:gd name="connsiteX15" fmla="*/ 3411484 w 12201728"/>
              <a:gd name="connsiteY15" fmla="*/ 3394709 h 6892289"/>
              <a:gd name="connsiteX16" fmla="*/ 3781593 w 12201728"/>
              <a:gd name="connsiteY16" fmla="*/ 3358617 h 6892289"/>
              <a:gd name="connsiteX17" fmla="*/ 3781593 w 12201728"/>
              <a:gd name="connsiteY17" fmla="*/ 4445596 h 6892289"/>
              <a:gd name="connsiteX18" fmla="*/ 5582431 w 12201728"/>
              <a:gd name="connsiteY18" fmla="*/ 4445596 h 6892289"/>
              <a:gd name="connsiteX19" fmla="*/ 5582431 w 12201728"/>
              <a:gd name="connsiteY19" fmla="*/ 3358617 h 6892289"/>
              <a:gd name="connsiteX20" fmla="*/ 6346336 w 12201728"/>
              <a:gd name="connsiteY20" fmla="*/ 3127022 h 6892289"/>
              <a:gd name="connsiteX21" fmla="*/ 6346336 w 12201728"/>
              <a:gd name="connsiteY21" fmla="*/ 4445596 h 6892289"/>
              <a:gd name="connsiteX22" fmla="*/ 9542872 w 12201728"/>
              <a:gd name="connsiteY22" fmla="*/ 4445596 h 6892289"/>
              <a:gd name="connsiteX23" fmla="*/ 9542872 w 12201728"/>
              <a:gd name="connsiteY23" fmla="*/ 3127022 h 6892289"/>
              <a:gd name="connsiteX24" fmla="*/ 7938070 w 12201728"/>
              <a:gd name="connsiteY24" fmla="*/ 2054576 h 6892289"/>
              <a:gd name="connsiteX25" fmla="*/ 6854339 w 12201728"/>
              <a:gd name="connsiteY25" fmla="*/ 2556932 h 6892289"/>
              <a:gd name="connsiteX26" fmla="*/ 6843049 w 12201728"/>
              <a:gd name="connsiteY26" fmla="*/ 3048000 h 6892289"/>
              <a:gd name="connsiteX27" fmla="*/ 9100826 w 12201728"/>
              <a:gd name="connsiteY27" fmla="*/ 3036710 h 6892289"/>
              <a:gd name="connsiteX28" fmla="*/ 9100826 w 12201728"/>
              <a:gd name="connsiteY28" fmla="*/ 2545643 h 6892289"/>
              <a:gd name="connsiteX29" fmla="*/ 7938070 w 12201728"/>
              <a:gd name="connsiteY29" fmla="*/ 2054576 h 6892289"/>
              <a:gd name="connsiteX30" fmla="*/ 827989 w 12201728"/>
              <a:gd name="connsiteY30" fmla="*/ 1710645 h 6892289"/>
              <a:gd name="connsiteX31" fmla="*/ 647367 w 12201728"/>
              <a:gd name="connsiteY31" fmla="*/ 3239911 h 6892289"/>
              <a:gd name="connsiteX32" fmla="*/ 5115846 w 12201728"/>
              <a:gd name="connsiteY32" fmla="*/ 3217333 h 6892289"/>
              <a:gd name="connsiteX33" fmla="*/ 6154423 w 12201728"/>
              <a:gd name="connsiteY33" fmla="*/ 1744512 h 6892289"/>
              <a:gd name="connsiteX34" fmla="*/ 0 w 12201728"/>
              <a:gd name="connsiteY34" fmla="*/ 0 h 6892289"/>
              <a:gd name="connsiteX35" fmla="*/ 12201728 w 12201728"/>
              <a:gd name="connsiteY35" fmla="*/ 0 h 6892289"/>
              <a:gd name="connsiteX36" fmla="*/ 12201728 w 12201728"/>
              <a:gd name="connsiteY36" fmla="*/ 6892289 h 6892289"/>
              <a:gd name="connsiteX37" fmla="*/ 0 w 12201728"/>
              <a:gd name="connsiteY37" fmla="*/ 6892289 h 6892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2201728" h="6892289">
                <a:moveTo>
                  <a:pt x="3953091" y="4738086"/>
                </a:moveTo>
                <a:lnTo>
                  <a:pt x="3953091" y="6056660"/>
                </a:lnTo>
                <a:lnTo>
                  <a:pt x="5651147" y="6056660"/>
                </a:lnTo>
                <a:lnTo>
                  <a:pt x="5651147" y="4738086"/>
                </a:lnTo>
                <a:close/>
                <a:moveTo>
                  <a:pt x="1232468" y="4738086"/>
                </a:moveTo>
                <a:lnTo>
                  <a:pt x="1232468" y="5825065"/>
                </a:lnTo>
                <a:lnTo>
                  <a:pt x="3411483" y="5825065"/>
                </a:lnTo>
                <a:lnTo>
                  <a:pt x="3411483" y="4738086"/>
                </a:lnTo>
                <a:close/>
                <a:moveTo>
                  <a:pt x="6346336" y="4622288"/>
                </a:moveTo>
                <a:lnTo>
                  <a:pt x="6346336" y="5940862"/>
                </a:lnTo>
                <a:lnTo>
                  <a:pt x="9542872" y="5940862"/>
                </a:lnTo>
                <a:lnTo>
                  <a:pt x="9542872" y="4622288"/>
                </a:lnTo>
                <a:close/>
                <a:moveTo>
                  <a:pt x="1232469" y="3394709"/>
                </a:moveTo>
                <a:lnTo>
                  <a:pt x="1232469" y="4481688"/>
                </a:lnTo>
                <a:lnTo>
                  <a:pt x="3411484" y="4481688"/>
                </a:lnTo>
                <a:lnTo>
                  <a:pt x="3411484" y="3394709"/>
                </a:lnTo>
                <a:close/>
                <a:moveTo>
                  <a:pt x="3781593" y="3358617"/>
                </a:moveTo>
                <a:lnTo>
                  <a:pt x="3781593" y="4445596"/>
                </a:lnTo>
                <a:lnTo>
                  <a:pt x="5582431" y="4445596"/>
                </a:lnTo>
                <a:lnTo>
                  <a:pt x="5582431" y="3358617"/>
                </a:lnTo>
                <a:close/>
                <a:moveTo>
                  <a:pt x="6346336" y="3127022"/>
                </a:moveTo>
                <a:lnTo>
                  <a:pt x="6346336" y="4445596"/>
                </a:lnTo>
                <a:lnTo>
                  <a:pt x="9542872" y="4445596"/>
                </a:lnTo>
                <a:lnTo>
                  <a:pt x="9542872" y="3127022"/>
                </a:lnTo>
                <a:close/>
                <a:moveTo>
                  <a:pt x="7938070" y="2054576"/>
                </a:moveTo>
                <a:cubicBezTo>
                  <a:pt x="7563655" y="2056457"/>
                  <a:pt x="6854339" y="2285723"/>
                  <a:pt x="6854339" y="2556932"/>
                </a:cubicBezTo>
                <a:cubicBezTo>
                  <a:pt x="6854339" y="2720621"/>
                  <a:pt x="6843049" y="2884311"/>
                  <a:pt x="6843049" y="3048000"/>
                </a:cubicBezTo>
                <a:cubicBezTo>
                  <a:pt x="7595642" y="3044237"/>
                  <a:pt x="8348234" y="3040473"/>
                  <a:pt x="9100826" y="3036710"/>
                </a:cubicBezTo>
                <a:lnTo>
                  <a:pt x="9100826" y="2545643"/>
                </a:lnTo>
                <a:cubicBezTo>
                  <a:pt x="9100826" y="2274434"/>
                  <a:pt x="8312485" y="2052694"/>
                  <a:pt x="7938070" y="2054576"/>
                </a:cubicBezTo>
                <a:close/>
                <a:moveTo>
                  <a:pt x="827989" y="1710645"/>
                </a:moveTo>
                <a:lnTo>
                  <a:pt x="647367" y="3239911"/>
                </a:lnTo>
                <a:lnTo>
                  <a:pt x="5115846" y="3217333"/>
                </a:lnTo>
                <a:lnTo>
                  <a:pt x="6154423" y="1744512"/>
                </a:lnTo>
                <a:close/>
                <a:moveTo>
                  <a:pt x="0" y="0"/>
                </a:moveTo>
                <a:lnTo>
                  <a:pt x="12201728" y="0"/>
                </a:lnTo>
                <a:lnTo>
                  <a:pt x="12201728" y="6892289"/>
                </a:lnTo>
                <a:lnTo>
                  <a:pt x="0" y="6892289"/>
                </a:lnTo>
                <a:close/>
              </a:path>
            </a:pathLst>
          </a:custGeom>
          <a:solidFill>
            <a:schemeClr val="bg1">
              <a:alpha val="74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grpSp>
        <p:nvGrpSpPr>
          <p:cNvPr id="44" name="组合 34">
            <a:extLst>
              <a:ext uri="{FF2B5EF4-FFF2-40B4-BE49-F238E27FC236}">
                <a16:creationId xmlns:a16="http://schemas.microsoft.com/office/drawing/2014/main" id="{965B67AC-7A47-41CB-AACD-625C69600412}"/>
              </a:ext>
            </a:extLst>
          </p:cNvPr>
          <p:cNvGrpSpPr/>
          <p:nvPr/>
        </p:nvGrpSpPr>
        <p:grpSpPr>
          <a:xfrm>
            <a:off x="-13903" y="370606"/>
            <a:ext cx="2817779" cy="455119"/>
            <a:chOff x="3562350" y="-2391420"/>
            <a:chExt cx="4033224" cy="1060705"/>
          </a:xfrm>
          <a:solidFill>
            <a:schemeClr val="accent1">
              <a:lumMod val="75000"/>
            </a:schemeClr>
          </a:solidFill>
        </p:grpSpPr>
        <p:sp>
          <p:nvSpPr>
            <p:cNvPr id="45" name="流程图: 过程 35">
              <a:extLst>
                <a:ext uri="{FF2B5EF4-FFF2-40B4-BE49-F238E27FC236}">
                  <a16:creationId xmlns:a16="http://schemas.microsoft.com/office/drawing/2014/main" id="{0A8CBD99-0437-4446-88B6-532BA6039BEC}"/>
                </a:ext>
              </a:extLst>
            </p:cNvPr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 dirty="0">
                <a:latin typeface="Calibri" panose="020F0502020204030204" pitchFamily="34" charset="0"/>
              </a:endParaRPr>
            </a:p>
          </p:txBody>
        </p:sp>
        <p:sp>
          <p:nvSpPr>
            <p:cNvPr id="46" name="等腰三角形 36">
              <a:extLst>
                <a:ext uri="{FF2B5EF4-FFF2-40B4-BE49-F238E27FC236}">
                  <a16:creationId xmlns:a16="http://schemas.microsoft.com/office/drawing/2014/main" id="{27256B21-3C8E-4698-BFE0-158C2B49B101}"/>
                </a:ext>
              </a:extLst>
            </p:cNvPr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47" name="副标题 1">
            <a:extLst>
              <a:ext uri="{FF2B5EF4-FFF2-40B4-BE49-F238E27FC236}">
                <a16:creationId xmlns:a16="http://schemas.microsoft.com/office/drawing/2014/main" id="{374C7445-12AD-4C0D-B6AE-348FD82891F1}"/>
              </a:ext>
            </a:extLst>
          </p:cNvPr>
          <p:cNvSpPr txBox="1">
            <a:spLocks/>
          </p:cNvSpPr>
          <p:nvPr/>
        </p:nvSpPr>
        <p:spPr>
          <a:xfrm>
            <a:off x="-13903" y="412229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Listen &amp; Discuss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sp>
        <p:nvSpPr>
          <p:cNvPr id="48" name="مربع نص 47">
            <a:extLst>
              <a:ext uri="{FF2B5EF4-FFF2-40B4-BE49-F238E27FC236}">
                <a16:creationId xmlns:a16="http://schemas.microsoft.com/office/drawing/2014/main" id="{A01F572A-C988-44FB-A16D-D7B40C5CDEE8}"/>
              </a:ext>
            </a:extLst>
          </p:cNvPr>
          <p:cNvSpPr txBox="1"/>
          <p:nvPr/>
        </p:nvSpPr>
        <p:spPr>
          <a:xfrm>
            <a:off x="2962991" y="74988"/>
            <a:ext cx="229188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What are these?</a:t>
            </a: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4F388C61-487A-4B39-8D7A-AEDAB573F717}"/>
              </a:ext>
            </a:extLst>
          </p:cNvPr>
          <p:cNvSpPr txBox="1"/>
          <p:nvPr/>
        </p:nvSpPr>
        <p:spPr>
          <a:xfrm>
            <a:off x="3593616" y="546017"/>
            <a:ext cx="343387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How many quotes are there?</a:t>
            </a: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5FFBB48F-CE46-471B-92E1-7E3B821FF11F}"/>
              </a:ext>
            </a:extLst>
          </p:cNvPr>
          <p:cNvSpPr txBox="1"/>
          <p:nvPr/>
        </p:nvSpPr>
        <p:spPr>
          <a:xfrm>
            <a:off x="5137333" y="1017046"/>
            <a:ext cx="378030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What are these Quotes  about?</a:t>
            </a: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6A541694-7D04-4F65-A3A6-94790E5D7DEA}"/>
              </a:ext>
            </a:extLst>
          </p:cNvPr>
          <p:cNvSpPr txBox="1"/>
          <p:nvPr/>
        </p:nvSpPr>
        <p:spPr>
          <a:xfrm>
            <a:off x="5599654" y="27304"/>
            <a:ext cx="96011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/>
              <a:t>quotes</a:t>
            </a:r>
            <a:endParaRPr lang="ar-SA" b="1" dirty="0"/>
          </a:p>
        </p:txBody>
      </p:sp>
      <p:sp>
        <p:nvSpPr>
          <p:cNvPr id="52" name="مربع نص 51">
            <a:extLst>
              <a:ext uri="{FF2B5EF4-FFF2-40B4-BE49-F238E27FC236}">
                <a16:creationId xmlns:a16="http://schemas.microsoft.com/office/drawing/2014/main" id="{79291ED3-CB56-4293-A7F2-B34D9580DCCC}"/>
              </a:ext>
            </a:extLst>
          </p:cNvPr>
          <p:cNvSpPr txBox="1"/>
          <p:nvPr/>
        </p:nvSpPr>
        <p:spPr>
          <a:xfrm>
            <a:off x="7285877" y="448958"/>
            <a:ext cx="112857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/>
              <a:t>10 quotes</a:t>
            </a:r>
            <a:endParaRPr lang="ar-SA" b="1" dirty="0"/>
          </a:p>
        </p:txBody>
      </p:sp>
      <p:sp>
        <p:nvSpPr>
          <p:cNvPr id="53" name="مربع نص 52">
            <a:extLst>
              <a:ext uri="{FF2B5EF4-FFF2-40B4-BE49-F238E27FC236}">
                <a16:creationId xmlns:a16="http://schemas.microsoft.com/office/drawing/2014/main" id="{E9A17F8C-0498-4401-AB83-78A0322DF599}"/>
              </a:ext>
            </a:extLst>
          </p:cNvPr>
          <p:cNvSpPr txBox="1"/>
          <p:nvPr/>
        </p:nvSpPr>
        <p:spPr>
          <a:xfrm>
            <a:off x="7354142" y="1488075"/>
            <a:ext cx="150254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/>
              <a:t>About home</a:t>
            </a:r>
            <a:endParaRPr lang="ar-SA" b="1" dirty="0"/>
          </a:p>
        </p:txBody>
      </p:sp>
      <p:sp>
        <p:nvSpPr>
          <p:cNvPr id="54" name="Google Shape;4400;p53">
            <a:extLst>
              <a:ext uri="{FF2B5EF4-FFF2-40B4-BE49-F238E27FC236}">
                <a16:creationId xmlns:a16="http://schemas.microsoft.com/office/drawing/2014/main" id="{7B590A13-3638-4A99-87DD-B4C704C9DF0C}"/>
              </a:ext>
            </a:extLst>
          </p:cNvPr>
          <p:cNvSpPr/>
          <p:nvPr/>
        </p:nvSpPr>
        <p:spPr>
          <a:xfrm>
            <a:off x="640288" y="4131094"/>
            <a:ext cx="481200" cy="48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4</a:t>
            </a:r>
            <a:endParaRPr sz="2000" b="1" dirty="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5" name="Google Shape;4400;p53">
            <a:extLst>
              <a:ext uri="{FF2B5EF4-FFF2-40B4-BE49-F238E27FC236}">
                <a16:creationId xmlns:a16="http://schemas.microsoft.com/office/drawing/2014/main" id="{EE02CEE3-F891-4D9B-8180-3A1448AD9A7C}"/>
              </a:ext>
            </a:extLst>
          </p:cNvPr>
          <p:cNvSpPr/>
          <p:nvPr/>
        </p:nvSpPr>
        <p:spPr>
          <a:xfrm>
            <a:off x="502204" y="2577223"/>
            <a:ext cx="481200" cy="48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endParaRPr sz="2000" b="1" dirty="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6" name="Google Shape;4400;p53">
            <a:extLst>
              <a:ext uri="{FF2B5EF4-FFF2-40B4-BE49-F238E27FC236}">
                <a16:creationId xmlns:a16="http://schemas.microsoft.com/office/drawing/2014/main" id="{BF5B1DE8-A200-4DEB-A5D2-608897FFC411}"/>
              </a:ext>
            </a:extLst>
          </p:cNvPr>
          <p:cNvSpPr/>
          <p:nvPr/>
        </p:nvSpPr>
        <p:spPr>
          <a:xfrm>
            <a:off x="3784910" y="2817823"/>
            <a:ext cx="481200" cy="48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3</a:t>
            </a:r>
            <a:endParaRPr sz="2000" b="1" dirty="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7" name="Google Shape;4400;p53">
            <a:extLst>
              <a:ext uri="{FF2B5EF4-FFF2-40B4-BE49-F238E27FC236}">
                <a16:creationId xmlns:a16="http://schemas.microsoft.com/office/drawing/2014/main" id="{AFC69FAA-3362-4D47-BF33-22DEEC73A314}"/>
              </a:ext>
            </a:extLst>
          </p:cNvPr>
          <p:cNvSpPr/>
          <p:nvPr/>
        </p:nvSpPr>
        <p:spPr>
          <a:xfrm>
            <a:off x="159088" y="1381344"/>
            <a:ext cx="481200" cy="48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1</a:t>
            </a:r>
            <a:endParaRPr sz="2000" b="1" dirty="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8" name="Google Shape;4400;p53">
            <a:extLst>
              <a:ext uri="{FF2B5EF4-FFF2-40B4-BE49-F238E27FC236}">
                <a16:creationId xmlns:a16="http://schemas.microsoft.com/office/drawing/2014/main" id="{10353352-7C9D-42EE-986C-1DAEF165D21E}"/>
              </a:ext>
            </a:extLst>
          </p:cNvPr>
          <p:cNvSpPr/>
          <p:nvPr/>
        </p:nvSpPr>
        <p:spPr>
          <a:xfrm>
            <a:off x="2845780" y="4122889"/>
            <a:ext cx="481200" cy="48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5</a:t>
            </a:r>
            <a:endParaRPr sz="2000" b="1" dirty="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9" name="Google Shape;4400;p53">
            <a:extLst>
              <a:ext uri="{FF2B5EF4-FFF2-40B4-BE49-F238E27FC236}">
                <a16:creationId xmlns:a16="http://schemas.microsoft.com/office/drawing/2014/main" id="{85D3A2F4-EEFE-4DFD-96EB-E8B9E975E3E7}"/>
              </a:ext>
            </a:extLst>
          </p:cNvPr>
          <p:cNvSpPr/>
          <p:nvPr/>
        </p:nvSpPr>
        <p:spPr>
          <a:xfrm>
            <a:off x="4981759" y="1483182"/>
            <a:ext cx="481200" cy="48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6</a:t>
            </a:r>
            <a:endParaRPr sz="2000" b="1" dirty="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0" name="Google Shape;4400;p53">
            <a:extLst>
              <a:ext uri="{FF2B5EF4-FFF2-40B4-BE49-F238E27FC236}">
                <a16:creationId xmlns:a16="http://schemas.microsoft.com/office/drawing/2014/main" id="{83764CFD-1853-400D-8748-56385231AF13}"/>
              </a:ext>
            </a:extLst>
          </p:cNvPr>
          <p:cNvSpPr/>
          <p:nvPr/>
        </p:nvSpPr>
        <p:spPr>
          <a:xfrm>
            <a:off x="4484269" y="2275303"/>
            <a:ext cx="481200" cy="48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7</a:t>
            </a:r>
            <a:endParaRPr sz="2000" b="1" dirty="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1" name="Google Shape;4400;p53">
            <a:extLst>
              <a:ext uri="{FF2B5EF4-FFF2-40B4-BE49-F238E27FC236}">
                <a16:creationId xmlns:a16="http://schemas.microsoft.com/office/drawing/2014/main" id="{DFC1BEE4-D792-48A5-A82C-AC320CB675CD}"/>
              </a:ext>
            </a:extLst>
          </p:cNvPr>
          <p:cNvSpPr/>
          <p:nvPr/>
        </p:nvSpPr>
        <p:spPr>
          <a:xfrm>
            <a:off x="6872942" y="2786070"/>
            <a:ext cx="481200" cy="48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8</a:t>
            </a:r>
            <a:endParaRPr sz="2000" b="1" dirty="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2" name="Google Shape;4400;p53">
            <a:extLst>
              <a:ext uri="{FF2B5EF4-FFF2-40B4-BE49-F238E27FC236}">
                <a16:creationId xmlns:a16="http://schemas.microsoft.com/office/drawing/2014/main" id="{9841D158-4ED7-49F9-9151-08741418B64E}"/>
              </a:ext>
            </a:extLst>
          </p:cNvPr>
          <p:cNvSpPr/>
          <p:nvPr/>
        </p:nvSpPr>
        <p:spPr>
          <a:xfrm>
            <a:off x="4614066" y="3341928"/>
            <a:ext cx="481200" cy="48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9</a:t>
            </a:r>
            <a:endParaRPr sz="2000" b="1" dirty="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3" name="Google Shape;4400;p53">
            <a:extLst>
              <a:ext uri="{FF2B5EF4-FFF2-40B4-BE49-F238E27FC236}">
                <a16:creationId xmlns:a16="http://schemas.microsoft.com/office/drawing/2014/main" id="{CEC271C9-5409-41DD-94F3-41B2076CAA85}"/>
              </a:ext>
            </a:extLst>
          </p:cNvPr>
          <p:cNvSpPr/>
          <p:nvPr/>
        </p:nvSpPr>
        <p:spPr>
          <a:xfrm>
            <a:off x="6945362" y="3955333"/>
            <a:ext cx="481200" cy="48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10</a:t>
            </a:r>
            <a:endParaRPr sz="1200" b="1" dirty="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71906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G Bk 4 F-SA__16_1-06">
            <a:hlinkClick r:id="" action="ppaction://media"/>
            <a:extLst>
              <a:ext uri="{FF2B5EF4-FFF2-40B4-BE49-F238E27FC236}">
                <a16:creationId xmlns:a16="http://schemas.microsoft.com/office/drawing/2014/main" id="{56D6549B-5B50-41C3-9C6B-99681B9FEC9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46" end="125396.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88873" y="493532"/>
            <a:ext cx="609600" cy="60960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A172C54-C510-4E52-A924-924BA260CC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521" y="1456147"/>
            <a:ext cx="5531266" cy="23699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فقاعة الكلام: مستطيلة مستديرة الزوايا 1">
            <a:extLst>
              <a:ext uri="{FF2B5EF4-FFF2-40B4-BE49-F238E27FC236}">
                <a16:creationId xmlns:a16="http://schemas.microsoft.com/office/drawing/2014/main" id="{DB0746BC-5C3B-4BD6-92ED-8050761CECDA}"/>
              </a:ext>
            </a:extLst>
          </p:cNvPr>
          <p:cNvSpPr/>
          <p:nvPr/>
        </p:nvSpPr>
        <p:spPr>
          <a:xfrm>
            <a:off x="6316276" y="1250507"/>
            <a:ext cx="2597203" cy="577562"/>
          </a:xfrm>
          <a:prstGeom prst="wedgeRoundRectCallout">
            <a:avLst>
              <a:gd name="adj1" fmla="val -67579"/>
              <a:gd name="adj2" fmla="val 28773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Who said this quote?</a:t>
            </a:r>
          </a:p>
        </p:txBody>
      </p:sp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1B2101A2-D877-4EE5-AA9A-5ED3C9168675}"/>
              </a:ext>
            </a:extLst>
          </p:cNvPr>
          <p:cNvSpPr/>
          <p:nvPr/>
        </p:nvSpPr>
        <p:spPr>
          <a:xfrm>
            <a:off x="6212539" y="1991787"/>
            <a:ext cx="2789304" cy="577562"/>
          </a:xfrm>
          <a:prstGeom prst="wedgeRoundRectCallout">
            <a:avLst>
              <a:gd name="adj1" fmla="val -61641"/>
              <a:gd name="adj2" fmla="val 27442"/>
              <a:gd name="adj3" fmla="val 16667"/>
            </a:avLst>
          </a:prstGeom>
          <a:solidFill>
            <a:schemeClr val="accent6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dirty="0"/>
              <a:t>Ernestine Schumann-Heink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64A103C9-9C34-4155-9F85-5F374D68F38B}"/>
              </a:ext>
            </a:extLst>
          </p:cNvPr>
          <p:cNvSpPr/>
          <p:nvPr/>
        </p:nvSpPr>
        <p:spPr>
          <a:xfrm>
            <a:off x="326617" y="2257569"/>
            <a:ext cx="536577" cy="20142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172BD22-00C6-4AB7-89C2-16B16F7F478B}"/>
              </a:ext>
            </a:extLst>
          </p:cNvPr>
          <p:cNvSpPr txBox="1"/>
          <p:nvPr/>
        </p:nvSpPr>
        <p:spPr>
          <a:xfrm>
            <a:off x="175518" y="4562673"/>
            <a:ext cx="96172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/>
              <a:t>loyalty</a:t>
            </a:r>
            <a:endParaRPr lang="ar-SA" b="1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006B42B3-0B77-4E2B-A83C-ACDA324A8F4C}"/>
              </a:ext>
            </a:extLst>
          </p:cNvPr>
          <p:cNvSpPr txBox="1"/>
          <p:nvPr/>
        </p:nvSpPr>
        <p:spPr>
          <a:xfrm>
            <a:off x="1325498" y="4555238"/>
            <a:ext cx="385354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showing honesty support for someone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B022EFEA-7320-439D-9474-76B0B13AF020}"/>
              </a:ext>
            </a:extLst>
          </p:cNvPr>
          <p:cNvSpPr/>
          <p:nvPr/>
        </p:nvSpPr>
        <p:spPr>
          <a:xfrm>
            <a:off x="714615" y="3344731"/>
            <a:ext cx="2059321" cy="20142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فقاعة الكلام: مستطيلة مستديرة الزوايا 11">
            <a:extLst>
              <a:ext uri="{FF2B5EF4-FFF2-40B4-BE49-F238E27FC236}">
                <a16:creationId xmlns:a16="http://schemas.microsoft.com/office/drawing/2014/main" id="{C99CBC7E-34E0-4BEC-B76D-A520BDEAAF75}"/>
              </a:ext>
            </a:extLst>
          </p:cNvPr>
          <p:cNvSpPr/>
          <p:nvPr/>
        </p:nvSpPr>
        <p:spPr>
          <a:xfrm>
            <a:off x="3404026" y="3111378"/>
            <a:ext cx="4595053" cy="577562"/>
          </a:xfrm>
          <a:prstGeom prst="wedgeRoundRectCallout">
            <a:avLst>
              <a:gd name="adj1" fmla="val -61641"/>
              <a:gd name="adj2" fmla="val 27442"/>
              <a:gd name="adj3" fmla="val 16667"/>
            </a:avLst>
          </a:prstGeom>
          <a:solidFill>
            <a:srgbClr val="6F3505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dirty="0"/>
              <a:t>the sound indicates to happiness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1BD0B2B-2C00-4ED9-A4BA-6A68EF194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034" y="2733067"/>
            <a:ext cx="1322892" cy="109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E9A16E8-88BB-45E3-B40E-6D3201066F0B}"/>
              </a:ext>
            </a:extLst>
          </p:cNvPr>
          <p:cNvSpPr txBox="1"/>
          <p:nvPr/>
        </p:nvSpPr>
        <p:spPr>
          <a:xfrm>
            <a:off x="2252660" y="4053527"/>
            <a:ext cx="553126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to make a high sound by forcing air through a small hole </a:t>
            </a:r>
            <a:endParaRPr lang="ar-SA" dirty="0">
              <a:solidFill>
                <a:schemeClr val="bg1"/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8B3527D7-6021-4B64-83CE-D160916701D2}"/>
              </a:ext>
            </a:extLst>
          </p:cNvPr>
          <p:cNvSpPr txBox="1"/>
          <p:nvPr/>
        </p:nvSpPr>
        <p:spPr>
          <a:xfrm>
            <a:off x="1045029" y="4053527"/>
            <a:ext cx="106808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/>
              <a:t>whistle</a:t>
            </a:r>
            <a:endParaRPr lang="ar-SA" b="1" dirty="0"/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B0A241FC-8100-4BCC-ACDF-194245977CB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4484" b="2440"/>
          <a:stretch/>
        </p:blipFill>
        <p:spPr>
          <a:xfrm>
            <a:off x="7587983" y="3826064"/>
            <a:ext cx="1413860" cy="1098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9CE3DADF-EBD3-4493-9EE6-2E5F6C2238AF}"/>
              </a:ext>
            </a:extLst>
          </p:cNvPr>
          <p:cNvSpPr txBox="1"/>
          <p:nvPr/>
        </p:nvSpPr>
        <p:spPr>
          <a:xfrm>
            <a:off x="3980329" y="521333"/>
            <a:ext cx="5021514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400" dirty="0"/>
              <a:t>According to the writer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Feelings of love </a:t>
            </a:r>
            <a:r>
              <a:rPr lang="en-US" sz="1600" dirty="0"/>
              <a:t> </a:t>
            </a:r>
            <a:r>
              <a:rPr lang="en-US" sz="1400" dirty="0"/>
              <a:t>is the most important</a:t>
            </a:r>
            <a:endParaRPr lang="ar-SA" sz="1400" dirty="0"/>
          </a:p>
        </p:txBody>
      </p:sp>
    </p:spTree>
    <p:extLst>
      <p:ext uri="{BB962C8B-B14F-4D97-AF65-F5344CB8AC3E}">
        <p14:creationId xmlns:p14="http://schemas.microsoft.com/office/powerpoint/2010/main" val="71196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520</Words>
  <Application>Microsoft Office PowerPoint</Application>
  <PresentationFormat>عرض على الشاشة (16:9)</PresentationFormat>
  <Paragraphs>136</Paragraphs>
  <Slides>23</Slides>
  <Notes>8</Notes>
  <HiddenSlides>0</HiddenSlides>
  <MMClips>11</MMClips>
  <ScaleCrop>false</ScaleCrop>
  <HeadingPairs>
    <vt:vector size="6" baseType="variant">
      <vt:variant>
        <vt:lpstr>الخطوط المستخدمة</vt:lpstr>
      </vt:variant>
      <vt:variant>
        <vt:i4>12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36" baseType="lpstr">
      <vt:lpstr>Arial</vt:lpstr>
      <vt:lpstr>Arial Nova</vt:lpstr>
      <vt:lpstr>Arial Rounded MT Bold</vt:lpstr>
      <vt:lpstr>Berlin Sans FB</vt:lpstr>
      <vt:lpstr>Calibri</vt:lpstr>
      <vt:lpstr>Cavolini</vt:lpstr>
      <vt:lpstr>David</vt:lpstr>
      <vt:lpstr>Delicious Heavy</vt:lpstr>
      <vt:lpstr>Fira Sans Extra Condensed</vt:lpstr>
      <vt:lpstr>Handlee</vt:lpstr>
      <vt:lpstr>Quire Sans</vt:lpstr>
      <vt:lpstr>Roboto Black</vt:lpstr>
      <vt:lpstr>Office Theme</vt:lpstr>
      <vt:lpstr>Unit 1  There is No  Place Like Home  Listen &amp; Discuss</vt:lpstr>
      <vt:lpstr>Lesson Goals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Open Book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Homework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2017-08-01T15:40:51Z</dcterms:created>
  <dcterms:modified xsi:type="dcterms:W3CDTF">2021-12-06T18:26:36Z</dcterms:modified>
</cp:coreProperties>
</file>