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4" r:id="rId4"/>
    <p:sldId id="258" r:id="rId5"/>
    <p:sldId id="265" r:id="rId6"/>
    <p:sldId id="281" r:id="rId7"/>
    <p:sldId id="262" r:id="rId8"/>
    <p:sldId id="282" r:id="rId9"/>
    <p:sldId id="283" r:id="rId10"/>
    <p:sldId id="261" r:id="rId11"/>
    <p:sldId id="259" r:id="rId12"/>
    <p:sldId id="284" r:id="rId13"/>
    <p:sldId id="266" r:id="rId14"/>
    <p:sldId id="260" r:id="rId15"/>
    <p:sldId id="263" r:id="rId16"/>
    <p:sldId id="279" r:id="rId17"/>
    <p:sldId id="280" r:id="rId18"/>
  </p:sldIdLst>
  <p:sldSz cx="12192000" cy="6858000"/>
  <p:notesSz cx="6858000" cy="9144000"/>
  <p:embeddedFontLst>
    <p:embeddedFont>
      <p:font typeface="Abadi" panose="020B0604020104020204" pitchFamily="34" charset="0"/>
      <p:regular r:id="rId20"/>
    </p:embeddedFont>
    <p:embeddedFont>
      <p:font typeface="Alex Brush" panose="020B0604020202020204" charset="0"/>
      <p:regular r:id="rId21"/>
    </p:embeddedFont>
    <p:embeddedFont>
      <p:font typeface="Amasis MT Pro Black" panose="02040A04050005020304" pitchFamily="18" charset="0"/>
      <p:bold r:id="rId22"/>
      <p:boldItalic r:id="rId23"/>
    </p:embeddedFont>
    <p:embeddedFont>
      <p:font typeface="Bahnschrift SemiCondensed" panose="020B0502040204020203" pitchFamily="34" charset="0"/>
      <p:regular r:id="rId24"/>
      <p:bold r:id="rId25"/>
    </p:embeddedFont>
    <p:embeddedFont>
      <p:font typeface="Barlow Condensed" panose="00000506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</p:embeddedFont>
    <p:embeddedFont>
      <p:font typeface="Coming Soon" panose="020B0604020202020204" charset="0"/>
      <p:regular r:id="rId32"/>
    </p:embeddedFont>
    <p:embeddedFont>
      <p:font typeface="Dekko" panose="020B0604020202020204" charset="0"/>
      <p:regular r:id="rId33"/>
    </p:embeddedFont>
    <p:embeddedFont>
      <p:font typeface="Gabriola" panose="04040605051002020D02" pitchFamily="82" charset="0"/>
      <p:regular r:id="rId34"/>
    </p:embeddedFont>
    <p:embeddedFont>
      <p:font typeface="Gill Sans MT" panose="020B0502020104020203" pitchFamily="34" charset="0"/>
      <p:regular r:id="rId35"/>
      <p:bold r:id="rId36"/>
      <p:italic r:id="rId37"/>
      <p:boldItalic r:id="rId38"/>
    </p:embeddedFont>
    <p:embeddedFont>
      <p:font typeface="Gochi Hand" panose="020B0604020202020204" charset="0"/>
      <p:regular r:id="rId39"/>
    </p:embeddedFont>
    <p:embeddedFont>
      <p:font typeface="Handlee" panose="02000000000000000000" pitchFamily="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900"/>
    <a:srgbClr val="006600"/>
    <a:srgbClr val="FFCD2D"/>
    <a:srgbClr val="FED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9465d8eb03_0_1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9465d8eb03_0_1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9465d8eb03_0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9465d8eb03_0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9465d8eb03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9465d8eb03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9465d8eb03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9465d8eb03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445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9465d8eb03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9465d8eb03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9465d8eb03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9465d8eb03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9465d8eb03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9465d8eb03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9465d8eb03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9465d8eb03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99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9465d8eb03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9465d8eb03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0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9465d8eb03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9465d8eb03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9465d8eb03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9465d8eb03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9465d8eb03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9465d8eb03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9465d8eb03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9465d8eb03_0_1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82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9465d8eb03_0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9465d8eb03_0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9465d8eb03_0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9465d8eb03_0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64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9465d8eb03_0_1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9465d8eb03_0_1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56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2"/>
          <p:cNvSpPr/>
          <p:nvPr/>
        </p:nvSpPr>
        <p:spPr>
          <a:xfrm rot="-5400000">
            <a:off x="6512940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28" name="Google Shape;28;p2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2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 rot="-274435">
            <a:off x="1771662" y="2268757"/>
            <a:ext cx="2874153" cy="10569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" name="Google Shape;42;p2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3" name="Google Shape;43;p2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4" name="Google Shape;44;p2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grpSp>
        <p:nvGrpSpPr>
          <p:cNvPr id="45" name="Google Shape;45;p2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6" name="Google Shape;46;p2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>
            <a:off x="65993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body" idx="2"/>
          </p:nvPr>
        </p:nvSpPr>
        <p:spPr>
          <a:xfrm>
            <a:off x="65871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">
  <p:cSld name="CUSTOM_5_1_1_1_1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11"/>
          <p:cNvSpPr/>
          <p:nvPr/>
        </p:nvSpPr>
        <p:spPr>
          <a:xfrm rot="5400000" flipH="1">
            <a:off x="7618013" y="5918807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11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1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1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1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11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374" name="Google Shape;374;p11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4" name="Google Shape;384;p11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1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6" name="Google Shape;386;p11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7" name="Google Shape;387;p11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8" name="Google Shape;388;p11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91" name="Google Shape;391;p11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92" name="Google Shape;392;p11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3" name="Google Shape;393;p11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">
  <p:cSld name="CUSTOM_5_1_1_1_1_1_1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2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2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2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12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2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2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2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2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2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2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1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2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2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2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412" name="Google Shape;412;p12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2" name="Google Shape;422;p1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2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5" name="Google Shape;425;p12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7" name="Google Shape;427;p12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428" name="Google Shape;428;p12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29" name="Google Shape;429;p12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30" name="Google Shape;430;p12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1" name="Google Shape;431;p12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2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">
  <p:cSld name="CUSTOM_1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24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24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24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24"/>
          <p:cNvSpPr/>
          <p:nvPr/>
        </p:nvSpPr>
        <p:spPr>
          <a:xfrm rot="5400000" flipH="1">
            <a:off x="3122788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9" name="Google Shape;869;p24"/>
          <p:cNvSpPr/>
          <p:nvPr/>
        </p:nvSpPr>
        <p:spPr>
          <a:xfrm rot="-5400000" flipH="1">
            <a:off x="464102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24"/>
          <p:cNvSpPr/>
          <p:nvPr/>
        </p:nvSpPr>
        <p:spPr>
          <a:xfrm rot="-5400000" flipH="1">
            <a:off x="464102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4"/>
          <p:cNvSpPr/>
          <p:nvPr/>
        </p:nvSpPr>
        <p:spPr>
          <a:xfrm rot="-5400000" flipH="1">
            <a:off x="464102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4"/>
          <p:cNvSpPr/>
          <p:nvPr/>
        </p:nvSpPr>
        <p:spPr>
          <a:xfrm rot="-5400000" flipH="1">
            <a:off x="464102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4"/>
          <p:cNvSpPr/>
          <p:nvPr/>
        </p:nvSpPr>
        <p:spPr>
          <a:xfrm>
            <a:off x="1150917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4"/>
          <p:cNvSpPr/>
          <p:nvPr/>
        </p:nvSpPr>
        <p:spPr>
          <a:xfrm>
            <a:off x="1187296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4"/>
          <p:cNvSpPr/>
          <p:nvPr/>
        </p:nvSpPr>
        <p:spPr>
          <a:xfrm>
            <a:off x="1194180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6" name="Google Shape;876;p2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 flipH="1">
            <a:off x="140262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7" name="Google Shape;877;p2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878" name="Google Shape;878;p2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8" name="Google Shape;888;p24"/>
          <p:cNvSpPr txBox="1"/>
          <p:nvPr/>
        </p:nvSpPr>
        <p:spPr>
          <a:xfrm rot="-5400000">
            <a:off x="429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89" name="Google Shape;889;p24"/>
          <p:cNvSpPr txBox="1"/>
          <p:nvPr/>
        </p:nvSpPr>
        <p:spPr>
          <a:xfrm rot="-5400000">
            <a:off x="429975" y="33289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0" name="Google Shape;890;p24"/>
          <p:cNvSpPr txBox="1"/>
          <p:nvPr/>
        </p:nvSpPr>
        <p:spPr>
          <a:xfrm rot="-5400000">
            <a:off x="429975" y="2024163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1" name="Google Shape;891;p24"/>
          <p:cNvSpPr txBox="1"/>
          <p:nvPr/>
        </p:nvSpPr>
        <p:spPr>
          <a:xfrm rot="-5400000">
            <a:off x="429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892" name="Google Shape;892;p2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93" name="Google Shape;893;p24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4" name="Google Shape;894;p24"/>
          <p:cNvSpPr txBox="1">
            <a:spLocks noGrp="1"/>
          </p:cNvSpPr>
          <p:nvPr>
            <p:ph type="body" idx="1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5" name="Google Shape;895;p24"/>
          <p:cNvSpPr txBox="1"/>
          <p:nvPr/>
        </p:nvSpPr>
        <p:spPr>
          <a:xfrm>
            <a:off x="6668388" y="4993700"/>
            <a:ext cx="4531200" cy="125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rPr>
              <a:t>Notebook Created by SlidesMania</a:t>
            </a:r>
            <a:endParaRPr sz="6000" b="1">
              <a:solidFill>
                <a:srgbClr val="606060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1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 descr="A wooden door on the side of a hard wood floo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3"/>
          <p:cNvGrpSpPr/>
          <p:nvPr/>
        </p:nvGrpSpPr>
        <p:grpSpPr>
          <a:xfrm rot="948744">
            <a:off x="7586244" y="1950315"/>
            <a:ext cx="3463069" cy="3710852"/>
            <a:chOff x="1428074" y="1911392"/>
            <a:chExt cx="3462922" cy="3710694"/>
          </a:xfrm>
        </p:grpSpPr>
        <p:sp>
          <p:nvSpPr>
            <p:cNvPr id="61" name="Google Shape;61;p3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" name="Google Shape;62;p3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3"/>
          <p:cNvGrpSpPr/>
          <p:nvPr/>
        </p:nvGrpSpPr>
        <p:grpSpPr>
          <a:xfrm rot="705228">
            <a:off x="7403021" y="1054071"/>
            <a:ext cx="3462809" cy="3710573"/>
            <a:chOff x="1428074" y="1911392"/>
            <a:chExt cx="3462922" cy="3710694"/>
          </a:xfrm>
        </p:grpSpPr>
        <p:sp>
          <p:nvSpPr>
            <p:cNvPr id="64" name="Google Shape;64;p3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" name="Google Shape;65;p3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Google Shape;66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3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68" name="Google Shape;68;p3"/>
          <p:cNvGrpSpPr/>
          <p:nvPr/>
        </p:nvGrpSpPr>
        <p:grpSpPr>
          <a:xfrm flipH="1">
            <a:off x="4413688" y="5440162"/>
            <a:ext cx="2647715" cy="1380558"/>
            <a:chOff x="6820732" y="5542304"/>
            <a:chExt cx="2647715" cy="1274400"/>
          </a:xfrm>
        </p:grpSpPr>
        <p:sp>
          <p:nvSpPr>
            <p:cNvPr id="69" name="Google Shape;69;p3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3"/>
          <p:cNvSpPr/>
          <p:nvPr/>
        </p:nvSpPr>
        <p:spPr>
          <a:xfrm rot="5400000">
            <a:off x="2044425" y="548800"/>
            <a:ext cx="6470700" cy="5447700"/>
          </a:xfrm>
          <a:prstGeom prst="round2SameRect">
            <a:avLst>
              <a:gd name="adj1" fmla="val 3599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7150" dist="304800" dir="19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5400000">
            <a:off x="2242512" y="650499"/>
            <a:ext cx="6096000" cy="5214300"/>
          </a:xfrm>
          <a:prstGeom prst="round2SameRect">
            <a:avLst>
              <a:gd name="adj1" fmla="val 3599"/>
              <a:gd name="adj2" fmla="val 0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ctrTitle"/>
          </p:nvPr>
        </p:nvSpPr>
        <p:spPr>
          <a:xfrm>
            <a:off x="3507150" y="5538075"/>
            <a:ext cx="4215300" cy="524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">
  <p:cSld name="CUSTOM_5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4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4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84" name="Google Shape;84;p4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7" name="Google Shape;97;p4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8" name="Google Shape;98;p4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9" name="Google Shape;99;p4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2" name="Google Shape;102;p4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2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105" name="Google Shape;105;p4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06" name="Google Shape;106;p4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">
  <p:cSld name="CUSTOM_5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3" name="Google Shape;123;p5"/>
          <p:cNvGrpSpPr/>
          <p:nvPr/>
        </p:nvGrpSpPr>
        <p:grpSpPr>
          <a:xfrm flipH="1">
            <a:off x="8059613" y="5477249"/>
            <a:ext cx="2647715" cy="1380558"/>
            <a:chOff x="6820732" y="5542304"/>
            <a:chExt cx="2647715" cy="1274400"/>
          </a:xfrm>
        </p:grpSpPr>
        <p:sp>
          <p:nvSpPr>
            <p:cNvPr id="124" name="Google Shape;124;p5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rot="-5400000">
              <a:off x="643223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5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36" name="Google Shape;136;p5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48" name="Google Shape;148;p5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49" name="Google Shape;149;p5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0" name="Google Shape;150;p5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">
  <p:cSld name="CUSTOM_5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6"/>
          <p:cNvGrpSpPr/>
          <p:nvPr/>
        </p:nvGrpSpPr>
        <p:grpSpPr>
          <a:xfrm flipH="1">
            <a:off x="8059613" y="5477249"/>
            <a:ext cx="1925045" cy="1380558"/>
            <a:chOff x="7543402" y="5542304"/>
            <a:chExt cx="1925045" cy="1274400"/>
          </a:xfrm>
        </p:grpSpPr>
        <p:sp>
          <p:nvSpPr>
            <p:cNvPr id="159" name="Google Shape;159;p6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6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175" name="Google Shape;175;p6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" name="Google Shape;185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8" name="Google Shape;188;p6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89" name="Google Shape;189;p6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90" name="Google Shape;190;p6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3" name="Google Shape;193;p6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94" name="Google Shape;194;p6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" name="Google Shape;195;p6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">
  <p:cSld name="CUSTOM_5_1_1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7"/>
          <p:cNvGrpSpPr/>
          <p:nvPr/>
        </p:nvGrpSpPr>
        <p:grpSpPr>
          <a:xfrm flipH="1">
            <a:off x="8059613" y="5477249"/>
            <a:ext cx="1925045" cy="1380558"/>
            <a:chOff x="7543402" y="5542304"/>
            <a:chExt cx="1925045" cy="1274400"/>
          </a:xfrm>
        </p:grpSpPr>
        <p:sp>
          <p:nvSpPr>
            <p:cNvPr id="200" name="Google Shape;200;p7"/>
            <p:cNvSpPr/>
            <p:nvPr/>
          </p:nvSpPr>
          <p:spPr>
            <a:xfrm rot="-5400000">
              <a:off x="7154902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7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16" name="Google Shape;216;p7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6" name="Google Shape;226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8" name="Google Shape;228;p7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29" name="Google Shape;229;p7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30" name="Google Shape;230;p7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33" name="Google Shape;233;p7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34" name="Google Shape;234;p7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">
  <p:cSld name="CUSTOM_5_1_1_1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8"/>
          <p:cNvGrpSpPr/>
          <p:nvPr/>
        </p:nvGrpSpPr>
        <p:grpSpPr>
          <a:xfrm flipH="1">
            <a:off x="8059613" y="5477249"/>
            <a:ext cx="1243669" cy="1380558"/>
            <a:chOff x="8224778" y="5542304"/>
            <a:chExt cx="1243669" cy="1274400"/>
          </a:xfrm>
        </p:grpSpPr>
        <p:sp>
          <p:nvSpPr>
            <p:cNvPr id="240" name="Google Shape;240;p8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8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8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55" name="Google Shape;255;p8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8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68" name="Google Shape;268;p8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69" name="Google Shape;269;p8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0" name="Google Shape;270;p8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2" name="Google Shape;272;p8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3" name="Google Shape;273;p8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74" name="Google Shape;274;p8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5" name="Google Shape;275;p8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">
  <p:cSld name="CUSTOM_5_1_1_1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 flipH="1">
            <a:off x="8059613" y="5477249"/>
            <a:ext cx="1243669" cy="1380558"/>
            <a:chOff x="8224778" y="5542304"/>
            <a:chExt cx="1243669" cy="1274400"/>
          </a:xfrm>
        </p:grpSpPr>
        <p:sp>
          <p:nvSpPr>
            <p:cNvPr id="281" name="Google Shape;281;p9"/>
            <p:cNvSpPr/>
            <p:nvPr/>
          </p:nvSpPr>
          <p:spPr>
            <a:xfrm rot="-5400000">
              <a:off x="7836278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8582547" y="5930804"/>
              <a:ext cx="1274400" cy="497400"/>
            </a:xfrm>
            <a:prstGeom prst="chevron">
              <a:avLst>
                <a:gd name="adj" fmla="val 21001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9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9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9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296" name="Google Shape;296;p9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6" name="Google Shape;306;p9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08" name="Google Shape;308;p9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09" name="Google Shape;309;p9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0" name="Google Shape;310;p9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2" name="Google Shape;312;p9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5" name="Google Shape;315;p9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">
  <p:cSld name="CUSTOM_5_1_1_1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/>
          <p:nvPr/>
        </p:nvSpPr>
        <p:spPr>
          <a:xfrm rot="5400000" flipH="1">
            <a:off x="1674182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4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0"/>
          <p:cNvSpPr/>
          <p:nvPr/>
        </p:nvSpPr>
        <p:spPr>
          <a:xfrm rot="5400000" flipH="1">
            <a:off x="976127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3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10"/>
          <p:cNvSpPr/>
          <p:nvPr/>
        </p:nvSpPr>
        <p:spPr>
          <a:xfrm rot="5400000" flipH="1">
            <a:off x="7618034" y="5918828"/>
            <a:ext cx="1380558" cy="497400"/>
          </a:xfrm>
          <a:prstGeom prst="chevron">
            <a:avLst>
              <a:gd name="adj" fmla="val 21001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0"/>
          <p:cNvSpPr/>
          <p:nvPr/>
        </p:nvSpPr>
        <p:spPr>
          <a:xfrm rot="5400000">
            <a:off x="10690239" y="707962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0"/>
          <p:cNvSpPr/>
          <p:nvPr/>
        </p:nvSpPr>
        <p:spPr>
          <a:xfrm rot="5400000">
            <a:off x="10690239" y="2012703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10690239" y="331744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 rot="5400000">
            <a:off x="10690239" y="4622184"/>
            <a:ext cx="1085400" cy="483600"/>
          </a:xfrm>
          <a:prstGeom prst="round2SameRect">
            <a:avLst>
              <a:gd name="adj1" fmla="val 2926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0"/>
          <p:cNvSpPr/>
          <p:nvPr/>
        </p:nvSpPr>
        <p:spPr>
          <a:xfrm rot="-5400000">
            <a:off x="4713632" y="368764"/>
            <a:ext cx="1164139" cy="497418"/>
          </a:xfrm>
          <a:custGeom>
            <a:avLst/>
            <a:gdLst/>
            <a:ahLst/>
            <a:cxnLst/>
            <a:rect l="l" t="t" r="r" b="b"/>
            <a:pathLst>
              <a:path w="1164139" h="497418" extrusionOk="0">
                <a:moveTo>
                  <a:pt x="1164139" y="0"/>
                </a:moveTo>
                <a:lnTo>
                  <a:pt x="1164139" y="497418"/>
                </a:lnTo>
                <a:lnTo>
                  <a:pt x="0" y="497418"/>
                </a:lnTo>
                <a:lnTo>
                  <a:pt x="104463" y="24870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47000">
                <a:schemeClr val="accent4"/>
              </a:gs>
              <a:gs pos="68000">
                <a:schemeClr val="accent4"/>
              </a:gs>
              <a:gs pos="84000">
                <a:srgbClr val="F2F2F2"/>
              </a:gs>
              <a:gs pos="96000">
                <a:schemeClr val="accent4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1146447" y="21434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0"/>
          <p:cNvSpPr/>
          <p:nvPr/>
        </p:nvSpPr>
        <p:spPr>
          <a:xfrm>
            <a:off x="1170045" y="184850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1206424" y="156337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0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1417732" y="374751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"/>
          <p:cNvSpPr/>
          <p:nvPr/>
        </p:nvSpPr>
        <p:spPr>
          <a:xfrm flipH="1">
            <a:off x="6204158" y="216316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/>
          <p:nvPr/>
        </p:nvSpPr>
        <p:spPr>
          <a:xfrm flipH="1">
            <a:off x="6167779" y="197635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0"/>
          <p:cNvSpPr/>
          <p:nvPr/>
        </p:nvSpPr>
        <p:spPr>
          <a:xfrm flipH="1">
            <a:off x="6160895" y="149458"/>
            <a:ext cx="4884666" cy="6232550"/>
          </a:xfrm>
          <a:custGeom>
            <a:avLst/>
            <a:gdLst/>
            <a:ahLst/>
            <a:cxnLst/>
            <a:rect l="l" t="t" r="r" b="b"/>
            <a:pathLst>
              <a:path w="4884666" h="5852160" extrusionOk="0">
                <a:moveTo>
                  <a:pt x="4614768" y="5225845"/>
                </a:moveTo>
                <a:cubicBezTo>
                  <a:pt x="4546347" y="5225845"/>
                  <a:pt x="4490881" y="5281311"/>
                  <a:pt x="4490881" y="5349732"/>
                </a:cubicBezTo>
                <a:cubicBezTo>
                  <a:pt x="4490881" y="5418153"/>
                  <a:pt x="4546347" y="5473619"/>
                  <a:pt x="4614768" y="5473619"/>
                </a:cubicBezTo>
                <a:cubicBezTo>
                  <a:pt x="4683189" y="5473619"/>
                  <a:pt x="4738655" y="5418153"/>
                  <a:pt x="4738655" y="5349732"/>
                </a:cubicBezTo>
                <a:cubicBezTo>
                  <a:pt x="4738655" y="5281311"/>
                  <a:pt x="4683189" y="5225845"/>
                  <a:pt x="4614768" y="5225845"/>
                </a:cubicBezTo>
                <a:close/>
                <a:moveTo>
                  <a:pt x="4614768" y="4682010"/>
                </a:moveTo>
                <a:cubicBezTo>
                  <a:pt x="4546347" y="4682010"/>
                  <a:pt x="4490881" y="4737476"/>
                  <a:pt x="4490881" y="4805897"/>
                </a:cubicBezTo>
                <a:cubicBezTo>
                  <a:pt x="4490881" y="4874318"/>
                  <a:pt x="4546347" y="4929784"/>
                  <a:pt x="4614768" y="4929784"/>
                </a:cubicBezTo>
                <a:cubicBezTo>
                  <a:pt x="4683189" y="4929784"/>
                  <a:pt x="4738655" y="4874318"/>
                  <a:pt x="4738655" y="4805897"/>
                </a:cubicBezTo>
                <a:cubicBezTo>
                  <a:pt x="4738655" y="4737476"/>
                  <a:pt x="4683189" y="4682010"/>
                  <a:pt x="4614768" y="4682010"/>
                </a:cubicBezTo>
                <a:close/>
                <a:moveTo>
                  <a:pt x="4614768" y="4138177"/>
                </a:moveTo>
                <a:cubicBezTo>
                  <a:pt x="4546347" y="4138177"/>
                  <a:pt x="4490881" y="4193643"/>
                  <a:pt x="4490881" y="4262064"/>
                </a:cubicBezTo>
                <a:cubicBezTo>
                  <a:pt x="4490881" y="4330485"/>
                  <a:pt x="4546347" y="4385951"/>
                  <a:pt x="4614768" y="4385951"/>
                </a:cubicBezTo>
                <a:cubicBezTo>
                  <a:pt x="4683189" y="4385951"/>
                  <a:pt x="4738655" y="4330485"/>
                  <a:pt x="4738655" y="4262064"/>
                </a:cubicBezTo>
                <a:cubicBezTo>
                  <a:pt x="4738655" y="4193643"/>
                  <a:pt x="4683189" y="4138177"/>
                  <a:pt x="4614768" y="4138177"/>
                </a:cubicBezTo>
                <a:close/>
                <a:moveTo>
                  <a:pt x="4614768" y="3594344"/>
                </a:moveTo>
                <a:cubicBezTo>
                  <a:pt x="4546347" y="3594344"/>
                  <a:pt x="4490881" y="3649810"/>
                  <a:pt x="4490881" y="3718231"/>
                </a:cubicBezTo>
                <a:cubicBezTo>
                  <a:pt x="4490881" y="3786652"/>
                  <a:pt x="4546347" y="3842118"/>
                  <a:pt x="4614768" y="3842118"/>
                </a:cubicBezTo>
                <a:cubicBezTo>
                  <a:pt x="4683189" y="3842118"/>
                  <a:pt x="4738655" y="3786652"/>
                  <a:pt x="4738655" y="3718231"/>
                </a:cubicBezTo>
                <a:cubicBezTo>
                  <a:pt x="4738655" y="3649810"/>
                  <a:pt x="4683189" y="3594344"/>
                  <a:pt x="4614768" y="3594344"/>
                </a:cubicBezTo>
                <a:close/>
                <a:moveTo>
                  <a:pt x="4614768" y="3050511"/>
                </a:moveTo>
                <a:cubicBezTo>
                  <a:pt x="4546347" y="3050511"/>
                  <a:pt x="4490881" y="3105977"/>
                  <a:pt x="4490881" y="3174398"/>
                </a:cubicBezTo>
                <a:cubicBezTo>
                  <a:pt x="4490881" y="3242819"/>
                  <a:pt x="4546347" y="3298285"/>
                  <a:pt x="4614768" y="3298285"/>
                </a:cubicBezTo>
                <a:cubicBezTo>
                  <a:pt x="4683189" y="3298285"/>
                  <a:pt x="4738655" y="3242819"/>
                  <a:pt x="4738655" y="3174398"/>
                </a:cubicBezTo>
                <a:cubicBezTo>
                  <a:pt x="4738655" y="3105977"/>
                  <a:pt x="4683189" y="3050511"/>
                  <a:pt x="4614768" y="3050511"/>
                </a:cubicBezTo>
                <a:close/>
                <a:moveTo>
                  <a:pt x="4614768" y="2506678"/>
                </a:moveTo>
                <a:cubicBezTo>
                  <a:pt x="4546347" y="2506678"/>
                  <a:pt x="4490881" y="2562144"/>
                  <a:pt x="4490881" y="2630565"/>
                </a:cubicBezTo>
                <a:cubicBezTo>
                  <a:pt x="4490881" y="2698986"/>
                  <a:pt x="4546347" y="2754452"/>
                  <a:pt x="4614768" y="2754452"/>
                </a:cubicBezTo>
                <a:cubicBezTo>
                  <a:pt x="4683189" y="2754452"/>
                  <a:pt x="4738655" y="2698986"/>
                  <a:pt x="4738655" y="2630565"/>
                </a:cubicBezTo>
                <a:cubicBezTo>
                  <a:pt x="4738655" y="2562144"/>
                  <a:pt x="4683189" y="2506678"/>
                  <a:pt x="4614768" y="2506678"/>
                </a:cubicBezTo>
                <a:close/>
                <a:moveTo>
                  <a:pt x="4614768" y="1962845"/>
                </a:moveTo>
                <a:cubicBezTo>
                  <a:pt x="4546347" y="1962845"/>
                  <a:pt x="4490881" y="2018311"/>
                  <a:pt x="4490881" y="2086732"/>
                </a:cubicBezTo>
                <a:cubicBezTo>
                  <a:pt x="4490881" y="2155153"/>
                  <a:pt x="4546347" y="2210619"/>
                  <a:pt x="4614768" y="2210619"/>
                </a:cubicBezTo>
                <a:cubicBezTo>
                  <a:pt x="4683189" y="2210619"/>
                  <a:pt x="4738655" y="2155153"/>
                  <a:pt x="4738655" y="2086732"/>
                </a:cubicBezTo>
                <a:cubicBezTo>
                  <a:pt x="4738655" y="2018311"/>
                  <a:pt x="4683189" y="1962845"/>
                  <a:pt x="4614768" y="1962845"/>
                </a:cubicBezTo>
                <a:close/>
                <a:moveTo>
                  <a:pt x="4614768" y="1419013"/>
                </a:moveTo>
                <a:cubicBezTo>
                  <a:pt x="4546347" y="1419013"/>
                  <a:pt x="4490881" y="1474479"/>
                  <a:pt x="4490881" y="1542900"/>
                </a:cubicBezTo>
                <a:cubicBezTo>
                  <a:pt x="4490881" y="1611321"/>
                  <a:pt x="4546347" y="1666786"/>
                  <a:pt x="4614768" y="1666786"/>
                </a:cubicBezTo>
                <a:cubicBezTo>
                  <a:pt x="4683189" y="1666786"/>
                  <a:pt x="4738655" y="1611321"/>
                  <a:pt x="4738655" y="1542900"/>
                </a:cubicBezTo>
                <a:cubicBezTo>
                  <a:pt x="4738655" y="1474479"/>
                  <a:pt x="4683189" y="1419013"/>
                  <a:pt x="4614768" y="1419013"/>
                </a:cubicBezTo>
                <a:close/>
                <a:moveTo>
                  <a:pt x="4614768" y="875180"/>
                </a:moveTo>
                <a:cubicBezTo>
                  <a:pt x="4546347" y="875180"/>
                  <a:pt x="4490881" y="930646"/>
                  <a:pt x="4490881" y="999067"/>
                </a:cubicBezTo>
                <a:cubicBezTo>
                  <a:pt x="4490881" y="1067488"/>
                  <a:pt x="4546347" y="1122954"/>
                  <a:pt x="4614768" y="1122954"/>
                </a:cubicBezTo>
                <a:cubicBezTo>
                  <a:pt x="4683189" y="1122954"/>
                  <a:pt x="4738655" y="1067488"/>
                  <a:pt x="4738655" y="999067"/>
                </a:cubicBezTo>
                <a:cubicBezTo>
                  <a:pt x="4738655" y="930646"/>
                  <a:pt x="4683189" y="875180"/>
                  <a:pt x="4614768" y="875180"/>
                </a:cubicBezTo>
                <a:close/>
                <a:moveTo>
                  <a:pt x="4614768" y="331347"/>
                </a:moveTo>
                <a:cubicBezTo>
                  <a:pt x="4546347" y="331347"/>
                  <a:pt x="4490881" y="386813"/>
                  <a:pt x="4490881" y="455234"/>
                </a:cubicBezTo>
                <a:cubicBezTo>
                  <a:pt x="4490881" y="523655"/>
                  <a:pt x="4546347" y="579121"/>
                  <a:pt x="4614768" y="579121"/>
                </a:cubicBezTo>
                <a:cubicBezTo>
                  <a:pt x="4683189" y="579121"/>
                  <a:pt x="4738655" y="523655"/>
                  <a:pt x="4738655" y="455234"/>
                </a:cubicBezTo>
                <a:cubicBezTo>
                  <a:pt x="4738655" y="386813"/>
                  <a:pt x="4683189" y="331347"/>
                  <a:pt x="4614768" y="331347"/>
                </a:cubicBezTo>
                <a:close/>
                <a:moveTo>
                  <a:pt x="0" y="0"/>
                </a:moveTo>
                <a:lnTo>
                  <a:pt x="4884666" y="0"/>
                </a:lnTo>
                <a:lnTo>
                  <a:pt x="4884666" y="5852160"/>
                </a:lnTo>
                <a:lnTo>
                  <a:pt x="0" y="5852160"/>
                </a:lnTo>
                <a:close/>
              </a:path>
            </a:pathLst>
          </a:custGeom>
          <a:solidFill>
            <a:srgbClr val="F7F4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10"/>
          <p:cNvGrpSpPr/>
          <p:nvPr/>
        </p:nvGrpSpPr>
        <p:grpSpPr>
          <a:xfrm>
            <a:off x="5711068" y="542747"/>
            <a:ext cx="814200" cy="5409787"/>
            <a:chOff x="5669772" y="784614"/>
            <a:chExt cx="814200" cy="5409787"/>
          </a:xfrm>
        </p:grpSpPr>
        <p:sp>
          <p:nvSpPr>
            <p:cNvPr id="334" name="Google Shape;334;p10"/>
            <p:cNvSpPr/>
            <p:nvPr/>
          </p:nvSpPr>
          <p:spPr>
            <a:xfrm>
              <a:off x="5669772" y="784614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5669772" y="13670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5669772" y="1949388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5669772" y="2531775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5669772" y="3114162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5669772" y="3696549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5669772" y="4278936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5669772" y="4861323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5669772" y="5443710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5669772" y="6026101"/>
              <a:ext cx="814200" cy="1683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47000">
                  <a:srgbClr val="7F7F7F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4" name="Google Shape;344;p10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/>
          <a:stretch/>
        </p:blipFill>
        <p:spPr>
          <a:xfrm>
            <a:off x="6621947" y="386549"/>
            <a:ext cx="4215167" cy="585876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0"/>
          <p:cNvSpPr/>
          <p:nvPr/>
        </p:nvSpPr>
        <p:spPr>
          <a:xfrm rot="5400000" flipH="1">
            <a:off x="2372231" y="5918832"/>
            <a:ext cx="1380600" cy="497400"/>
          </a:xfrm>
          <a:prstGeom prst="chevron">
            <a:avLst>
              <a:gd name="adj" fmla="val 21001"/>
            </a:avLst>
          </a:prstGeom>
          <a:solidFill>
            <a:schemeClr val="accent5"/>
          </a:solidFill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 rot="5400000">
            <a:off x="10716975" y="7194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A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 rot="5400000">
            <a:off x="10716975" y="20337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B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 rot="5400000">
            <a:off x="10716975" y="3338438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C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 rot="5400000">
            <a:off x="10716975" y="4643200"/>
            <a:ext cx="11484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Dekko"/>
                <a:ea typeface="Dekko"/>
                <a:cs typeface="Dekko"/>
                <a:sym typeface="Dekko"/>
              </a:rPr>
              <a:t>TITLE D</a:t>
            </a:r>
            <a:endParaRPr sz="1600">
              <a:solidFill>
                <a:srgbClr val="FFFFFF"/>
              </a:solidFill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1341525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6603450" y="472875"/>
            <a:ext cx="13314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DATE: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2" name="Google Shape;352;p10"/>
          <p:cNvSpPr txBox="1">
            <a:spLocks noGrp="1"/>
          </p:cNvSpPr>
          <p:nvPr>
            <p:ph type="body" idx="1"/>
          </p:nvPr>
        </p:nvSpPr>
        <p:spPr>
          <a:xfrm>
            <a:off x="6650575" y="884375"/>
            <a:ext cx="4215300" cy="506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3" name="Google Shape;353;p10"/>
          <p:cNvSpPr txBox="1">
            <a:spLocks noGrp="1"/>
          </p:cNvSpPr>
          <p:nvPr>
            <p:ph type="ctrTitle"/>
          </p:nvPr>
        </p:nvSpPr>
        <p:spPr>
          <a:xfrm>
            <a:off x="1341525" y="884375"/>
            <a:ext cx="42153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4" name="Google Shape;354;p10"/>
          <p:cNvSpPr txBox="1">
            <a:spLocks noGrp="1"/>
          </p:cNvSpPr>
          <p:nvPr>
            <p:ph type="body" idx="2"/>
          </p:nvPr>
        </p:nvSpPr>
        <p:spPr>
          <a:xfrm>
            <a:off x="1329350" y="1628125"/>
            <a:ext cx="4215300" cy="432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577600" y="5957850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" name="Google Shape;7;p1" descr="A wooden door on the side of a hard wood floor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582617" y="61923"/>
            <a:ext cx="11074500" cy="6495600"/>
          </a:xfrm>
          <a:prstGeom prst="roundRect">
            <a:avLst>
              <a:gd name="adj" fmla="val 2381"/>
            </a:avLst>
          </a:prstGeom>
          <a:solidFill>
            <a:schemeClr val="accent1"/>
          </a:solidFill>
          <a:ln>
            <a:noFill/>
          </a:ln>
          <a:effectLst>
            <a:outerShdw blurRad="38100" dist="127000" dir="2700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681923" y="161229"/>
            <a:ext cx="10857300" cy="6298500"/>
          </a:xfrm>
          <a:prstGeom prst="roundRect">
            <a:avLst>
              <a:gd name="adj" fmla="val 2381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577600" y="336375"/>
            <a:ext cx="1426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5586689" y="83051"/>
            <a:ext cx="1120800" cy="6471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919000" y="593375"/>
            <a:ext cx="10377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Gochi Hand"/>
              <a:buNone/>
              <a:defRPr sz="3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6143675" y="1536625"/>
            <a:ext cx="4935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ekko"/>
              <a:buChar char="●"/>
              <a:defRPr sz="24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●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kko"/>
              <a:buChar char="○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kko"/>
              <a:buChar char="■"/>
              <a:defRPr sz="1900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 dirty="0"/>
          </a:p>
        </p:txBody>
      </p:sp>
      <p:grpSp>
        <p:nvGrpSpPr>
          <p:cNvPr id="16" name="Google Shape;16;p1"/>
          <p:cNvGrpSpPr/>
          <p:nvPr/>
        </p:nvGrpSpPr>
        <p:grpSpPr>
          <a:xfrm>
            <a:off x="1699434" y="2135576"/>
            <a:ext cx="3462922" cy="3710694"/>
            <a:chOff x="1428074" y="1911392"/>
            <a:chExt cx="3462922" cy="3710694"/>
          </a:xfrm>
        </p:grpSpPr>
        <p:sp>
          <p:nvSpPr>
            <p:cNvPr id="17" name="Google Shape;17;p1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" descr="A close up of a logo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19;p1"/>
          <p:cNvGrpSpPr/>
          <p:nvPr/>
        </p:nvGrpSpPr>
        <p:grpSpPr>
          <a:xfrm rot="-243594">
            <a:off x="1473312" y="1325410"/>
            <a:ext cx="3462955" cy="3710729"/>
            <a:chOff x="1428074" y="1911392"/>
            <a:chExt cx="3462922" cy="3710694"/>
          </a:xfrm>
        </p:grpSpPr>
        <p:sp>
          <p:nvSpPr>
            <p:cNvPr id="20" name="Google Shape;20;p1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21;p1" descr="A close up of a logo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11438" y="2372297"/>
              <a:ext cx="3103361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"/>
          <p:cNvSpPr/>
          <p:nvPr/>
        </p:nvSpPr>
        <p:spPr>
          <a:xfrm rot="10800000">
            <a:off x="1132805" y="4170819"/>
            <a:ext cx="4300500" cy="2076600"/>
          </a:xfrm>
          <a:prstGeom prst="round2SameRect">
            <a:avLst>
              <a:gd name="adj1" fmla="val 11553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 rot="10800000">
            <a:off x="1217914" y="4288729"/>
            <a:ext cx="4132800" cy="1852500"/>
          </a:xfrm>
          <a:prstGeom prst="round2SameRect">
            <a:avLst>
              <a:gd name="adj1" fmla="val 9978"/>
              <a:gd name="adj2" fmla="val 0"/>
            </a:avLst>
          </a:prstGeom>
          <a:noFill/>
          <a:ln w="19050" cap="flat" cmpd="sng">
            <a:solidFill>
              <a:srgbClr val="D8D8D8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صورة 3" descr="صورة تحتوي على سماء الليل&#10;&#10;تم إنشاء الوصف تلقائياً">
            <a:extLst>
              <a:ext uri="{FF2B5EF4-FFF2-40B4-BE49-F238E27FC236}">
                <a16:creationId xmlns:a16="http://schemas.microsoft.com/office/drawing/2014/main" id="{C19F31F6-6890-C2F1-EC51-C406260BFEF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5695645"/>
            <a:ext cx="559043" cy="57542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13.xml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13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.png"/><Relationship Id="rId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11" Type="http://schemas.openxmlformats.org/officeDocument/2006/relationships/image" Target="../media/image15.PNG"/><Relationship Id="rId5" Type="http://schemas.openxmlformats.org/officeDocument/2006/relationships/slide" Target="slide3.xml"/><Relationship Id="rId10" Type="http://schemas.openxmlformats.org/officeDocument/2006/relationships/image" Target="../media/image14.PNG"/><Relationship Id="rId4" Type="http://schemas.openxmlformats.org/officeDocument/2006/relationships/slide" Target="slide13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slide" Target="slide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slide" Target="slide13.xml"/><Relationship Id="rId10" Type="http://schemas.openxmlformats.org/officeDocument/2006/relationships/image" Target="../media/image17.PNG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7.xml"/><Relationship Id="rId11" Type="http://schemas.openxmlformats.org/officeDocument/2006/relationships/image" Target="../media/image9.svg"/><Relationship Id="rId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slide" Target="slide13.xml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openxmlformats.org/officeDocument/2006/relationships/slide" Target="slide13.xml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6"/>
          <p:cNvSpPr txBox="1">
            <a:spLocks noGrp="1"/>
          </p:cNvSpPr>
          <p:nvPr>
            <p:ph type="ctrTitle"/>
          </p:nvPr>
        </p:nvSpPr>
        <p:spPr>
          <a:xfrm>
            <a:off x="2897309" y="5238693"/>
            <a:ext cx="5092265" cy="90331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Gabriola" panose="04040605051002020D02" pitchFamily="82" charset="0"/>
              </a:rPr>
              <a:t>Done by: </a:t>
            </a:r>
            <a:r>
              <a:rPr lang="en" sz="2800" dirty="0">
                <a:solidFill>
                  <a:schemeClr val="bg1">
                    <a:lumMod val="95000"/>
                  </a:schemeClr>
                </a:solidFill>
                <a:latin typeface="Handlee" panose="02000000000000000000" pitchFamily="2" charset="0"/>
              </a:rPr>
              <a:t>Entisar Al-Obaidallah</a:t>
            </a:r>
            <a:endParaRPr sz="3200" dirty="0">
              <a:solidFill>
                <a:schemeClr val="bg1">
                  <a:lumMod val="95000"/>
                </a:schemeClr>
              </a:solidFill>
              <a:latin typeface="Handlee" panose="02000000000000000000" pitchFamily="2" charset="0"/>
            </a:endParaRPr>
          </a:p>
        </p:txBody>
      </p:sp>
      <p:sp>
        <p:nvSpPr>
          <p:cNvPr id="3" name="Google Shape;916;p27">
            <a:extLst>
              <a:ext uri="{FF2B5EF4-FFF2-40B4-BE49-F238E27FC236}">
                <a16:creationId xmlns:a16="http://schemas.microsoft.com/office/drawing/2014/main" id="{49FFC790-46EF-4F7B-8168-725042343FE2}"/>
              </a:ext>
            </a:extLst>
          </p:cNvPr>
          <p:cNvSpPr txBox="1">
            <a:spLocks/>
          </p:cNvSpPr>
          <p:nvPr/>
        </p:nvSpPr>
        <p:spPr>
          <a:xfrm>
            <a:off x="2671281" y="2904300"/>
            <a:ext cx="5092266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8000"/>
              <a:buFont typeface="Alex Brush"/>
              <a:buNone/>
              <a:defRPr sz="8000" b="1" i="0" u="none" strike="noStrike" cap="none">
                <a:solidFill>
                  <a:srgbClr val="606060"/>
                </a:solidFill>
                <a:latin typeface="Alex Brush"/>
                <a:ea typeface="Alex Brush"/>
                <a:cs typeface="Alex Brush"/>
                <a:sym typeface="Alex Brush"/>
              </a:defRPr>
            </a:lvl9pPr>
          </a:lstStyle>
          <a:p>
            <a:pPr algn="ctr"/>
            <a:r>
              <a:rPr lang="en-US" sz="6000">
                <a:solidFill>
                  <a:schemeClr val="accent2"/>
                </a:solidFill>
                <a:latin typeface="Amasis MT Pro Black" panose="02040A04050005020304" pitchFamily="18" charset="0"/>
              </a:rPr>
              <a:t>Unit 5</a:t>
            </a:r>
            <a:endParaRPr lang="en-US" sz="6000" dirty="0">
              <a:solidFill>
                <a:schemeClr val="accent2"/>
              </a:solidFill>
              <a:latin typeface="Amasis MT Pro Black" panose="02040A04050005020304" pitchFamily="18" charset="0"/>
            </a:endParaRPr>
          </a:p>
          <a:p>
            <a:pPr algn="ctr"/>
            <a:r>
              <a:rPr lang="en-US" sz="6000" dirty="0">
                <a:solidFill>
                  <a:schemeClr val="accent2"/>
                </a:solidFill>
                <a:latin typeface="Bahnschrift SemiCondensed" panose="020B0502040204020203" pitchFamily="34" charset="0"/>
              </a:rPr>
              <a:t>Working 9 to 5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Gill Sans MT" panose="020B0502020104020203" pitchFamily="34" charset="0"/>
                <a:cs typeface="FreeHand" pitchFamily="2" charset="-78"/>
              </a:rPr>
              <a:t>Grammar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0DD441-4AEE-4BAD-82D9-2FB8ABDB5A7F}"/>
              </a:ext>
            </a:extLst>
          </p:cNvPr>
          <p:cNvSpPr txBox="1"/>
          <p:nvPr/>
        </p:nvSpPr>
        <p:spPr>
          <a:xfrm>
            <a:off x="3031733" y="408219"/>
            <a:ext cx="2053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Mega 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Goal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2.2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1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1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1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1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1">
            <a:hlinkClick r:id="rId7" action="ppaction://hlinksldjump"/>
          </p:cNvPr>
          <p:cNvSpPr/>
          <p:nvPr/>
        </p:nvSpPr>
        <p:spPr>
          <a:xfrm rot="-5400000">
            <a:off x="1504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1">
            <a:hlinkClick r:id="rId8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1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1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1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05" name="Google Shape;1005;p31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E-Safety | Sherwood Preschool">
            <a:extLst>
              <a:ext uri="{FF2B5EF4-FFF2-40B4-BE49-F238E27FC236}">
                <a16:creationId xmlns:a16="http://schemas.microsoft.com/office/drawing/2014/main" id="{6980B35F-CE22-414D-9726-05EE813EFE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05" y="371147"/>
            <a:ext cx="1730627" cy="221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فقاعة الكلام: مستطيلة مستديرة الزوايا 24">
            <a:extLst>
              <a:ext uri="{FF2B5EF4-FFF2-40B4-BE49-F238E27FC236}">
                <a16:creationId xmlns:a16="http://schemas.microsoft.com/office/drawing/2014/main" id="{7AE68553-C4E1-4B12-A55D-C6AD6B53DD3A}"/>
              </a:ext>
            </a:extLst>
          </p:cNvPr>
          <p:cNvSpPr/>
          <p:nvPr/>
        </p:nvSpPr>
        <p:spPr>
          <a:xfrm>
            <a:off x="2774022" y="503154"/>
            <a:ext cx="4839129" cy="773685"/>
          </a:xfrm>
          <a:prstGeom prst="wedgeRoundRectCallout">
            <a:avLst>
              <a:gd name="adj1" fmla="val 72219"/>
              <a:gd name="adj2" fmla="val 261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NEGATIVE Subjunctive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C4637A2-A9CC-4E25-853E-00DBF86DA89F}"/>
              </a:ext>
            </a:extLst>
          </p:cNvPr>
          <p:cNvSpPr txBox="1"/>
          <p:nvPr/>
        </p:nvSpPr>
        <p:spPr>
          <a:xfrm>
            <a:off x="2069370" y="1493704"/>
            <a:ext cx="6850835" cy="1108830"/>
          </a:xfrm>
          <a:prstGeom prst="rect">
            <a:avLst/>
          </a:prstGeom>
          <a:solidFill>
            <a:srgbClr val="FFFAEB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“ 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 the </a:t>
            </a: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form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verb</a:t>
            </a: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ar-SA" sz="1000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570E6EA-6911-43A0-B882-2A4A0F4D528E}"/>
              </a:ext>
            </a:extLst>
          </p:cNvPr>
          <p:cNvSpPr txBox="1"/>
          <p:nvPr/>
        </p:nvSpPr>
        <p:spPr>
          <a:xfrm>
            <a:off x="2325909" y="3657384"/>
            <a:ext cx="7794135" cy="1846659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My teacher suggests that I </a:t>
            </a:r>
            <a:r>
              <a:rPr lang="en-US" sz="2400" b="1" strike="sngStrike" dirty="0">
                <a:solidFill>
                  <a:srgbClr val="FF0000"/>
                </a:solidFill>
              </a:rPr>
              <a:t>don’t</a:t>
            </a:r>
            <a:r>
              <a:rPr lang="en-US" sz="2400" dirty="0"/>
              <a:t> </a:t>
            </a:r>
            <a:r>
              <a:rPr lang="en-US" sz="2400" b="1" u="sng" dirty="0"/>
              <a:t>write</a:t>
            </a:r>
            <a:r>
              <a:rPr lang="en-US" sz="2400" dirty="0"/>
              <a:t> an essay.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Ali insisted that I  </a:t>
            </a:r>
            <a:r>
              <a:rPr lang="en-US" sz="2400" b="1" strike="sngStrike" dirty="0">
                <a:solidFill>
                  <a:srgbClr val="FF0000"/>
                </a:solidFill>
              </a:rPr>
              <a:t>shouldn’t</a:t>
            </a:r>
            <a:r>
              <a:rPr lang="en-US" sz="2400" b="1" dirty="0"/>
              <a:t> </a:t>
            </a:r>
            <a:r>
              <a:rPr lang="en-US" sz="2400" b="1" u="sng" dirty="0"/>
              <a:t>use</a:t>
            </a:r>
            <a:r>
              <a:rPr lang="en-US" sz="2400" b="1" dirty="0"/>
              <a:t> </a:t>
            </a:r>
            <a:r>
              <a:rPr lang="en-US" sz="2400" dirty="0"/>
              <a:t>his phone.</a:t>
            </a:r>
          </a:p>
          <a:p>
            <a:endParaRPr lang="ar-SA" sz="2400" dirty="0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94663F38-8390-4051-B69F-328C2D9A7231}"/>
              </a:ext>
            </a:extLst>
          </p:cNvPr>
          <p:cNvSpPr/>
          <p:nvPr/>
        </p:nvSpPr>
        <p:spPr>
          <a:xfrm>
            <a:off x="1769725" y="2876501"/>
            <a:ext cx="1620748" cy="430887"/>
          </a:xfrm>
          <a:prstGeom prst="rect">
            <a:avLst/>
          </a:prstGeom>
          <a:solidFill>
            <a:srgbClr val="FEDC4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</a:t>
            </a:r>
          </a:p>
        </p:txBody>
      </p:sp>
      <p:sp>
        <p:nvSpPr>
          <p:cNvPr id="992" name="Google Shape;992;p31"/>
          <p:cNvSpPr/>
          <p:nvPr/>
        </p:nvSpPr>
        <p:spPr>
          <a:xfrm rot="-8658596">
            <a:off x="9048032" y="3657937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9" name="Google Shape;992;p31">
            <a:extLst>
              <a:ext uri="{FF2B5EF4-FFF2-40B4-BE49-F238E27FC236}">
                <a16:creationId xmlns:a16="http://schemas.microsoft.com/office/drawing/2014/main" id="{2574C019-A212-4147-83AB-090226419CE7}"/>
              </a:ext>
            </a:extLst>
          </p:cNvPr>
          <p:cNvSpPr/>
          <p:nvPr/>
        </p:nvSpPr>
        <p:spPr>
          <a:xfrm rot="-8658596">
            <a:off x="1673282" y="5188589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0" name="فقاعة الكلام: بيضاوية 29">
            <a:extLst>
              <a:ext uri="{FF2B5EF4-FFF2-40B4-BE49-F238E27FC236}">
                <a16:creationId xmlns:a16="http://schemas.microsoft.com/office/drawing/2014/main" id="{5DC6718D-BAA1-4D0E-83C8-B8CEA9657DA4}"/>
              </a:ext>
            </a:extLst>
          </p:cNvPr>
          <p:cNvSpPr/>
          <p:nvPr/>
        </p:nvSpPr>
        <p:spPr>
          <a:xfrm>
            <a:off x="6126376" y="3048751"/>
            <a:ext cx="2123772" cy="736003"/>
          </a:xfrm>
          <a:prstGeom prst="wedgeEllipseCallout">
            <a:avLst>
              <a:gd name="adj1" fmla="val -16475"/>
              <a:gd name="adj2" fmla="val 716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ym typeface="Wingdings" panose="05000000000000000000" pitchFamily="2" charset="2"/>
              </a:rPr>
              <a:t> </a:t>
            </a:r>
            <a:r>
              <a:rPr lang="en-US" sz="2000" b="1" dirty="0"/>
              <a:t>Not write</a:t>
            </a:r>
            <a:endParaRPr lang="ar-SA" b="1" dirty="0"/>
          </a:p>
        </p:txBody>
      </p:sp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id="{84AFD948-54C0-463A-A6AD-2A7718676722}"/>
              </a:ext>
            </a:extLst>
          </p:cNvPr>
          <p:cNvSpPr/>
          <p:nvPr/>
        </p:nvSpPr>
        <p:spPr>
          <a:xfrm>
            <a:off x="4744643" y="5608289"/>
            <a:ext cx="2123772" cy="736003"/>
          </a:xfrm>
          <a:prstGeom prst="wedgeEllipseCallout">
            <a:avLst>
              <a:gd name="adj1" fmla="val 4327"/>
              <a:gd name="adj2" fmla="val -1195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ym typeface="Wingdings" panose="05000000000000000000" pitchFamily="2" charset="2"/>
              </a:rPr>
              <a:t> </a:t>
            </a:r>
            <a:r>
              <a:rPr lang="en-US" sz="2000" b="1" dirty="0"/>
              <a:t>Not use</a:t>
            </a:r>
            <a:endParaRPr lang="ar-SA" b="1" dirty="0"/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D4C6D3E-0560-4B47-B8C5-C649C20B6A01}"/>
              </a:ext>
            </a:extLst>
          </p:cNvPr>
          <p:cNvCxnSpPr>
            <a:cxnSpLocks/>
          </p:cNvCxnSpPr>
          <p:nvPr/>
        </p:nvCxnSpPr>
        <p:spPr>
          <a:xfrm flipH="1">
            <a:off x="6222977" y="4074250"/>
            <a:ext cx="1009773" cy="2399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6ACCED8D-4D67-49F7-A716-1F361FD36594}"/>
              </a:ext>
            </a:extLst>
          </p:cNvPr>
          <p:cNvCxnSpPr>
            <a:cxnSpLocks/>
          </p:cNvCxnSpPr>
          <p:nvPr/>
        </p:nvCxnSpPr>
        <p:spPr>
          <a:xfrm flipH="1">
            <a:off x="5140506" y="4745333"/>
            <a:ext cx="1270568" cy="3376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9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9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9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9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9">
            <a:hlinkClick r:id="rId7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9">
            <a:hlinkClick r:id="rId8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9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9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9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66" name="Google Shape;966;p29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A682B2-CDD4-4894-B71D-C8214D5DC4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50" t="58602" r="23179" b="11733"/>
          <a:stretch/>
        </p:blipFill>
        <p:spPr>
          <a:xfrm>
            <a:off x="1763459" y="696777"/>
            <a:ext cx="8665081" cy="2122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52" name="Google Shape;952;p29"/>
          <p:cNvSpPr/>
          <p:nvPr/>
        </p:nvSpPr>
        <p:spPr>
          <a:xfrm rot="19368944">
            <a:off x="1166635" y="628949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bg1">
              <a:lumMod val="65000"/>
              <a:alpha val="6863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" name="Google Shape;952;p29">
            <a:extLst>
              <a:ext uri="{FF2B5EF4-FFF2-40B4-BE49-F238E27FC236}">
                <a16:creationId xmlns:a16="http://schemas.microsoft.com/office/drawing/2014/main" id="{68CB38F9-27DF-43A4-BFE1-73D97AEC3966}"/>
              </a:ext>
            </a:extLst>
          </p:cNvPr>
          <p:cNvSpPr/>
          <p:nvPr/>
        </p:nvSpPr>
        <p:spPr>
          <a:xfrm rot="19368944">
            <a:off x="9278447" y="2407387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bg1">
              <a:lumMod val="65000"/>
              <a:alpha val="6863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74BC0F73-9804-4764-BB97-7CC17859A826}"/>
              </a:ext>
            </a:extLst>
          </p:cNvPr>
          <p:cNvSpPr/>
          <p:nvPr/>
        </p:nvSpPr>
        <p:spPr>
          <a:xfrm>
            <a:off x="2620254" y="871064"/>
            <a:ext cx="5438000" cy="37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41EAABEB-932F-4B9B-83FF-400E663C95E5}"/>
              </a:ext>
            </a:extLst>
          </p:cNvPr>
          <p:cNvSpPr/>
          <p:nvPr/>
        </p:nvSpPr>
        <p:spPr>
          <a:xfrm>
            <a:off x="2567633" y="1410957"/>
            <a:ext cx="6948292" cy="23339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F28004DF-5E2B-4265-A7F1-ABCE396686FA}"/>
              </a:ext>
            </a:extLst>
          </p:cNvPr>
          <p:cNvSpPr/>
          <p:nvPr/>
        </p:nvSpPr>
        <p:spPr>
          <a:xfrm>
            <a:off x="2620254" y="1645029"/>
            <a:ext cx="4205092" cy="23360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6B5806A-BFE9-4ABA-B638-51ED5EDBD510}"/>
              </a:ext>
            </a:extLst>
          </p:cNvPr>
          <p:cNvSpPr txBox="1"/>
          <p:nvPr/>
        </p:nvSpPr>
        <p:spPr>
          <a:xfrm>
            <a:off x="2189681" y="3941507"/>
            <a:ext cx="7591912" cy="1262397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I’d like you </a:t>
            </a:r>
            <a:r>
              <a:rPr lang="en-US" sz="2400" b="1" dirty="0">
                <a:latin typeface="Abadi" panose="020B0604020104020204" pitchFamily="34" charset="0"/>
              </a:rPr>
              <a:t>to meet my parents.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I want you </a:t>
            </a:r>
            <a:r>
              <a:rPr lang="en-US" sz="2400" b="1" i="0" u="none" strike="noStrike" baseline="0" dirty="0">
                <a:latin typeface="Abadi" panose="020B0604020104020204" pitchFamily="34" charset="0"/>
              </a:rPr>
              <a:t>to </a:t>
            </a:r>
            <a:r>
              <a:rPr lang="en-US" sz="2400" b="1" dirty="0">
                <a:latin typeface="Abadi" panose="020B0604020104020204" pitchFamily="34" charset="0"/>
              </a:rPr>
              <a:t>cook </a:t>
            </a:r>
            <a:r>
              <a:rPr lang="en-US" sz="2400" b="0" i="0" u="none" strike="noStrike" baseline="0" dirty="0">
                <a:latin typeface="Abadi" panose="020B0604020104020204" pitchFamily="34" charset="0"/>
              </a:rPr>
              <a:t>the dinner this evening.</a:t>
            </a:r>
          </a:p>
          <a:p>
            <a:pPr algn="l">
              <a:lnSpc>
                <a:spcPct val="150000"/>
              </a:lnSpc>
            </a:pPr>
            <a:endParaRPr lang="en-US" sz="100" b="0" i="0" u="none" strike="noStrike" baseline="0" dirty="0">
              <a:latin typeface="ProximaNova-Light"/>
            </a:endParaRPr>
          </a:p>
        </p:txBody>
      </p:sp>
      <p:sp>
        <p:nvSpPr>
          <p:cNvPr id="36" name="فقاعة الكلام: بيضاوية 35">
            <a:extLst>
              <a:ext uri="{FF2B5EF4-FFF2-40B4-BE49-F238E27FC236}">
                <a16:creationId xmlns:a16="http://schemas.microsoft.com/office/drawing/2014/main" id="{E995139E-7161-4A9E-B3DA-D6A494746951}"/>
              </a:ext>
            </a:extLst>
          </p:cNvPr>
          <p:cNvSpPr/>
          <p:nvPr/>
        </p:nvSpPr>
        <p:spPr>
          <a:xfrm>
            <a:off x="3587366" y="3449347"/>
            <a:ext cx="2123772" cy="430886"/>
          </a:xfrm>
          <a:prstGeom prst="wedgeEllipseCallout">
            <a:avLst>
              <a:gd name="adj1" fmla="val -15507"/>
              <a:gd name="adj2" fmla="val 1102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ym typeface="Wingdings" panose="05000000000000000000" pitchFamily="2" charset="2"/>
              </a:rPr>
              <a:t> </a:t>
            </a:r>
            <a:r>
              <a:rPr lang="en-US" sz="1800" b="1" dirty="0"/>
              <a:t>infinitive</a:t>
            </a:r>
            <a:endParaRPr lang="ar-SA" b="1" dirty="0"/>
          </a:p>
        </p:txBody>
      </p:sp>
      <p:sp>
        <p:nvSpPr>
          <p:cNvPr id="37" name="فقاعة الكلام: بيضاوية 36">
            <a:extLst>
              <a:ext uri="{FF2B5EF4-FFF2-40B4-BE49-F238E27FC236}">
                <a16:creationId xmlns:a16="http://schemas.microsoft.com/office/drawing/2014/main" id="{60B31DF6-8B66-4D8D-B551-AE39C06E4300}"/>
              </a:ext>
            </a:extLst>
          </p:cNvPr>
          <p:cNvSpPr/>
          <p:nvPr/>
        </p:nvSpPr>
        <p:spPr>
          <a:xfrm>
            <a:off x="3660914" y="5326453"/>
            <a:ext cx="2123772" cy="474483"/>
          </a:xfrm>
          <a:prstGeom prst="wedgeEllipseCallout">
            <a:avLst>
              <a:gd name="adj1" fmla="val -26150"/>
              <a:gd name="adj2" fmla="val -973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ym typeface="Wingdings" panose="05000000000000000000" pitchFamily="2" charset="2"/>
              </a:rPr>
              <a:t> </a:t>
            </a:r>
            <a:r>
              <a:rPr lang="en-US" sz="1800" b="1" dirty="0"/>
              <a:t>infinitive</a:t>
            </a:r>
            <a:endParaRPr lang="ar-SA" b="1" dirty="0"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B706E46C-04FA-4B13-94DD-A800C66AD49A}"/>
              </a:ext>
            </a:extLst>
          </p:cNvPr>
          <p:cNvSpPr/>
          <p:nvPr/>
        </p:nvSpPr>
        <p:spPr>
          <a:xfrm>
            <a:off x="1379307" y="3197561"/>
            <a:ext cx="1620748" cy="430887"/>
          </a:xfrm>
          <a:prstGeom prst="rect">
            <a:avLst/>
          </a:prstGeom>
          <a:solidFill>
            <a:srgbClr val="FEDC4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4" grpId="0" animBg="1"/>
      <p:bldP spid="36" grpId="0" animBg="1"/>
      <p:bldP spid="3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9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9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9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9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9">
            <a:hlinkClick r:id="rId7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9">
            <a:hlinkClick r:id="rId8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9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9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9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66" name="Google Shape;966;p29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E3F53AF-35E9-4A06-857D-9C594EC844FF}"/>
              </a:ext>
            </a:extLst>
          </p:cNvPr>
          <p:cNvSpPr txBox="1"/>
          <p:nvPr/>
        </p:nvSpPr>
        <p:spPr>
          <a:xfrm>
            <a:off x="2346458" y="1801392"/>
            <a:ext cx="7732490" cy="3970318"/>
          </a:xfrm>
          <a:prstGeom prst="rect">
            <a:avLst/>
          </a:prstGeom>
          <a:solidFill>
            <a:srgbClr val="FFFAEB"/>
          </a:solidFill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Abadi" panose="020B0604020104020204" pitchFamily="34" charset="0"/>
              </a:rPr>
              <a:t>dress nicely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</a:t>
            </a:r>
            <a:r>
              <a:rPr lang="en-US" sz="2800" dirty="0">
                <a:latin typeface="Abadi" panose="020B0604020104020204" pitchFamily="34" charset="0"/>
              </a:rPr>
              <a:t>  you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</a:t>
            </a:r>
            <a:r>
              <a:rPr lang="en-US" sz="2800" dirty="0">
                <a:latin typeface="Abadi" panose="020B0604020104020204" pitchFamily="34" charset="0"/>
              </a:rPr>
              <a:t>    want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</a:t>
            </a:r>
            <a:r>
              <a:rPr lang="en-US" sz="2800" dirty="0">
                <a:latin typeface="Abadi" panose="020B0604020104020204" pitchFamily="34" charset="0"/>
              </a:rPr>
              <a:t>  I  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</a:t>
            </a:r>
            <a:r>
              <a:rPr lang="en-US" sz="2800" dirty="0">
                <a:latin typeface="Abadi" panose="020B0604020104020204" pitchFamily="34" charset="0"/>
              </a:rPr>
              <a:t>  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latin typeface="Abadi" panose="020B0604020104020204" pitchFamily="34" charset="0"/>
              </a:rPr>
              <a:t>I want you to dress nicely.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Abadi" panose="020B0604020104020204" pitchFamily="34" charset="0"/>
              </a:rPr>
              <a:t>shopping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</a:t>
            </a:r>
            <a:r>
              <a:rPr lang="en-US" sz="2800" dirty="0">
                <a:latin typeface="Abadi" panose="020B0604020104020204" pitchFamily="34" charset="0"/>
              </a:rPr>
              <a:t>  to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 </a:t>
            </a:r>
            <a:r>
              <a:rPr lang="en-US" sz="2800" dirty="0">
                <a:latin typeface="Abadi" panose="020B0604020104020204" pitchFamily="34" charset="0"/>
              </a:rPr>
              <a:t>  you  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  </a:t>
            </a:r>
            <a:r>
              <a:rPr lang="en-US" sz="2800" dirty="0">
                <a:latin typeface="Abadi" panose="020B0604020104020204" pitchFamily="34" charset="0"/>
              </a:rPr>
              <a:t> go 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</a:t>
            </a:r>
            <a:r>
              <a:rPr lang="en-US" sz="2800" dirty="0">
                <a:latin typeface="Abadi" panose="020B0604020104020204" pitchFamily="34" charset="0"/>
              </a:rPr>
              <a:t>   I’d   </a:t>
            </a:r>
            <a:r>
              <a:rPr lang="en-US" sz="2800" dirty="0">
                <a:solidFill>
                  <a:srgbClr val="FF0000"/>
                </a:solidFill>
                <a:latin typeface="Abadi" panose="020B0604020104020204" pitchFamily="34" charset="0"/>
              </a:rPr>
              <a:t>/ </a:t>
            </a:r>
            <a:r>
              <a:rPr lang="en-US" sz="2800" dirty="0">
                <a:latin typeface="Abadi" panose="020B0604020104020204" pitchFamily="34" charset="0"/>
              </a:rPr>
              <a:t> like 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>
              <a:latin typeface="Abadi" panose="020B06040201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badi" panose="020B0604020104020204" pitchFamily="34" charset="0"/>
              </a:rPr>
              <a:t>I’d like you to go shopping.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sz="2800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p:sp>
        <p:nvSpPr>
          <p:cNvPr id="952" name="Google Shape;952;p29"/>
          <p:cNvSpPr/>
          <p:nvPr/>
        </p:nvSpPr>
        <p:spPr>
          <a:xfrm rot="19368944">
            <a:off x="9040098" y="5328350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bg1">
              <a:lumMod val="65000"/>
              <a:alpha val="6863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B18425C3-E139-4F67-B724-1E2123CEB16F}"/>
              </a:ext>
            </a:extLst>
          </p:cNvPr>
          <p:cNvSpPr/>
          <p:nvPr/>
        </p:nvSpPr>
        <p:spPr>
          <a:xfrm>
            <a:off x="2656802" y="621138"/>
            <a:ext cx="6646898" cy="430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Rearrange the following to form sentences:</a:t>
            </a:r>
          </a:p>
        </p:txBody>
      </p:sp>
      <p:sp>
        <p:nvSpPr>
          <p:cNvPr id="25" name="Google Shape;952;p29">
            <a:extLst>
              <a:ext uri="{FF2B5EF4-FFF2-40B4-BE49-F238E27FC236}">
                <a16:creationId xmlns:a16="http://schemas.microsoft.com/office/drawing/2014/main" id="{366FAFFF-E2F1-43A5-80D6-53AED5BD9A8C}"/>
              </a:ext>
            </a:extLst>
          </p:cNvPr>
          <p:cNvSpPr/>
          <p:nvPr/>
        </p:nvSpPr>
        <p:spPr>
          <a:xfrm rot="19368944">
            <a:off x="1328353" y="1739929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chemeClr val="bg1">
              <a:lumMod val="65000"/>
              <a:alpha val="68630"/>
            </a:scheme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136075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Google Shape;1088;p36"/>
          <p:cNvGrpSpPr/>
          <p:nvPr/>
        </p:nvGrpSpPr>
        <p:grpSpPr>
          <a:xfrm rot="-489119">
            <a:off x="1705195" y="2005970"/>
            <a:ext cx="3462938" cy="3710711"/>
            <a:chOff x="1428074" y="1911392"/>
            <a:chExt cx="3462922" cy="3710694"/>
          </a:xfrm>
        </p:grpSpPr>
        <p:sp>
          <p:nvSpPr>
            <p:cNvPr id="1089" name="Google Shape;1089;p36"/>
            <p:cNvSpPr/>
            <p:nvPr/>
          </p:nvSpPr>
          <p:spPr>
            <a:xfrm>
              <a:off x="1428074" y="1911392"/>
              <a:ext cx="3462922" cy="3710694"/>
            </a:xfrm>
            <a:custGeom>
              <a:avLst/>
              <a:gdLst/>
              <a:ahLst/>
              <a:cxnLst/>
              <a:rect l="l" t="t" r="r" b="b"/>
              <a:pathLst>
                <a:path w="3462922" h="3710694" extrusionOk="0">
                  <a:moveTo>
                    <a:pt x="0" y="0"/>
                  </a:moveTo>
                  <a:lnTo>
                    <a:pt x="317151" y="0"/>
                  </a:lnTo>
                  <a:lnTo>
                    <a:pt x="274831" y="8544"/>
                  </a:lnTo>
                  <a:cubicBezTo>
                    <a:pt x="216604" y="33172"/>
                    <a:pt x="175747" y="90829"/>
                    <a:pt x="175747" y="158027"/>
                  </a:cubicBezTo>
                  <a:cubicBezTo>
                    <a:pt x="175747" y="247625"/>
                    <a:pt x="248381" y="320259"/>
                    <a:pt x="337979" y="320259"/>
                  </a:cubicBezTo>
                  <a:cubicBezTo>
                    <a:pt x="427577" y="320259"/>
                    <a:pt x="500211" y="247625"/>
                    <a:pt x="500211" y="158027"/>
                  </a:cubicBezTo>
                  <a:cubicBezTo>
                    <a:pt x="500211" y="90829"/>
                    <a:pt x="459355" y="33172"/>
                    <a:pt x="401127" y="8544"/>
                  </a:cubicBezTo>
                  <a:lnTo>
                    <a:pt x="358807" y="0"/>
                  </a:lnTo>
                  <a:lnTo>
                    <a:pt x="868544" y="0"/>
                  </a:lnTo>
                  <a:lnTo>
                    <a:pt x="826224" y="8544"/>
                  </a:lnTo>
                  <a:cubicBezTo>
                    <a:pt x="767997" y="33172"/>
                    <a:pt x="727140" y="90829"/>
                    <a:pt x="727140" y="158027"/>
                  </a:cubicBezTo>
                  <a:cubicBezTo>
                    <a:pt x="727140" y="247625"/>
                    <a:pt x="799774" y="320259"/>
                    <a:pt x="889372" y="320259"/>
                  </a:cubicBezTo>
                  <a:cubicBezTo>
                    <a:pt x="978970" y="320259"/>
                    <a:pt x="1051604" y="247625"/>
                    <a:pt x="1051604" y="158027"/>
                  </a:cubicBezTo>
                  <a:cubicBezTo>
                    <a:pt x="1051604" y="90829"/>
                    <a:pt x="1010748" y="33172"/>
                    <a:pt x="952520" y="8544"/>
                  </a:cubicBezTo>
                  <a:lnTo>
                    <a:pt x="910200" y="0"/>
                  </a:lnTo>
                  <a:lnTo>
                    <a:pt x="1419937" y="0"/>
                  </a:lnTo>
                  <a:lnTo>
                    <a:pt x="1377617" y="8544"/>
                  </a:lnTo>
                  <a:cubicBezTo>
                    <a:pt x="1319390" y="33172"/>
                    <a:pt x="1278533" y="90829"/>
                    <a:pt x="1278533" y="158027"/>
                  </a:cubicBezTo>
                  <a:cubicBezTo>
                    <a:pt x="1278533" y="247625"/>
                    <a:pt x="1351167" y="320259"/>
                    <a:pt x="1440765" y="320259"/>
                  </a:cubicBezTo>
                  <a:cubicBezTo>
                    <a:pt x="1530363" y="320259"/>
                    <a:pt x="1602997" y="247625"/>
                    <a:pt x="1602997" y="158027"/>
                  </a:cubicBezTo>
                  <a:cubicBezTo>
                    <a:pt x="1602997" y="90829"/>
                    <a:pt x="1562141" y="33172"/>
                    <a:pt x="1503913" y="8544"/>
                  </a:cubicBezTo>
                  <a:lnTo>
                    <a:pt x="1461593" y="0"/>
                  </a:lnTo>
                  <a:lnTo>
                    <a:pt x="1971330" y="0"/>
                  </a:lnTo>
                  <a:lnTo>
                    <a:pt x="1929010" y="8544"/>
                  </a:lnTo>
                  <a:cubicBezTo>
                    <a:pt x="1870783" y="33172"/>
                    <a:pt x="1829926" y="90829"/>
                    <a:pt x="1829926" y="158027"/>
                  </a:cubicBezTo>
                  <a:cubicBezTo>
                    <a:pt x="1829926" y="247625"/>
                    <a:pt x="1902560" y="320259"/>
                    <a:pt x="1992158" y="320259"/>
                  </a:cubicBezTo>
                  <a:cubicBezTo>
                    <a:pt x="2081756" y="320259"/>
                    <a:pt x="2154390" y="247625"/>
                    <a:pt x="2154390" y="158027"/>
                  </a:cubicBezTo>
                  <a:cubicBezTo>
                    <a:pt x="2154390" y="90829"/>
                    <a:pt x="2113533" y="33172"/>
                    <a:pt x="2055306" y="8544"/>
                  </a:cubicBezTo>
                  <a:lnTo>
                    <a:pt x="2012986" y="0"/>
                  </a:lnTo>
                  <a:lnTo>
                    <a:pt x="2522723" y="0"/>
                  </a:lnTo>
                  <a:lnTo>
                    <a:pt x="2480403" y="8544"/>
                  </a:lnTo>
                  <a:cubicBezTo>
                    <a:pt x="2422176" y="33172"/>
                    <a:pt x="2381319" y="90829"/>
                    <a:pt x="2381319" y="158027"/>
                  </a:cubicBezTo>
                  <a:cubicBezTo>
                    <a:pt x="2381319" y="247625"/>
                    <a:pt x="2453953" y="320259"/>
                    <a:pt x="2543551" y="320259"/>
                  </a:cubicBezTo>
                  <a:cubicBezTo>
                    <a:pt x="2633149" y="320259"/>
                    <a:pt x="2705783" y="247625"/>
                    <a:pt x="2705783" y="158027"/>
                  </a:cubicBezTo>
                  <a:cubicBezTo>
                    <a:pt x="2705783" y="90829"/>
                    <a:pt x="2664926" y="33172"/>
                    <a:pt x="2606699" y="8544"/>
                  </a:cubicBezTo>
                  <a:lnTo>
                    <a:pt x="2564379" y="0"/>
                  </a:lnTo>
                  <a:lnTo>
                    <a:pt x="3074117" y="0"/>
                  </a:lnTo>
                  <a:lnTo>
                    <a:pt x="3031797" y="8544"/>
                  </a:lnTo>
                  <a:cubicBezTo>
                    <a:pt x="2973570" y="33172"/>
                    <a:pt x="2932713" y="90829"/>
                    <a:pt x="2932713" y="158027"/>
                  </a:cubicBezTo>
                  <a:cubicBezTo>
                    <a:pt x="2932713" y="247625"/>
                    <a:pt x="3005347" y="320259"/>
                    <a:pt x="3094945" y="320259"/>
                  </a:cubicBezTo>
                  <a:cubicBezTo>
                    <a:pt x="3184543" y="320259"/>
                    <a:pt x="3257177" y="247625"/>
                    <a:pt x="3257177" y="158027"/>
                  </a:cubicBezTo>
                  <a:cubicBezTo>
                    <a:pt x="3257177" y="90829"/>
                    <a:pt x="3216320" y="33172"/>
                    <a:pt x="3158093" y="8544"/>
                  </a:cubicBezTo>
                  <a:lnTo>
                    <a:pt x="3115773" y="0"/>
                  </a:lnTo>
                  <a:lnTo>
                    <a:pt x="3462922" y="0"/>
                  </a:lnTo>
                  <a:lnTo>
                    <a:pt x="3462922" y="3710694"/>
                  </a:lnTo>
                  <a:lnTo>
                    <a:pt x="0" y="37106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127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0" name="Google Shape;1090;p36" descr="A close up of a 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60437" y="2372297"/>
              <a:ext cx="3054362" cy="2962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1" name="Google Shape;1091;p36"/>
          <p:cNvSpPr/>
          <p:nvPr/>
        </p:nvSpPr>
        <p:spPr>
          <a:xfrm rot="-8658596">
            <a:off x="1423612" y="5350108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92" name="Google Shape;1092;p36"/>
          <p:cNvSpPr txBox="1">
            <a:spLocks noGrp="1"/>
          </p:cNvSpPr>
          <p:nvPr>
            <p:ph type="subTitle" idx="4294967295"/>
          </p:nvPr>
        </p:nvSpPr>
        <p:spPr>
          <a:xfrm rot="-485320">
            <a:off x="2023504" y="3142357"/>
            <a:ext cx="2874093" cy="22161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00" b="1" dirty="0"/>
              <a:t>Book Open </a:t>
            </a:r>
            <a:endParaRPr lang="en-US" sz="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           P</a:t>
            </a:r>
            <a:r>
              <a:rPr lang="en" dirty="0"/>
              <a:t>age (71)</a:t>
            </a:r>
            <a:endParaRPr dirty="0"/>
          </a:p>
        </p:txBody>
      </p:sp>
      <p:sp>
        <p:nvSpPr>
          <p:cNvPr id="1095" name="Google Shape;1095;p36">
            <a:hlinkClick r:id="rId4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6">
            <a:hlinkClick r:id="rId5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6">
            <a:hlinkClick r:id="rId6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6">
            <a:hlinkClick r:id="rId7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6">
            <a:hlinkClick r:id="rId8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6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6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6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03" name="Google Shape;1103;p36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104" name="Google Shape;1104;p36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BDC748EB-5360-3D82-ECFE-F35AF33859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 rot="21201200">
            <a:off x="7109954" y="1099928"/>
            <a:ext cx="3355005" cy="426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0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0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0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0">
            <a:hlinkClick r:id="rId6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0">
            <a:hlinkClick r:id="rId7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0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0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0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84" name="Google Shape;984;p30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985" name="Google Shape;985;p30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صورة 24" descr="صورة تحتوي على شخص, داخلي, رجل, بحث&#10;&#10;تم إنشاء الوصف تلقائياً">
            <a:extLst>
              <a:ext uri="{FF2B5EF4-FFF2-40B4-BE49-F238E27FC236}">
                <a16:creationId xmlns:a16="http://schemas.microsoft.com/office/drawing/2014/main" id="{F2BE6463-2581-4162-A26D-8763247AE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3229" y="340737"/>
            <a:ext cx="2216192" cy="246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صورة 25" descr="صورة تحتوي على شخص, بدلة, ثياب, رجل&#10;&#10;تم إنشاء الوصف تلقائياً">
            <a:extLst>
              <a:ext uri="{FF2B5EF4-FFF2-40B4-BE49-F238E27FC236}">
                <a16:creationId xmlns:a16="http://schemas.microsoft.com/office/drawing/2014/main" id="{B67B69C0-B694-4EEC-A06D-6164862A43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8997" y="3383958"/>
            <a:ext cx="2046353" cy="2162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صورة 26" descr="صورة تحتوي على شخص, خارجي, مبنى, طريق&#10;&#10;تم إنشاء الوصف تلقائياً">
            <a:extLst>
              <a:ext uri="{FF2B5EF4-FFF2-40B4-BE49-F238E27FC236}">
                <a16:creationId xmlns:a16="http://schemas.microsoft.com/office/drawing/2014/main" id="{E5D2A4C1-D0B5-42F0-B01E-E5CC2ECF49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1231" y="261408"/>
            <a:ext cx="2480153" cy="2447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صورة 27" descr="صورة تحتوي على شخص, داخلي, سيدة, شاب&#10;&#10;تم إنشاء الوصف تلقائياً">
            <a:extLst>
              <a:ext uri="{FF2B5EF4-FFF2-40B4-BE49-F238E27FC236}">
                <a16:creationId xmlns:a16="http://schemas.microsoft.com/office/drawing/2014/main" id="{0C42A219-FDBE-40AC-8A62-92923CDFC8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5588" y="3144715"/>
            <a:ext cx="2277180" cy="2362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912902C-437D-4005-ADFE-A92857854B13}"/>
              </a:ext>
            </a:extLst>
          </p:cNvPr>
          <p:cNvSpPr txBox="1"/>
          <p:nvPr/>
        </p:nvSpPr>
        <p:spPr>
          <a:xfrm>
            <a:off x="1907140" y="2048111"/>
            <a:ext cx="3994077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1</a:t>
            </a:r>
            <a:r>
              <a:rPr lang="en-US" sz="1600" b="1" dirty="0"/>
              <a:t>. I recommend you cut your hair </a:t>
            </a:r>
            <a:r>
              <a:rPr lang="en-US" sz="1600" b="1" dirty="0" err="1"/>
              <a:t>shor</a:t>
            </a:r>
            <a:endParaRPr lang="ar-SA" b="1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8F72257-8CFD-423E-8017-34AB9BB5CEA5}"/>
              </a:ext>
            </a:extLst>
          </p:cNvPr>
          <p:cNvSpPr txBox="1"/>
          <p:nvPr/>
        </p:nvSpPr>
        <p:spPr>
          <a:xfrm>
            <a:off x="6649332" y="5700273"/>
            <a:ext cx="3713307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2. I suggest that you try this on.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2E822C8-D3AF-40A6-B2BE-3DDF68928779}"/>
              </a:ext>
            </a:extLst>
          </p:cNvPr>
          <p:cNvSpPr txBox="1"/>
          <p:nvPr/>
        </p:nvSpPr>
        <p:spPr>
          <a:xfrm>
            <a:off x="6790778" y="2806161"/>
            <a:ext cx="406900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3</a:t>
            </a:r>
            <a:r>
              <a:rPr lang="en-US" sz="1600" b="1" dirty="0"/>
              <a:t>. It’s important that we catch this train.</a:t>
            </a:r>
            <a:endParaRPr lang="ar-SA" sz="1600" b="1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FCA68DB-CB3D-4007-852B-5A6A2162AB62}"/>
              </a:ext>
            </a:extLst>
          </p:cNvPr>
          <p:cNvSpPr txBox="1"/>
          <p:nvPr/>
        </p:nvSpPr>
        <p:spPr>
          <a:xfrm>
            <a:off x="2231334" y="5700273"/>
            <a:ext cx="3345691" cy="5847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67900"/>
                </a:solidFill>
              </a:rPr>
              <a:t>4. It’s essential that you brush well twice a day</a:t>
            </a:r>
            <a:endParaRPr lang="ar-SA" sz="1600" b="1" dirty="0">
              <a:solidFill>
                <a:srgbClr val="967900"/>
              </a:solidFill>
            </a:endParaRPr>
          </a:p>
        </p:txBody>
      </p:sp>
      <p:sp>
        <p:nvSpPr>
          <p:cNvPr id="40" name="فقاعة التفكير: على شكل سحابة 39">
            <a:extLst>
              <a:ext uri="{FF2B5EF4-FFF2-40B4-BE49-F238E27FC236}">
                <a16:creationId xmlns:a16="http://schemas.microsoft.com/office/drawing/2014/main" id="{A802E1AA-8382-4EC1-88AE-DCCD7C2066A6}"/>
              </a:ext>
            </a:extLst>
          </p:cNvPr>
          <p:cNvSpPr/>
          <p:nvPr/>
        </p:nvSpPr>
        <p:spPr>
          <a:xfrm>
            <a:off x="3814907" y="340737"/>
            <a:ext cx="3504786" cy="1428030"/>
          </a:xfrm>
          <a:prstGeom prst="cloudCallout">
            <a:avLst>
              <a:gd name="adj1" fmla="val 16056"/>
              <a:gd name="adj2" fmla="val 86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Write “ subjunctive” sentence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 descr="صورة تحتوي على شخص, داخلي, تشبث, يد&#10;&#10;تم إنشاء الوصف تلقائياً">
            <a:extLst>
              <a:ext uri="{FF2B5EF4-FFF2-40B4-BE49-F238E27FC236}">
                <a16:creationId xmlns:a16="http://schemas.microsoft.com/office/drawing/2014/main" id="{7882407D-5CE5-4A8D-B45A-2DD78C86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611" y="2239766"/>
            <a:ext cx="2258500" cy="2610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2" name="Google Shape;1032;p33"/>
          <p:cNvSpPr/>
          <p:nvPr/>
        </p:nvSpPr>
        <p:spPr>
          <a:xfrm rot="-8658596">
            <a:off x="2708350" y="2205540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36" name="Google Shape;1036;p33">
            <a:hlinkClick r:id="rId4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3">
            <a:hlinkClick r:id="rId5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3">
            <a:hlinkClick r:id="rId6" action="ppaction://hlinksldjump"/>
          </p:cNvPr>
          <p:cNvSpPr/>
          <p:nvPr/>
        </p:nvSpPr>
        <p:spPr>
          <a:xfrm rot="-5400000">
            <a:off x="218247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3">
            <a:hlinkClick r:id="rId7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3">
            <a:hlinkClick r:id="rId8" action="ppaction://hlinksldjump"/>
          </p:cNvPr>
          <p:cNvSpPr/>
          <p:nvPr/>
        </p:nvSpPr>
        <p:spPr>
          <a:xfrm rot="-5400000">
            <a:off x="14930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3">
            <a:hlinkClick r:id="rId9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3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3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3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46" name="Google Shape;1046;p33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صورة 23" descr="صورة تحتوي على داخلي, شخص, منضدة, أشخاص&#10;&#10;تم إنشاء الوصف تلقائياً">
            <a:extLst>
              <a:ext uri="{FF2B5EF4-FFF2-40B4-BE49-F238E27FC236}">
                <a16:creationId xmlns:a16="http://schemas.microsoft.com/office/drawing/2014/main" id="{45B988FB-AADF-4B36-BB94-810D462BDA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4629" y="1851415"/>
            <a:ext cx="2362586" cy="2727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صورة 24" descr="صورة تحتوي على شخص, داخلي, مبنى, رجل&#10;&#10;تم إنشاء الوصف تلقائياً">
            <a:extLst>
              <a:ext uri="{FF2B5EF4-FFF2-40B4-BE49-F238E27FC236}">
                <a16:creationId xmlns:a16="http://schemas.microsoft.com/office/drawing/2014/main" id="{2AE22E04-C7A9-470A-BF39-92361AFD3F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9133" y="642359"/>
            <a:ext cx="2413936" cy="2727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C8203CF-70DD-4E85-8232-F047ACB65E21}"/>
              </a:ext>
            </a:extLst>
          </p:cNvPr>
          <p:cNvSpPr txBox="1"/>
          <p:nvPr/>
        </p:nvSpPr>
        <p:spPr>
          <a:xfrm>
            <a:off x="1105747" y="5095716"/>
            <a:ext cx="359338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5. I want you to stop smoking.</a:t>
            </a:r>
            <a:endParaRPr lang="ar-SA" sz="1600" b="1" dirty="0"/>
          </a:p>
        </p:txBody>
      </p:sp>
      <p:sp>
        <p:nvSpPr>
          <p:cNvPr id="29" name="Google Shape;1032;p33">
            <a:extLst>
              <a:ext uri="{FF2B5EF4-FFF2-40B4-BE49-F238E27FC236}">
                <a16:creationId xmlns:a16="http://schemas.microsoft.com/office/drawing/2014/main" id="{C567BAC6-9BBF-4AE5-8212-67549B30F587}"/>
              </a:ext>
            </a:extLst>
          </p:cNvPr>
          <p:cNvSpPr/>
          <p:nvPr/>
        </p:nvSpPr>
        <p:spPr>
          <a:xfrm rot="-8658596">
            <a:off x="6016382" y="677864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1B19ED1-0819-467D-8362-591DCE72AF8F}"/>
              </a:ext>
            </a:extLst>
          </p:cNvPr>
          <p:cNvSpPr txBox="1"/>
          <p:nvPr/>
        </p:nvSpPr>
        <p:spPr>
          <a:xfrm>
            <a:off x="4168483" y="3541028"/>
            <a:ext cx="3191206" cy="6155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/>
              <a:t>6</a:t>
            </a:r>
            <a:r>
              <a:rPr lang="en-US" b="1" dirty="0"/>
              <a:t>. </a:t>
            </a:r>
            <a:r>
              <a:rPr lang="en-US" sz="1600" b="1" dirty="0"/>
              <a:t>I want you to study the new proposals very carefully. </a:t>
            </a:r>
            <a:endParaRPr lang="ar-SA" b="1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E601F97-B950-44E0-A441-73BF797EDCFD}"/>
              </a:ext>
            </a:extLst>
          </p:cNvPr>
          <p:cNvSpPr txBox="1"/>
          <p:nvPr/>
        </p:nvSpPr>
        <p:spPr>
          <a:xfrm>
            <a:off x="7232750" y="4818719"/>
            <a:ext cx="38390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7. I’d like you to take two pills every morning.</a:t>
            </a:r>
            <a:endParaRPr lang="ar-SA" sz="1600" b="1" dirty="0"/>
          </a:p>
        </p:txBody>
      </p:sp>
      <p:sp>
        <p:nvSpPr>
          <p:cNvPr id="35" name="Google Shape;1032;p33">
            <a:extLst>
              <a:ext uri="{FF2B5EF4-FFF2-40B4-BE49-F238E27FC236}">
                <a16:creationId xmlns:a16="http://schemas.microsoft.com/office/drawing/2014/main" id="{C499D060-B2F1-4D65-A8F4-6D6EFF5CC4FA}"/>
              </a:ext>
            </a:extLst>
          </p:cNvPr>
          <p:cNvSpPr/>
          <p:nvPr/>
        </p:nvSpPr>
        <p:spPr>
          <a:xfrm rot="-8658596">
            <a:off x="9489975" y="1593481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28" grpId="0" animBg="1"/>
      <p:bldP spid="29" grpId="0" animBg="1"/>
      <p:bldP spid="32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8"/>
          <p:cNvSpPr txBox="1">
            <a:spLocks noGrp="1"/>
          </p:cNvSpPr>
          <p:nvPr>
            <p:ph type="body" idx="4294967295"/>
          </p:nvPr>
        </p:nvSpPr>
        <p:spPr>
          <a:xfrm>
            <a:off x="1799221" y="1824626"/>
            <a:ext cx="4215300" cy="37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dirty="0"/>
              <a:t>P</a:t>
            </a:r>
            <a:r>
              <a:rPr lang="en" dirty="0"/>
              <a:t>age (78) , exercise ( D)</a:t>
            </a:r>
            <a:endParaRPr dirty="0"/>
          </a:p>
        </p:txBody>
      </p:sp>
      <p:sp>
        <p:nvSpPr>
          <p:cNvPr id="1296" name="Google Shape;1296;p48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8">
            <a:hlinkClick r:id="rId4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8">
            <a:hlinkClick r:id="rId5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8">
            <a:hlinkClick r:id="rId6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8">
            <a:hlinkClick r:id="rId7" action="ppaction://hlinksldjump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8">
            <a:hlinkClick r:id="rId8" action="ppaction://hlinksldjump"/>
          </p:cNvPr>
          <p:cNvSpPr/>
          <p:nvPr/>
        </p:nvSpPr>
        <p:spPr>
          <a:xfrm>
            <a:off x="693575" y="415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8">
            <a:hlinkClick r:id="" action="ppaction://noaction"/>
          </p:cNvPr>
          <p:cNvSpPr/>
          <p:nvPr/>
        </p:nvSpPr>
        <p:spPr>
          <a:xfrm>
            <a:off x="693575" y="301467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8">
            <a:hlinkClick r:id="" action="ppaction://noaction"/>
          </p:cNvPr>
          <p:cNvSpPr/>
          <p:nvPr/>
        </p:nvSpPr>
        <p:spPr>
          <a:xfrm>
            <a:off x="693575" y="429257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8">
            <a:hlinkClick r:id="" action="ppaction://noaction"/>
          </p:cNvPr>
          <p:cNvSpPr/>
          <p:nvPr/>
        </p:nvSpPr>
        <p:spPr>
          <a:xfrm>
            <a:off x="738500" y="16810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94;p48">
            <a:extLst>
              <a:ext uri="{FF2B5EF4-FFF2-40B4-BE49-F238E27FC236}">
                <a16:creationId xmlns:a16="http://schemas.microsoft.com/office/drawing/2014/main" id="{E36B0A79-A99F-4BCB-8FEF-A577841DD9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30400" y="1121722"/>
            <a:ext cx="4203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Amasis MT Pro Black" panose="02040A04050005020304" pitchFamily="18" charset="0"/>
                <a:cs typeface="Cavolini" panose="03000502040302020204" pitchFamily="66" charset="0"/>
              </a:rPr>
              <a:t>Homework</a:t>
            </a:r>
            <a:endParaRPr sz="5400" b="1" dirty="0">
              <a:latin typeface="Amasis MT Pro Black" panose="02040A04050005020304" pitchFamily="18" charset="0"/>
              <a:cs typeface="Cavolini" panose="0300050204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2E13C-AD2D-82CA-A2BA-2F23CF186D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 rot="21133254">
            <a:off x="1972774" y="2608189"/>
            <a:ext cx="2808718" cy="340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379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48"/>
          <p:cNvSpPr txBox="1">
            <a:spLocks noGrp="1"/>
          </p:cNvSpPr>
          <p:nvPr>
            <p:ph type="ctrTitle"/>
          </p:nvPr>
        </p:nvSpPr>
        <p:spPr>
          <a:xfrm>
            <a:off x="1261700" y="602850"/>
            <a:ext cx="42030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Amasis MT Pro Black" panose="02040A04050005020304" pitchFamily="18" charset="0"/>
                <a:cs typeface="Cavolini" panose="03000502040302020204" pitchFamily="66" charset="0"/>
              </a:rPr>
              <a:t>Thanks</a:t>
            </a:r>
            <a:endParaRPr sz="8000" b="1" dirty="0">
              <a:latin typeface="Amasis MT Pro Black" panose="02040A04050005020304" pitchFamily="18" charset="0"/>
              <a:cs typeface="Cavolini" panose="03000502040302020204" pitchFamily="66" charset="0"/>
            </a:endParaRPr>
          </a:p>
        </p:txBody>
      </p:sp>
      <p:sp>
        <p:nvSpPr>
          <p:cNvPr id="1296" name="Google Shape;1296;p48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8">
            <a:hlinkClick r:id="rId4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48">
            <a:hlinkClick r:id="rId5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48">
            <a:hlinkClick r:id="rId6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48">
            <a:hlinkClick r:id="rId7" action="ppaction://hlinksldjump"/>
          </p:cNvPr>
          <p:cNvSpPr/>
          <p:nvPr/>
        </p:nvSpPr>
        <p:spPr>
          <a:xfrm rot="-5400000">
            <a:off x="36012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8">
            <a:hlinkClick r:id="rId8" action="ppaction://hlinksldjump"/>
          </p:cNvPr>
          <p:cNvSpPr/>
          <p:nvPr/>
        </p:nvSpPr>
        <p:spPr>
          <a:xfrm>
            <a:off x="693575" y="415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8">
            <a:hlinkClick r:id="" action="ppaction://noaction"/>
          </p:cNvPr>
          <p:cNvSpPr/>
          <p:nvPr/>
        </p:nvSpPr>
        <p:spPr>
          <a:xfrm>
            <a:off x="693575" y="301467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48">
            <a:hlinkClick r:id="" action="ppaction://noaction"/>
          </p:cNvPr>
          <p:cNvSpPr/>
          <p:nvPr/>
        </p:nvSpPr>
        <p:spPr>
          <a:xfrm>
            <a:off x="693575" y="429257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8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305" name="Google Shape;1305;p48">
            <a:hlinkClick r:id="" action="ppaction://noaction"/>
          </p:cNvPr>
          <p:cNvSpPr/>
          <p:nvPr/>
        </p:nvSpPr>
        <p:spPr>
          <a:xfrm>
            <a:off x="738500" y="16810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Decal dán tường chữ Have a nice day chữ lớn kiểu mới trang trí quán coffe  trà sữa">
            <a:extLst>
              <a:ext uri="{FF2B5EF4-FFF2-40B4-BE49-F238E27FC236}">
                <a16:creationId xmlns:a16="http://schemas.microsoft.com/office/drawing/2014/main" id="{45CC1566-FDFD-427F-8910-5382FC31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35" y="1529350"/>
            <a:ext cx="4225666" cy="457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  <a:lumOff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705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7"/>
          <p:cNvSpPr txBox="1">
            <a:spLocks noGrp="1"/>
          </p:cNvSpPr>
          <p:nvPr>
            <p:ph type="ctrTitle"/>
          </p:nvPr>
        </p:nvSpPr>
        <p:spPr>
          <a:xfrm>
            <a:off x="6599325" y="493160"/>
            <a:ext cx="4215300" cy="811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Lesson Goals:</a:t>
            </a:r>
            <a:endParaRPr sz="4800" b="1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918" name="Google Shape;918;p27">
            <a:hlinkClick r:id="rId3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7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7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7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7">
            <a:hlinkClick r:id="rId4" action="ppaction://hlinksldjump"/>
          </p:cNvPr>
          <p:cNvSpPr/>
          <p:nvPr/>
        </p:nvSpPr>
        <p:spPr>
          <a:xfrm rot="-5400000">
            <a:off x="70272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7">
            <a:hlinkClick r:id="rId5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7">
            <a:hlinkClick r:id="rId6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7">
            <a:hlinkClick r:id="rId7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7">
            <a:hlinkClick r:id="rId8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7"/>
          <p:cNvSpPr txBox="1">
            <a:spLocks noGrp="1"/>
          </p:cNvSpPr>
          <p:nvPr>
            <p:ph type="body" idx="2"/>
          </p:nvPr>
        </p:nvSpPr>
        <p:spPr>
          <a:xfrm>
            <a:off x="6602221" y="1429650"/>
            <a:ext cx="4839128" cy="447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800" dirty="0"/>
              <a:t>1- </a:t>
            </a:r>
            <a:r>
              <a:rPr lang="en-US" sz="2700" dirty="0"/>
              <a:t>Use the subjunctive </a:t>
            </a:r>
            <a:r>
              <a:rPr lang="en" sz="2700" dirty="0"/>
              <a:t>correctly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700" dirty="0"/>
              <a:t>2-</a:t>
            </a:r>
            <a:r>
              <a:rPr lang="en-US" sz="2600" dirty="0"/>
              <a:t>Use the subjective with correct verbs and expressions.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600" dirty="0"/>
              <a:t>3-Use (I'd like you-I want you) correctly.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600" dirty="0"/>
              <a:t>4- Apply the rules to do the exercises correctly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4"/>
          <p:cNvSpPr/>
          <p:nvPr/>
        </p:nvSpPr>
        <p:spPr>
          <a:xfrm rot="405102">
            <a:off x="7015488" y="1433389"/>
            <a:ext cx="3460952" cy="3708583"/>
          </a:xfrm>
          <a:custGeom>
            <a:avLst/>
            <a:gdLst/>
            <a:ahLst/>
            <a:cxnLst/>
            <a:rect l="l" t="t" r="r" b="b"/>
            <a:pathLst>
              <a:path w="3462922" h="3710694" extrusionOk="0">
                <a:moveTo>
                  <a:pt x="0" y="0"/>
                </a:moveTo>
                <a:lnTo>
                  <a:pt x="317151" y="0"/>
                </a:lnTo>
                <a:lnTo>
                  <a:pt x="274831" y="8544"/>
                </a:lnTo>
                <a:cubicBezTo>
                  <a:pt x="216604" y="33172"/>
                  <a:pt x="175747" y="90829"/>
                  <a:pt x="175747" y="158027"/>
                </a:cubicBezTo>
                <a:cubicBezTo>
                  <a:pt x="175747" y="247625"/>
                  <a:pt x="248381" y="320259"/>
                  <a:pt x="337979" y="320259"/>
                </a:cubicBezTo>
                <a:cubicBezTo>
                  <a:pt x="427577" y="320259"/>
                  <a:pt x="500211" y="247625"/>
                  <a:pt x="500211" y="158027"/>
                </a:cubicBezTo>
                <a:cubicBezTo>
                  <a:pt x="500211" y="90829"/>
                  <a:pt x="459355" y="33172"/>
                  <a:pt x="401127" y="8544"/>
                </a:cubicBezTo>
                <a:lnTo>
                  <a:pt x="358807" y="0"/>
                </a:lnTo>
                <a:lnTo>
                  <a:pt x="868544" y="0"/>
                </a:lnTo>
                <a:lnTo>
                  <a:pt x="826224" y="8544"/>
                </a:lnTo>
                <a:cubicBezTo>
                  <a:pt x="767997" y="33172"/>
                  <a:pt x="727140" y="90829"/>
                  <a:pt x="727140" y="158027"/>
                </a:cubicBezTo>
                <a:cubicBezTo>
                  <a:pt x="727140" y="247625"/>
                  <a:pt x="799774" y="320259"/>
                  <a:pt x="889372" y="320259"/>
                </a:cubicBezTo>
                <a:cubicBezTo>
                  <a:pt x="978970" y="320259"/>
                  <a:pt x="1051604" y="247625"/>
                  <a:pt x="1051604" y="158027"/>
                </a:cubicBezTo>
                <a:cubicBezTo>
                  <a:pt x="1051604" y="90829"/>
                  <a:pt x="1010748" y="33172"/>
                  <a:pt x="952520" y="8544"/>
                </a:cubicBezTo>
                <a:lnTo>
                  <a:pt x="910200" y="0"/>
                </a:lnTo>
                <a:lnTo>
                  <a:pt x="1419937" y="0"/>
                </a:lnTo>
                <a:lnTo>
                  <a:pt x="1377617" y="8544"/>
                </a:lnTo>
                <a:cubicBezTo>
                  <a:pt x="1319390" y="33172"/>
                  <a:pt x="1278533" y="90829"/>
                  <a:pt x="1278533" y="158027"/>
                </a:cubicBezTo>
                <a:cubicBezTo>
                  <a:pt x="1278533" y="247625"/>
                  <a:pt x="1351167" y="320259"/>
                  <a:pt x="1440765" y="320259"/>
                </a:cubicBezTo>
                <a:cubicBezTo>
                  <a:pt x="1530363" y="320259"/>
                  <a:pt x="1602997" y="247625"/>
                  <a:pt x="1602997" y="158027"/>
                </a:cubicBezTo>
                <a:cubicBezTo>
                  <a:pt x="1602997" y="90829"/>
                  <a:pt x="1562141" y="33172"/>
                  <a:pt x="1503913" y="8544"/>
                </a:cubicBezTo>
                <a:lnTo>
                  <a:pt x="1461593" y="0"/>
                </a:lnTo>
                <a:lnTo>
                  <a:pt x="1971330" y="0"/>
                </a:lnTo>
                <a:lnTo>
                  <a:pt x="1929010" y="8544"/>
                </a:lnTo>
                <a:cubicBezTo>
                  <a:pt x="1870783" y="33172"/>
                  <a:pt x="1829926" y="90829"/>
                  <a:pt x="1829926" y="158027"/>
                </a:cubicBezTo>
                <a:cubicBezTo>
                  <a:pt x="1829926" y="247625"/>
                  <a:pt x="1902560" y="320259"/>
                  <a:pt x="1992158" y="320259"/>
                </a:cubicBezTo>
                <a:cubicBezTo>
                  <a:pt x="2081756" y="320259"/>
                  <a:pt x="2154390" y="247625"/>
                  <a:pt x="2154390" y="158027"/>
                </a:cubicBezTo>
                <a:cubicBezTo>
                  <a:pt x="2154390" y="90829"/>
                  <a:pt x="2113533" y="33172"/>
                  <a:pt x="2055306" y="8544"/>
                </a:cubicBezTo>
                <a:lnTo>
                  <a:pt x="2012986" y="0"/>
                </a:lnTo>
                <a:lnTo>
                  <a:pt x="2522723" y="0"/>
                </a:lnTo>
                <a:lnTo>
                  <a:pt x="2480403" y="8544"/>
                </a:lnTo>
                <a:cubicBezTo>
                  <a:pt x="2422176" y="33172"/>
                  <a:pt x="2381319" y="90829"/>
                  <a:pt x="2381319" y="158027"/>
                </a:cubicBezTo>
                <a:cubicBezTo>
                  <a:pt x="2381319" y="247625"/>
                  <a:pt x="2453953" y="320259"/>
                  <a:pt x="2543551" y="320259"/>
                </a:cubicBezTo>
                <a:cubicBezTo>
                  <a:pt x="2633149" y="320259"/>
                  <a:pt x="2705783" y="247625"/>
                  <a:pt x="2705783" y="158027"/>
                </a:cubicBezTo>
                <a:cubicBezTo>
                  <a:pt x="2705783" y="90829"/>
                  <a:pt x="2664926" y="33172"/>
                  <a:pt x="2606699" y="8544"/>
                </a:cubicBezTo>
                <a:lnTo>
                  <a:pt x="2564379" y="0"/>
                </a:lnTo>
                <a:lnTo>
                  <a:pt x="3074117" y="0"/>
                </a:lnTo>
                <a:lnTo>
                  <a:pt x="3031797" y="8544"/>
                </a:lnTo>
                <a:cubicBezTo>
                  <a:pt x="2973570" y="33172"/>
                  <a:pt x="2932713" y="90829"/>
                  <a:pt x="2932713" y="158027"/>
                </a:cubicBezTo>
                <a:cubicBezTo>
                  <a:pt x="2932713" y="247625"/>
                  <a:pt x="3005347" y="320259"/>
                  <a:pt x="3094945" y="320259"/>
                </a:cubicBezTo>
                <a:cubicBezTo>
                  <a:pt x="3184543" y="320259"/>
                  <a:pt x="3257177" y="247625"/>
                  <a:pt x="3257177" y="158027"/>
                </a:cubicBezTo>
                <a:cubicBezTo>
                  <a:pt x="3257177" y="90829"/>
                  <a:pt x="3216320" y="33172"/>
                  <a:pt x="3158093" y="8544"/>
                </a:cubicBezTo>
                <a:lnTo>
                  <a:pt x="3115773" y="0"/>
                </a:lnTo>
                <a:lnTo>
                  <a:pt x="3462922" y="0"/>
                </a:lnTo>
                <a:lnTo>
                  <a:pt x="3462922" y="3710694"/>
                </a:lnTo>
                <a:lnTo>
                  <a:pt x="0" y="3710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34"/>
          <p:cNvSpPr txBox="1">
            <a:spLocks noGrp="1"/>
          </p:cNvSpPr>
          <p:nvPr>
            <p:ph type="body" idx="1"/>
          </p:nvPr>
        </p:nvSpPr>
        <p:spPr>
          <a:xfrm rot="401868">
            <a:off x="6982267" y="1980929"/>
            <a:ext cx="3266746" cy="29167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b="1" dirty="0"/>
              <a:t>Book Opeen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3200" b="1" dirty="0"/>
              <a:t>P</a:t>
            </a:r>
            <a:r>
              <a:rPr lang="en" sz="3200" b="1" dirty="0"/>
              <a:t>age (70)</a:t>
            </a:r>
            <a:endParaRPr sz="3200" b="1" dirty="0"/>
          </a:p>
        </p:txBody>
      </p:sp>
      <p:sp>
        <p:nvSpPr>
          <p:cNvPr id="1053" name="Google Shape;1053;p34"/>
          <p:cNvSpPr/>
          <p:nvPr/>
        </p:nvSpPr>
        <p:spPr>
          <a:xfrm rot="-8658596">
            <a:off x="6591012" y="4409958"/>
            <a:ext cx="1673930" cy="479521"/>
          </a:xfrm>
          <a:custGeom>
            <a:avLst/>
            <a:gdLst/>
            <a:ahLst/>
            <a:cxnLst/>
            <a:rect l="l" t="t" r="r" b="b"/>
            <a:pathLst>
              <a:path w="7659384" h="1673412" extrusionOk="0">
                <a:moveTo>
                  <a:pt x="197437" y="0"/>
                </a:moveTo>
                <a:lnTo>
                  <a:pt x="7604587" y="0"/>
                </a:lnTo>
                <a:lnTo>
                  <a:pt x="7349060" y="196414"/>
                </a:lnTo>
                <a:lnTo>
                  <a:pt x="7659384" y="434947"/>
                </a:lnTo>
                <a:lnTo>
                  <a:pt x="7659384" y="462083"/>
                </a:lnTo>
                <a:lnTo>
                  <a:pt x="7349061" y="700616"/>
                </a:lnTo>
                <a:lnTo>
                  <a:pt x="7658358" y="938359"/>
                </a:lnTo>
                <a:lnTo>
                  <a:pt x="7349060" y="1176104"/>
                </a:lnTo>
                <a:lnTo>
                  <a:pt x="7659384" y="1414637"/>
                </a:lnTo>
                <a:lnTo>
                  <a:pt x="7659384" y="1441774"/>
                </a:lnTo>
                <a:lnTo>
                  <a:pt x="7358029" y="1673412"/>
                </a:lnTo>
                <a:lnTo>
                  <a:pt x="211955" y="1673412"/>
                </a:lnTo>
                <a:lnTo>
                  <a:pt x="327976" y="1584232"/>
                </a:lnTo>
                <a:lnTo>
                  <a:pt x="0" y="1332130"/>
                </a:lnTo>
                <a:lnTo>
                  <a:pt x="327975" y="1080030"/>
                </a:lnTo>
                <a:lnTo>
                  <a:pt x="18678" y="842286"/>
                </a:lnTo>
                <a:lnTo>
                  <a:pt x="327976" y="604542"/>
                </a:lnTo>
                <a:lnTo>
                  <a:pt x="0" y="352440"/>
                </a:lnTo>
                <a:lnTo>
                  <a:pt x="327975" y="100340"/>
                </a:lnTo>
                <a:close/>
              </a:path>
            </a:pathLst>
          </a:custGeom>
          <a:solidFill>
            <a:srgbClr val="D8D8D8">
              <a:alpha val="68630"/>
            </a:srgbClr>
          </a:solidFill>
          <a:ln>
            <a:noFill/>
          </a:ln>
        </p:spPr>
        <p:txBody>
          <a:bodyPr spcFirstLastPara="1" wrap="square" lIns="245700" tIns="122825" rIns="245700" bIns="122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56" name="Google Shape;1056;p34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4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4">
            <a:hlinkClick r:id="rId5" action="ppaction://hlinksldjump"/>
          </p:cNvPr>
          <p:cNvSpPr/>
          <p:nvPr/>
        </p:nvSpPr>
        <p:spPr>
          <a:xfrm rot="-5400000">
            <a:off x="2186175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4">
            <a:hlinkClick r:id="rId6" action="ppaction://hlinksldjump"/>
          </p:cNvPr>
          <p:cNvSpPr/>
          <p:nvPr/>
        </p:nvSpPr>
        <p:spPr>
          <a:xfrm rot="-5400000">
            <a:off x="1471825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4">
            <a:hlinkClick r:id="rId7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4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4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4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65" name="Google Shape;1065;p34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9A567-CF73-13D9-2ECE-0A4939BCDB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674860" y="818838"/>
            <a:ext cx="3584771" cy="4410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>
            <a:hlinkClick r:id="rId3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8">
            <a:hlinkClick r:id="rId4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8">
            <a:hlinkClick r:id="rId5" action="ppaction://hlinksldjump"/>
          </p:cNvPr>
          <p:cNvSpPr/>
          <p:nvPr/>
        </p:nvSpPr>
        <p:spPr>
          <a:xfrm rot="-5400000">
            <a:off x="9527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8">
            <a:hlinkClick r:id="rId6" action="ppaction://hlinksldjump"/>
          </p:cNvPr>
          <p:cNvSpPr/>
          <p:nvPr/>
        </p:nvSpPr>
        <p:spPr>
          <a:xfrm rot="-5400000">
            <a:off x="103099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8">
            <a:hlinkClick r:id="rId7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8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8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8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252AD8F-D3F6-4520-A31A-BCD0A15AA2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168" t="18277" r="26939" b="29888"/>
          <a:stretch/>
        </p:blipFill>
        <p:spPr>
          <a:xfrm>
            <a:off x="1843180" y="1137197"/>
            <a:ext cx="8414395" cy="475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178DC6B1-07BC-4ED6-B3A2-AD4B9DF559BF}"/>
              </a:ext>
            </a:extLst>
          </p:cNvPr>
          <p:cNvSpPr/>
          <p:nvPr/>
        </p:nvSpPr>
        <p:spPr>
          <a:xfrm>
            <a:off x="2812158" y="1331056"/>
            <a:ext cx="2232025" cy="3292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4" name="مستطيل: زوايا مستديرة 26">
            <a:extLst>
              <a:ext uri="{FF2B5EF4-FFF2-40B4-BE49-F238E27FC236}">
                <a16:creationId xmlns:a16="http://schemas.microsoft.com/office/drawing/2014/main" id="{5004D71E-AFB6-470C-91BA-B733165E5AF1}"/>
              </a:ext>
            </a:extLst>
          </p:cNvPr>
          <p:cNvSpPr/>
          <p:nvPr/>
        </p:nvSpPr>
        <p:spPr>
          <a:xfrm>
            <a:off x="2884388" y="1754068"/>
            <a:ext cx="6590861" cy="329232"/>
          </a:xfrm>
          <a:prstGeom prst="roundRect">
            <a:avLst/>
          </a:prstGeom>
          <a:solidFill>
            <a:srgbClr val="FFCC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25" name="مستطيل: زوايا مستديرة 26">
            <a:extLst>
              <a:ext uri="{FF2B5EF4-FFF2-40B4-BE49-F238E27FC236}">
                <a16:creationId xmlns:a16="http://schemas.microsoft.com/office/drawing/2014/main" id="{85F35CC7-2D79-4ED5-A54B-4792C9333219}"/>
              </a:ext>
            </a:extLst>
          </p:cNvPr>
          <p:cNvSpPr/>
          <p:nvPr/>
        </p:nvSpPr>
        <p:spPr>
          <a:xfrm>
            <a:off x="2812158" y="2028029"/>
            <a:ext cx="2587616" cy="249130"/>
          </a:xfrm>
          <a:prstGeom prst="roundRect">
            <a:avLst/>
          </a:prstGeom>
          <a:solidFill>
            <a:srgbClr val="FFCC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26" name="مستطيل: زوايا مستديرة 26">
            <a:extLst>
              <a:ext uri="{FF2B5EF4-FFF2-40B4-BE49-F238E27FC236}">
                <a16:creationId xmlns:a16="http://schemas.microsoft.com/office/drawing/2014/main" id="{8C7BF227-7AE1-4821-9A74-C878157673E8}"/>
              </a:ext>
            </a:extLst>
          </p:cNvPr>
          <p:cNvSpPr/>
          <p:nvPr/>
        </p:nvSpPr>
        <p:spPr>
          <a:xfrm>
            <a:off x="2884387" y="2994605"/>
            <a:ext cx="6590861" cy="329232"/>
          </a:xfrm>
          <a:prstGeom prst="roundRect">
            <a:avLst/>
          </a:prstGeom>
          <a:solidFill>
            <a:srgbClr val="FFCC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BB0A60F4-2F1E-4F3F-92E6-726538F44BFF}"/>
              </a:ext>
            </a:extLst>
          </p:cNvPr>
          <p:cNvSpPr/>
          <p:nvPr/>
        </p:nvSpPr>
        <p:spPr>
          <a:xfrm>
            <a:off x="2884387" y="4445469"/>
            <a:ext cx="3547235" cy="32923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5E250E7D-3B5B-45D1-BC12-4BB4181F1ABE}"/>
              </a:ext>
            </a:extLst>
          </p:cNvPr>
          <p:cNvSpPr/>
          <p:nvPr/>
        </p:nvSpPr>
        <p:spPr>
          <a:xfrm>
            <a:off x="3023746" y="4719430"/>
            <a:ext cx="3798294" cy="32923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5"/>
          <p:cNvSpPr txBox="1">
            <a:spLocks noGrp="1"/>
          </p:cNvSpPr>
          <p:nvPr>
            <p:ph type="body" idx="2"/>
          </p:nvPr>
        </p:nvSpPr>
        <p:spPr>
          <a:xfrm>
            <a:off x="1423500" y="1455646"/>
            <a:ext cx="4215300" cy="7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sz="2200" dirty="0"/>
              <a:t>He  usually </a:t>
            </a:r>
            <a:r>
              <a:rPr lang="en-US" sz="2200" b="1" u="sng" dirty="0"/>
              <a:t>finishes</a:t>
            </a:r>
            <a:r>
              <a:rPr lang="en-US" sz="2200" dirty="0"/>
              <a:t> his work on time</a:t>
            </a:r>
            <a:endParaRPr sz="2200" dirty="0"/>
          </a:p>
        </p:txBody>
      </p:sp>
      <p:sp>
        <p:nvSpPr>
          <p:cNvPr id="1073" name="Google Shape;1073;p35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>
            <a:hlinkClick r:id="rId5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>
            <a:hlinkClick r:id="rId6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>
            <a:hlinkClick r:id="rId7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>
            <a:hlinkClick r:id="rId8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83" name="Google Shape;1083;p35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72;p35">
            <a:extLst>
              <a:ext uri="{FF2B5EF4-FFF2-40B4-BE49-F238E27FC236}">
                <a16:creationId xmlns:a16="http://schemas.microsoft.com/office/drawing/2014/main" id="{0169EC5F-7827-4C1D-8701-37B9AC236AC3}"/>
              </a:ext>
            </a:extLst>
          </p:cNvPr>
          <p:cNvSpPr txBox="1">
            <a:spLocks/>
          </p:cNvSpPr>
          <p:nvPr/>
        </p:nvSpPr>
        <p:spPr>
          <a:xfrm>
            <a:off x="1389231" y="3920391"/>
            <a:ext cx="5435026" cy="7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ekko"/>
              <a:buChar char="●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ekko"/>
              <a:buChar char="○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ekko"/>
              <a:buChar char="■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ekko"/>
              <a:buChar char="●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ekko"/>
              <a:buChar char="○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ekko"/>
              <a:buChar char="■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ekko"/>
              <a:buChar char="●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Dekko"/>
              <a:buChar char="○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000"/>
              <a:buFont typeface="Dekko"/>
              <a:buChar char="■"/>
              <a:defRPr sz="2000" b="0" i="0" u="none" strike="noStrike" cap="none">
                <a:solidFill>
                  <a:schemeClr val="dk2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pPr marL="0" indent="0">
              <a:spcAft>
                <a:spcPts val="2100"/>
              </a:spcAft>
              <a:buFont typeface="Dekko"/>
              <a:buNone/>
            </a:pPr>
            <a:r>
              <a:rPr lang="en-US" sz="2200" dirty="0"/>
              <a:t>It is imperative that  he  </a:t>
            </a:r>
            <a:r>
              <a:rPr lang="en-US" sz="2200" b="1" u="sng" dirty="0"/>
              <a:t>finish </a:t>
            </a:r>
            <a:r>
              <a:rPr lang="en-US" sz="2200" dirty="0"/>
              <a:t>this job on time. </a:t>
            </a:r>
          </a:p>
        </p:txBody>
      </p:sp>
      <p:pic>
        <p:nvPicPr>
          <p:cNvPr id="2052" name="Picture 4" descr="MODULE 5 – UNIT 4 – DEDUCING | Helendipity">
            <a:extLst>
              <a:ext uri="{FF2B5EF4-FFF2-40B4-BE49-F238E27FC236}">
                <a16:creationId xmlns:a16="http://schemas.microsoft.com/office/drawing/2014/main" id="{9892AD61-07BC-4131-99E0-A8863927AD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75" y="2442574"/>
            <a:ext cx="2987525" cy="24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B4E195FD-0859-4D71-8D35-0E4AA500B46E}"/>
              </a:ext>
            </a:extLst>
          </p:cNvPr>
          <p:cNvSpPr/>
          <p:nvPr/>
        </p:nvSpPr>
        <p:spPr>
          <a:xfrm>
            <a:off x="6660399" y="1136031"/>
            <a:ext cx="3882701" cy="1428030"/>
          </a:xfrm>
          <a:prstGeom prst="cloudCallout">
            <a:avLst>
              <a:gd name="adj1" fmla="val 16056"/>
              <a:gd name="adj2" fmla="val 86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What is the difference between them ?</a:t>
            </a:r>
            <a:endParaRPr lang="ar-SA" sz="2000" b="1" dirty="0"/>
          </a:p>
        </p:txBody>
      </p:sp>
      <p:sp>
        <p:nvSpPr>
          <p:cNvPr id="26" name="Google Shape;993;p31">
            <a:extLst>
              <a:ext uri="{FF2B5EF4-FFF2-40B4-BE49-F238E27FC236}">
                <a16:creationId xmlns:a16="http://schemas.microsoft.com/office/drawing/2014/main" id="{BE49BEB3-0370-4CC7-B11D-B16C37EE6B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50435" y="266338"/>
            <a:ext cx="4645565" cy="524700"/>
          </a:xfrm>
          <a:prstGeom prst="rect">
            <a:avLst/>
          </a:prstGeom>
          <a:ln w="38100">
            <a:solidFill>
              <a:srgbClr val="967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latin typeface="Amasis MT Pro Black" panose="02040A04050005020304" pitchFamily="18" charset="0"/>
              </a:rPr>
              <a:t>Look at these two examples:</a:t>
            </a:r>
            <a:endParaRPr sz="2300" dirty="0">
              <a:latin typeface="Amasis MT Pro Black" panose="02040A04050005020304" pitchFamily="18" charset="0"/>
            </a:endParaRPr>
          </a:p>
        </p:txBody>
      </p:sp>
      <p:sp>
        <p:nvSpPr>
          <p:cNvPr id="27" name="فقاعة الكلام: بيضاوية 26">
            <a:extLst>
              <a:ext uri="{FF2B5EF4-FFF2-40B4-BE49-F238E27FC236}">
                <a16:creationId xmlns:a16="http://schemas.microsoft.com/office/drawing/2014/main" id="{4304F31B-7DA5-4112-8FD2-5A2F4ADF8D5E}"/>
              </a:ext>
            </a:extLst>
          </p:cNvPr>
          <p:cNvSpPr/>
          <p:nvPr/>
        </p:nvSpPr>
        <p:spPr>
          <a:xfrm>
            <a:off x="2818400" y="952393"/>
            <a:ext cx="1836931" cy="351480"/>
          </a:xfrm>
          <a:prstGeom prst="wedgeEllipseCallout">
            <a:avLst>
              <a:gd name="adj1" fmla="val -21508"/>
              <a:gd name="adj2" fmla="val 8675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ym typeface="Wingdings" panose="05000000000000000000" pitchFamily="2" charset="2"/>
              </a:rPr>
              <a:t> </a:t>
            </a:r>
            <a:r>
              <a:rPr lang="en-US" dirty="0"/>
              <a:t>Verb +s </a:t>
            </a:r>
            <a:endParaRPr lang="ar-SA" dirty="0"/>
          </a:p>
        </p:txBody>
      </p:sp>
      <p:sp>
        <p:nvSpPr>
          <p:cNvPr id="28" name="فقاعة الكلام: بيضاوية 27">
            <a:extLst>
              <a:ext uri="{FF2B5EF4-FFF2-40B4-BE49-F238E27FC236}">
                <a16:creationId xmlns:a16="http://schemas.microsoft.com/office/drawing/2014/main" id="{553B0728-A19B-49E1-8805-A26D51587BB4}"/>
              </a:ext>
            </a:extLst>
          </p:cNvPr>
          <p:cNvSpPr/>
          <p:nvPr/>
        </p:nvSpPr>
        <p:spPr>
          <a:xfrm>
            <a:off x="3801869" y="3295232"/>
            <a:ext cx="1836931" cy="477366"/>
          </a:xfrm>
          <a:prstGeom prst="wedgeEllipseCallout">
            <a:avLst>
              <a:gd name="adj1" fmla="val -16475"/>
              <a:gd name="adj2" fmla="val 716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ym typeface="Wingdings" panose="05000000000000000000" pitchFamily="2" charset="2"/>
              </a:rPr>
              <a:t> </a:t>
            </a:r>
            <a:r>
              <a:rPr lang="en-US" dirty="0"/>
              <a:t>Verb ( no s)</a:t>
            </a:r>
            <a:endParaRPr lang="ar-SA" dirty="0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E9D17A9A-46D2-4B4B-B24A-7423FCC613A1}"/>
              </a:ext>
            </a:extLst>
          </p:cNvPr>
          <p:cNvSpPr/>
          <p:nvPr/>
        </p:nvSpPr>
        <p:spPr>
          <a:xfrm>
            <a:off x="1468631" y="1574870"/>
            <a:ext cx="400237" cy="34736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A1CB3542-31F8-423C-AC90-7E5018303B51}"/>
              </a:ext>
            </a:extLst>
          </p:cNvPr>
          <p:cNvSpPr/>
          <p:nvPr/>
        </p:nvSpPr>
        <p:spPr>
          <a:xfrm>
            <a:off x="3801869" y="4074250"/>
            <a:ext cx="360496" cy="335621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pic>
        <p:nvPicPr>
          <p:cNvPr id="6" name="رسم 5" descr="Zurück مع تعبئة خالصة">
            <a:extLst>
              <a:ext uri="{FF2B5EF4-FFF2-40B4-BE49-F238E27FC236}">
                <a16:creationId xmlns:a16="http://schemas.microsoft.com/office/drawing/2014/main" id="{DF54B973-D0BD-4EF4-8DC6-1F9E630198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0F4D1DB1-4524-4032-9B36-71F8597D546A}"/>
              </a:ext>
            </a:extLst>
          </p:cNvPr>
          <p:cNvCxnSpPr>
            <a:cxnSpLocks/>
          </p:cNvCxnSpPr>
          <p:nvPr/>
        </p:nvCxnSpPr>
        <p:spPr>
          <a:xfrm>
            <a:off x="4490945" y="4312540"/>
            <a:ext cx="0" cy="558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A6F932F-D3B6-4189-B9F4-62518888B58E}"/>
              </a:ext>
            </a:extLst>
          </p:cNvPr>
          <p:cNvSpPr txBox="1"/>
          <p:nvPr/>
        </p:nvSpPr>
        <p:spPr>
          <a:xfrm>
            <a:off x="3165981" y="4884361"/>
            <a:ext cx="2649928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The verb in the </a:t>
            </a:r>
            <a:r>
              <a:rPr lang="en-US" sz="1600" b="1" dirty="0"/>
              <a:t>base form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86D5C45-584C-41E7-8D2F-2B1D1421E2A3}"/>
              </a:ext>
            </a:extLst>
          </p:cNvPr>
          <p:cNvSpPr txBox="1"/>
          <p:nvPr/>
        </p:nvSpPr>
        <p:spPr>
          <a:xfrm>
            <a:off x="1799926" y="2517552"/>
            <a:ext cx="3767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Since the subject is </a:t>
            </a:r>
            <a:r>
              <a:rPr lang="en-US" sz="1800" b="1" dirty="0"/>
              <a:t>(he), </a:t>
            </a:r>
          </a:p>
          <a:p>
            <a:r>
              <a:rPr lang="en-US" sz="1800" dirty="0"/>
              <a:t>we add </a:t>
            </a:r>
            <a:r>
              <a:rPr lang="en-US" sz="1800" b="1" dirty="0"/>
              <a:t> “s”  </a:t>
            </a:r>
            <a:r>
              <a:rPr lang="en-US" sz="1800" dirty="0"/>
              <a:t>to the verb  </a:t>
            </a:r>
            <a:r>
              <a:rPr lang="en-US" sz="1800" b="1" dirty="0"/>
              <a:t>“finish ”</a:t>
            </a:r>
            <a:endParaRPr lang="ar-SA" sz="1800" b="1" dirty="0"/>
          </a:p>
        </p:txBody>
      </p:sp>
      <p:pic>
        <p:nvPicPr>
          <p:cNvPr id="12" name="رسم 11" descr="Back مع تعبئة خالصة">
            <a:extLst>
              <a:ext uri="{FF2B5EF4-FFF2-40B4-BE49-F238E27FC236}">
                <a16:creationId xmlns:a16="http://schemas.microsoft.com/office/drawing/2014/main" id="{F2A8BFCE-EA3A-469B-9598-59B7943BD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335158">
            <a:off x="1150618" y="1996223"/>
            <a:ext cx="735129" cy="777281"/>
          </a:xfrm>
          <a:prstGeom prst="rect">
            <a:avLst/>
          </a:prstGeom>
        </p:spPr>
      </p:pic>
      <p:pic>
        <p:nvPicPr>
          <p:cNvPr id="45" name="رسم 44" descr="Back مع تعبئة خالصة">
            <a:extLst>
              <a:ext uri="{FF2B5EF4-FFF2-40B4-BE49-F238E27FC236}">
                <a16:creationId xmlns:a16="http://schemas.microsoft.com/office/drawing/2014/main" id="{A60B2B76-959A-4F8C-934A-07A556F23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335158">
            <a:off x="1150617" y="4798418"/>
            <a:ext cx="735129" cy="777281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ED9C708-8D63-46B1-A5AD-93F21BE3AF74}"/>
              </a:ext>
            </a:extLst>
          </p:cNvPr>
          <p:cNvSpPr txBox="1"/>
          <p:nvPr/>
        </p:nvSpPr>
        <p:spPr>
          <a:xfrm>
            <a:off x="1789987" y="5350456"/>
            <a:ext cx="895711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In this example  the subject is </a:t>
            </a:r>
            <a:r>
              <a:rPr lang="en-US" sz="1800" b="1" dirty="0"/>
              <a:t>(he), but </a:t>
            </a:r>
            <a:r>
              <a:rPr lang="en-US" sz="1800" dirty="0"/>
              <a:t>we can </a:t>
            </a:r>
            <a:r>
              <a:rPr lang="en-US" sz="2400" b="1" u="sng" dirty="0"/>
              <a:t>not </a:t>
            </a:r>
            <a:r>
              <a:rPr lang="en-US" sz="1800" dirty="0"/>
              <a:t>add </a:t>
            </a:r>
            <a:r>
              <a:rPr lang="en-US" sz="1800" b="1" dirty="0"/>
              <a:t> “s”  </a:t>
            </a:r>
            <a:r>
              <a:rPr lang="en-US" sz="1800" dirty="0"/>
              <a:t>to the verb  </a:t>
            </a:r>
            <a:r>
              <a:rPr lang="en-US" sz="1800" b="1" dirty="0"/>
              <a:t>“finish ” </a:t>
            </a:r>
            <a:r>
              <a:rPr lang="en-US" sz="1800" dirty="0"/>
              <a:t>because this is </a:t>
            </a:r>
            <a:r>
              <a:rPr lang="en-US" sz="1800" b="1" u="sng" dirty="0"/>
              <a:t>subjunctive</a:t>
            </a:r>
            <a:r>
              <a:rPr lang="en-US" sz="1800" b="1" dirty="0"/>
              <a:t> .</a:t>
            </a:r>
            <a:endParaRPr lang="ar-SA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" grpId="0" build="p" animBg="1"/>
      <p:bldP spid="19" grpId="0" animBg="1"/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5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>
            <a:hlinkClick r:id="rId5" action="ppaction://hlinksldjump"/>
          </p:cNvPr>
          <p:cNvSpPr/>
          <p:nvPr/>
        </p:nvSpPr>
        <p:spPr>
          <a:xfrm rot="-5400000">
            <a:off x="28707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>
            <a:hlinkClick r:id="rId6" action="ppaction://hlinksldjump"/>
          </p:cNvPr>
          <p:cNvSpPr/>
          <p:nvPr/>
        </p:nvSpPr>
        <p:spPr>
          <a:xfrm rot="-5400000">
            <a:off x="22189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>
            <a:hlinkClick r:id="rId7" action="ppaction://hlinksldjump"/>
          </p:cNvPr>
          <p:cNvSpPr/>
          <p:nvPr/>
        </p:nvSpPr>
        <p:spPr>
          <a:xfrm rot="-5400000">
            <a:off x="1482750" y="6433650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>
            <a:hlinkClick r:id="rId8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 txBox="1"/>
          <p:nvPr/>
        </p:nvSpPr>
        <p:spPr>
          <a:xfrm>
            <a:off x="723275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83" name="Google Shape;1083;p35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2" name="Picture 4" descr="MODULE 5 – UNIT 4 – DEDUCING | Helendipity">
            <a:extLst>
              <a:ext uri="{FF2B5EF4-FFF2-40B4-BE49-F238E27FC236}">
                <a16:creationId xmlns:a16="http://schemas.microsoft.com/office/drawing/2014/main" id="{9892AD61-07BC-4131-99E0-A8863927AD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208" y="2181603"/>
            <a:ext cx="2987525" cy="24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B4E195FD-0859-4D71-8D35-0E4AA500B46E}"/>
              </a:ext>
            </a:extLst>
          </p:cNvPr>
          <p:cNvSpPr/>
          <p:nvPr/>
        </p:nvSpPr>
        <p:spPr>
          <a:xfrm>
            <a:off x="6580024" y="602850"/>
            <a:ext cx="3882701" cy="1428030"/>
          </a:xfrm>
          <a:prstGeom prst="cloudCallout">
            <a:avLst>
              <a:gd name="adj1" fmla="val 16056"/>
              <a:gd name="adj2" fmla="val 86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When do we use the </a:t>
            </a:r>
          </a:p>
          <a:p>
            <a:pPr algn="ctr"/>
            <a:r>
              <a:rPr lang="en-US" sz="2000" b="1" dirty="0"/>
              <a:t>“ subjunctive”??</a:t>
            </a:r>
            <a:endParaRPr lang="ar-SA" sz="2000" b="1" dirty="0"/>
          </a:p>
        </p:txBody>
      </p:sp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E19C7355-290E-4AC8-B93C-35BEE0B695CC}"/>
              </a:ext>
            </a:extLst>
          </p:cNvPr>
          <p:cNvSpPr/>
          <p:nvPr/>
        </p:nvSpPr>
        <p:spPr>
          <a:xfrm>
            <a:off x="1589681" y="751621"/>
            <a:ext cx="4049119" cy="773685"/>
          </a:xfrm>
          <a:prstGeom prst="wedgeRoundRectCallout">
            <a:avLst>
              <a:gd name="adj1" fmla="val -58418"/>
              <a:gd name="adj2" fmla="val 2079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dirty="0"/>
              <a:t>We use the subjunctive </a:t>
            </a:r>
            <a:r>
              <a:rPr lang="en-US" sz="1800" b="1" u="sng" dirty="0"/>
              <a:t>to stress </a:t>
            </a:r>
            <a:r>
              <a:rPr lang="en-US" sz="1800" dirty="0"/>
              <a:t>the importance or urgency of an action.</a:t>
            </a:r>
          </a:p>
        </p:txBody>
      </p:sp>
      <p:sp>
        <p:nvSpPr>
          <p:cNvPr id="33" name="TextBox 59">
            <a:extLst>
              <a:ext uri="{FF2B5EF4-FFF2-40B4-BE49-F238E27FC236}">
                <a16:creationId xmlns:a16="http://schemas.microsoft.com/office/drawing/2014/main" id="{EEA1E725-7454-4875-893A-25B5CD7D8793}"/>
              </a:ext>
            </a:extLst>
          </p:cNvPr>
          <p:cNvSpPr txBox="1"/>
          <p:nvPr/>
        </p:nvSpPr>
        <p:spPr>
          <a:xfrm>
            <a:off x="1815013" y="2149660"/>
            <a:ext cx="6312658" cy="22390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GB" sz="1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GB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volini" panose="03000502040302020204" pitchFamily="66" charset="0"/>
                <a:sym typeface="Wingdings" panose="05000000000000000000" pitchFamily="2" charset="2"/>
              </a:rPr>
              <a:t>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volini" panose="03000502040302020204" pitchFamily="66" charset="0"/>
              </a:rPr>
              <a:t>Use the </a:t>
            </a:r>
            <a:r>
              <a:rPr lang="en-GB" sz="2000" b="1" i="0" u="sng" dirty="0"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volini" panose="03000502040302020204" pitchFamily="66" charset="0"/>
              </a:rPr>
              <a:t>simple form 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volini" panose="03000502040302020204" pitchFamily="66" charset="0"/>
              </a:rPr>
              <a:t>of the verb. </a:t>
            </a:r>
          </a:p>
          <a:p>
            <a:pPr algn="l">
              <a:lnSpc>
                <a:spcPct val="150000"/>
              </a:lnSpc>
            </a:pPr>
            <a:r>
              <a:rPr lang="en-GB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volini" panose="03000502040302020204" pitchFamily="66" charset="0"/>
                <a:sym typeface="Wingdings" panose="05000000000000000000" pitchFamily="2" charset="2"/>
              </a:rPr>
              <a:t>T</a:t>
            </a:r>
            <a:r>
              <a:rPr lang="en-GB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volini" panose="03000502040302020204" pitchFamily="66" charset="0"/>
              </a:rPr>
              <a:t>he simple form is the infinitive </a:t>
            </a:r>
            <a:r>
              <a:rPr lang="en-GB" sz="2000" b="1" i="0" u="sng" dirty="0">
                <a:solidFill>
                  <a:schemeClr val="bg1"/>
                </a:solidFill>
                <a:effectLst/>
                <a:latin typeface="Gill Sans MT" panose="020B0502020104020203" pitchFamily="34" charset="0"/>
                <a:cs typeface="Cavolini" panose="03000502040302020204" pitchFamily="66" charset="0"/>
              </a:rPr>
              <a:t>without "to“. </a:t>
            </a:r>
          </a:p>
          <a:p>
            <a:pPr algn="l">
              <a:lnSpc>
                <a:spcPct val="150000"/>
              </a:lnSpc>
            </a:pPr>
            <a:endParaRPr lang="en-GB" sz="500" i="0" u="none" strike="noStrike" baseline="0" dirty="0">
              <a:solidFill>
                <a:schemeClr val="bg1"/>
              </a:solidFill>
              <a:latin typeface="Gill Sans MT" panose="020B0502020104020203" pitchFamily="34" charset="0"/>
              <a:cs typeface="Cavolini" panose="03000502040302020204" pitchFamily="66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  <a:sym typeface="Wingdings" panose="05000000000000000000" pitchFamily="2" charset="2"/>
              </a:rPr>
              <a:t></a:t>
            </a:r>
            <a:r>
              <a:rPr lang="en-GB" sz="200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</a:rPr>
              <a:t>T</a:t>
            </a:r>
            <a:r>
              <a:rPr lang="en-GB" sz="2000" i="0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</a:rPr>
              <a:t>he negative by </a:t>
            </a:r>
            <a:r>
              <a:rPr lang="en-GB" sz="2000" b="1" i="0" u="sng" strike="noStrike" baseline="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</a:rPr>
              <a:t>putting </a:t>
            </a:r>
            <a:r>
              <a:rPr lang="en-GB" sz="2000" b="1" i="1" u="sng" strike="noStrike" baseline="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</a:rPr>
              <a:t>not </a:t>
            </a:r>
            <a:r>
              <a:rPr lang="en-GB" sz="2000" i="0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</a:rPr>
              <a:t>in front of the verb. </a:t>
            </a:r>
          </a:p>
          <a:p>
            <a:endParaRPr lang="en-GB" sz="1100" dirty="0">
              <a:solidFill>
                <a:schemeClr val="bg1"/>
              </a:solidFill>
              <a:latin typeface="Gill Sans MT" panose="020B0502020104020203" pitchFamily="34" charset="0"/>
              <a:cs typeface="Cavolini" panose="03000502040302020204" pitchFamily="66" charset="0"/>
            </a:endParaRPr>
          </a:p>
          <a:p>
            <a:r>
              <a:rPr lang="en-GB" sz="2000" i="0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  <a:sym typeface="Wingdings" panose="05000000000000000000" pitchFamily="2" charset="2"/>
              </a:rPr>
              <a:t></a:t>
            </a:r>
            <a:r>
              <a:rPr lang="en-GB" sz="2000" i="0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</a:rPr>
              <a:t>It </a:t>
            </a:r>
            <a:r>
              <a:rPr lang="en-GB" sz="2000" b="1" i="0" u="sng" strike="noStrike" baseline="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</a:rPr>
              <a:t>doesn’t use auxiliary </a:t>
            </a:r>
            <a:r>
              <a:rPr lang="en-GB" sz="2000" i="0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  <a:cs typeface="Cavolini" panose="03000502040302020204" pitchFamily="66" charset="0"/>
              </a:rPr>
              <a:t>verbs or contracted forms. </a:t>
            </a:r>
          </a:p>
          <a:p>
            <a:endParaRPr lang="en-GB" sz="2000" i="0" dirty="0">
              <a:solidFill>
                <a:schemeClr val="bg1"/>
              </a:solidFill>
              <a:effectLst/>
              <a:latin typeface="Gill Sans MT" panose="020B0502020104020203" pitchFamily="34" charset="0"/>
              <a:cs typeface="Cavolini" panose="03000502040302020204" pitchFamily="66" charset="0"/>
            </a:endParaRPr>
          </a:p>
        </p:txBody>
      </p:sp>
      <p:sp>
        <p:nvSpPr>
          <p:cNvPr id="34" name="فقاعة التفكير: على شكل سحابة 33">
            <a:extLst>
              <a:ext uri="{FF2B5EF4-FFF2-40B4-BE49-F238E27FC236}">
                <a16:creationId xmlns:a16="http://schemas.microsoft.com/office/drawing/2014/main" id="{C191D8C7-4067-4AB8-9B8C-65E1E9F31863}"/>
              </a:ext>
            </a:extLst>
          </p:cNvPr>
          <p:cNvSpPr/>
          <p:nvPr/>
        </p:nvSpPr>
        <p:spPr>
          <a:xfrm>
            <a:off x="6632798" y="4533172"/>
            <a:ext cx="4185890" cy="1428030"/>
          </a:xfrm>
          <a:prstGeom prst="cloudCallout">
            <a:avLst>
              <a:gd name="adj1" fmla="val 4248"/>
              <a:gd name="adj2" fmla="val -86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What should we do  to make </a:t>
            </a:r>
            <a:endParaRPr lang="en-US" sz="2400" b="1" dirty="0"/>
          </a:p>
          <a:p>
            <a:pPr algn="ctr"/>
            <a:r>
              <a:rPr lang="en-US" sz="2400" b="1" dirty="0"/>
              <a:t>“ subjunctive”</a:t>
            </a:r>
            <a:r>
              <a:rPr lang="en-US" sz="2000" b="1" dirty="0"/>
              <a:t>??</a:t>
            </a:r>
            <a:endParaRPr lang="ar-SA" sz="2000" b="1" dirty="0"/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81B8D6B5-B363-4161-8F6D-60C53693C6F2}"/>
              </a:ext>
            </a:extLst>
          </p:cNvPr>
          <p:cNvSpPr/>
          <p:nvPr/>
        </p:nvSpPr>
        <p:spPr>
          <a:xfrm>
            <a:off x="1256525" y="4584499"/>
            <a:ext cx="1800225" cy="523875"/>
          </a:xfrm>
          <a:prstGeom prst="rect">
            <a:avLst/>
          </a:prstGeom>
          <a:solidFill>
            <a:srgbClr val="FEDC4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</a:t>
            </a:r>
            <a:r>
              <a:rPr lang="en-US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AB4C4C1-AD42-4132-99D3-3BABD07B06E8}"/>
              </a:ext>
            </a:extLst>
          </p:cNvPr>
          <p:cNvSpPr txBox="1"/>
          <p:nvPr/>
        </p:nvSpPr>
        <p:spPr>
          <a:xfrm>
            <a:off x="1305995" y="5314871"/>
            <a:ext cx="5274029" cy="661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800" dirty="0"/>
          </a:p>
          <a:p>
            <a:r>
              <a:rPr lang="en-US" sz="2200" dirty="0"/>
              <a:t>The manager insisted that he work late.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6771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33" grpId="0" animBg="1"/>
      <p:bldP spid="34" grpId="0" animBg="1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2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2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2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2">
            <a:hlinkClick r:id="rId6" action="ppaction://hlinksldjump"/>
          </p:cNvPr>
          <p:cNvSpPr/>
          <p:nvPr/>
        </p:nvSpPr>
        <p:spPr>
          <a:xfrm rot="-5400000">
            <a:off x="1504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2">
            <a:hlinkClick r:id="rId7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2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2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2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24" name="Google Shape;1024;p32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4" descr="MODULE 5 – UNIT 4 – DEDUCING | Helendipity">
            <a:extLst>
              <a:ext uri="{FF2B5EF4-FFF2-40B4-BE49-F238E27FC236}">
                <a16:creationId xmlns:a16="http://schemas.microsoft.com/office/drawing/2014/main" id="{9CAB256D-0552-43F6-9CCD-07FB75527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12" y="-103688"/>
            <a:ext cx="2987525" cy="24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فقاعة التفكير: على شكل سحابة 21">
            <a:extLst>
              <a:ext uri="{FF2B5EF4-FFF2-40B4-BE49-F238E27FC236}">
                <a16:creationId xmlns:a16="http://schemas.microsoft.com/office/drawing/2014/main" id="{0F89F4D8-FB0C-487B-B827-3D388A732676}"/>
              </a:ext>
            </a:extLst>
          </p:cNvPr>
          <p:cNvSpPr/>
          <p:nvPr/>
        </p:nvSpPr>
        <p:spPr>
          <a:xfrm>
            <a:off x="2003600" y="488604"/>
            <a:ext cx="5301325" cy="1171684"/>
          </a:xfrm>
          <a:prstGeom prst="cloudCallout">
            <a:avLst>
              <a:gd name="adj1" fmla="val 59263"/>
              <a:gd name="adj2" fmla="val -1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What is the form of the </a:t>
            </a:r>
          </a:p>
          <a:p>
            <a:pPr algn="ctr"/>
            <a:r>
              <a:rPr lang="en-US" sz="2000" b="1" dirty="0"/>
              <a:t>“ subjunctive”??</a:t>
            </a:r>
            <a:endParaRPr lang="ar-SA" sz="2000" b="1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32A3227-6567-4603-B5E8-ECE77951B132}"/>
              </a:ext>
            </a:extLst>
          </p:cNvPr>
          <p:cNvSpPr txBox="1"/>
          <p:nvPr/>
        </p:nvSpPr>
        <p:spPr>
          <a:xfrm>
            <a:off x="1246329" y="2139593"/>
            <a:ext cx="2987525" cy="792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1050" b="1" dirty="0"/>
          </a:p>
          <a:p>
            <a:r>
              <a:rPr lang="en-US" sz="2400" b="1" dirty="0"/>
              <a:t>Verb or expression</a:t>
            </a:r>
          </a:p>
          <a:p>
            <a:r>
              <a:rPr lang="en-US" sz="1100" b="1" dirty="0"/>
              <a:t> </a:t>
            </a:r>
            <a:endParaRPr lang="ar-SA" sz="1100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DEC6422-3E80-43B4-94FB-D98CA588951D}"/>
              </a:ext>
            </a:extLst>
          </p:cNvPr>
          <p:cNvSpPr txBox="1"/>
          <p:nvPr/>
        </p:nvSpPr>
        <p:spPr>
          <a:xfrm>
            <a:off x="4866760" y="2173315"/>
            <a:ext cx="1031649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400" b="1" dirty="0"/>
          </a:p>
          <a:p>
            <a:pPr algn="ctr"/>
            <a:endParaRPr lang="en-US" sz="600" b="1" dirty="0"/>
          </a:p>
          <a:p>
            <a:pPr algn="ctr"/>
            <a:r>
              <a:rPr lang="en-US" sz="2400" b="1" dirty="0"/>
              <a:t>That</a:t>
            </a:r>
          </a:p>
          <a:p>
            <a:pPr algn="ctr"/>
            <a:endParaRPr lang="ar-SA" sz="1100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61E73C6-1F61-4116-8B00-E2E29E8D4407}"/>
              </a:ext>
            </a:extLst>
          </p:cNvPr>
          <p:cNvSpPr txBox="1"/>
          <p:nvPr/>
        </p:nvSpPr>
        <p:spPr>
          <a:xfrm>
            <a:off x="6468685" y="2218648"/>
            <a:ext cx="1575990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400" b="1" dirty="0"/>
          </a:p>
          <a:p>
            <a:pPr algn="ctr"/>
            <a:endParaRPr lang="en-US" sz="600" b="1" dirty="0"/>
          </a:p>
          <a:p>
            <a:pPr algn="ctr"/>
            <a:r>
              <a:rPr lang="en-US" sz="2400" b="1" dirty="0"/>
              <a:t>subject</a:t>
            </a:r>
          </a:p>
          <a:p>
            <a:pPr algn="ctr"/>
            <a:endParaRPr lang="ar-SA" sz="1100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88BD873-25DE-43A5-8065-53091242E69C}"/>
              </a:ext>
            </a:extLst>
          </p:cNvPr>
          <p:cNvSpPr txBox="1"/>
          <p:nvPr/>
        </p:nvSpPr>
        <p:spPr>
          <a:xfrm>
            <a:off x="8521375" y="2173315"/>
            <a:ext cx="2410709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400" b="1" dirty="0"/>
          </a:p>
          <a:p>
            <a:pPr algn="ctr"/>
            <a:endParaRPr lang="en-US" sz="600" b="1" dirty="0"/>
          </a:p>
          <a:p>
            <a:pPr algn="ctr"/>
            <a:r>
              <a:rPr lang="en-US" sz="1800" b="1" dirty="0"/>
              <a:t>(</a:t>
            </a:r>
            <a:r>
              <a:rPr lang="en-US" sz="2400" b="1" dirty="0"/>
              <a:t>not) base form</a:t>
            </a:r>
            <a:endParaRPr lang="en-US" sz="1800" b="1" dirty="0"/>
          </a:p>
          <a:p>
            <a:pPr algn="ctr"/>
            <a:endParaRPr lang="ar-SA" sz="1100" b="1" dirty="0"/>
          </a:p>
        </p:txBody>
      </p:sp>
      <p:sp>
        <p:nvSpPr>
          <p:cNvPr id="8" name="علامة الجمع 7">
            <a:extLst>
              <a:ext uri="{FF2B5EF4-FFF2-40B4-BE49-F238E27FC236}">
                <a16:creationId xmlns:a16="http://schemas.microsoft.com/office/drawing/2014/main" id="{2D27AFF7-7266-4CC0-B859-A3A94BA382AC}"/>
              </a:ext>
            </a:extLst>
          </p:cNvPr>
          <p:cNvSpPr/>
          <p:nvPr/>
        </p:nvSpPr>
        <p:spPr>
          <a:xfrm>
            <a:off x="4312775" y="2304674"/>
            <a:ext cx="525521" cy="522112"/>
          </a:xfrm>
          <a:prstGeom prst="mathPlus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علامة الجمع 31">
            <a:extLst>
              <a:ext uri="{FF2B5EF4-FFF2-40B4-BE49-F238E27FC236}">
                <a16:creationId xmlns:a16="http://schemas.microsoft.com/office/drawing/2014/main" id="{C3D165AE-D155-46FD-9422-D43B06E8667F}"/>
              </a:ext>
            </a:extLst>
          </p:cNvPr>
          <p:cNvSpPr/>
          <p:nvPr/>
        </p:nvSpPr>
        <p:spPr>
          <a:xfrm>
            <a:off x="5940398" y="2346824"/>
            <a:ext cx="525521" cy="522112"/>
          </a:xfrm>
          <a:prstGeom prst="mathPlus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امة الجمع 32">
            <a:extLst>
              <a:ext uri="{FF2B5EF4-FFF2-40B4-BE49-F238E27FC236}">
                <a16:creationId xmlns:a16="http://schemas.microsoft.com/office/drawing/2014/main" id="{DB5AD75C-E4EA-4198-A79A-EC5A3B92B324}"/>
              </a:ext>
            </a:extLst>
          </p:cNvPr>
          <p:cNvSpPr/>
          <p:nvPr/>
        </p:nvSpPr>
        <p:spPr>
          <a:xfrm>
            <a:off x="7995854" y="2323360"/>
            <a:ext cx="525521" cy="522112"/>
          </a:xfrm>
          <a:prstGeom prst="mathPlus">
            <a:avLst/>
          </a:prstGeom>
          <a:solidFill>
            <a:srgbClr val="FFCD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0DB1BE90-D118-4DA6-AD35-0A0A65937A94}"/>
              </a:ext>
            </a:extLst>
          </p:cNvPr>
          <p:cNvSpPr/>
          <p:nvPr/>
        </p:nvSpPr>
        <p:spPr>
          <a:xfrm>
            <a:off x="1379307" y="4118456"/>
            <a:ext cx="1620748" cy="430887"/>
          </a:xfrm>
          <a:prstGeom prst="rect">
            <a:avLst/>
          </a:prstGeom>
          <a:solidFill>
            <a:srgbClr val="FEDC4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CE5030E-4DD4-4AAF-9E4C-D79D812F6796}"/>
              </a:ext>
            </a:extLst>
          </p:cNvPr>
          <p:cNvSpPr txBox="1"/>
          <p:nvPr/>
        </p:nvSpPr>
        <p:spPr>
          <a:xfrm>
            <a:off x="2503494" y="4619873"/>
            <a:ext cx="7399328" cy="5693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100" dirty="0"/>
          </a:p>
          <a:p>
            <a:pPr algn="ctr"/>
            <a:r>
              <a:rPr lang="en-US" sz="2800" b="1" dirty="0"/>
              <a:t>The manager insisted that  he work late.</a:t>
            </a:r>
          </a:p>
          <a:p>
            <a:endParaRPr lang="en-US" sz="100" dirty="0"/>
          </a:p>
        </p:txBody>
      </p:sp>
      <p:sp>
        <p:nvSpPr>
          <p:cNvPr id="10" name="قوس كبير أيسر 9">
            <a:extLst>
              <a:ext uri="{FF2B5EF4-FFF2-40B4-BE49-F238E27FC236}">
                <a16:creationId xmlns:a16="http://schemas.microsoft.com/office/drawing/2014/main" id="{9A044DE5-223C-47A9-8BE0-09FE07375912}"/>
              </a:ext>
            </a:extLst>
          </p:cNvPr>
          <p:cNvSpPr/>
          <p:nvPr/>
        </p:nvSpPr>
        <p:spPr>
          <a:xfrm rot="16200000">
            <a:off x="4703930" y="3001940"/>
            <a:ext cx="569383" cy="4419730"/>
          </a:xfrm>
          <a:prstGeom prst="leftBrace">
            <a:avLst>
              <a:gd name="adj1" fmla="val 8333"/>
              <a:gd name="adj2" fmla="val 51453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قوس كبير أيسر 41">
            <a:extLst>
              <a:ext uri="{FF2B5EF4-FFF2-40B4-BE49-F238E27FC236}">
                <a16:creationId xmlns:a16="http://schemas.microsoft.com/office/drawing/2014/main" id="{C1C7615F-15B5-4337-9654-9DFE643E5F80}"/>
              </a:ext>
            </a:extLst>
          </p:cNvPr>
          <p:cNvSpPr/>
          <p:nvPr/>
        </p:nvSpPr>
        <p:spPr>
          <a:xfrm rot="16200000">
            <a:off x="8237533" y="4102770"/>
            <a:ext cx="501715" cy="2218069"/>
          </a:xfrm>
          <a:prstGeom prst="leftBrace">
            <a:avLst>
              <a:gd name="adj1" fmla="val 8333"/>
              <a:gd name="adj2" fmla="val 51453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73C262A-D782-48F8-91AC-B8F747A2E9AE}"/>
              </a:ext>
            </a:extLst>
          </p:cNvPr>
          <p:cNvSpPr txBox="1"/>
          <p:nvPr/>
        </p:nvSpPr>
        <p:spPr>
          <a:xfrm>
            <a:off x="4173312" y="5545801"/>
            <a:ext cx="163061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suggestion</a:t>
            </a:r>
            <a:endParaRPr lang="ar-SA" sz="2000" b="1" dirty="0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22D1D92-E31E-4FBA-ABCC-4D6CDF94FAC9}"/>
              </a:ext>
            </a:extLst>
          </p:cNvPr>
          <p:cNvSpPr txBox="1"/>
          <p:nvPr/>
        </p:nvSpPr>
        <p:spPr>
          <a:xfrm>
            <a:off x="7827196" y="5535266"/>
            <a:ext cx="163061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subjunctive</a:t>
            </a:r>
            <a:endParaRPr lang="ar-SA" sz="2000" b="1" dirty="0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DE711ED3-B583-4C00-81D3-FD2F1AC6B12E}"/>
              </a:ext>
            </a:extLst>
          </p:cNvPr>
          <p:cNvSpPr txBox="1"/>
          <p:nvPr/>
        </p:nvSpPr>
        <p:spPr>
          <a:xfrm>
            <a:off x="1379306" y="3210887"/>
            <a:ext cx="9552778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The subjunctive is used with </a:t>
            </a:r>
            <a:r>
              <a:rPr lang="en-US" sz="2000" b="1" u="sng" dirty="0"/>
              <a:t>certain verbs </a:t>
            </a:r>
            <a:r>
              <a:rPr lang="en-US" sz="2000" b="1" dirty="0"/>
              <a:t>, like the following:</a:t>
            </a:r>
          </a:p>
          <a:p>
            <a:r>
              <a:rPr lang="en-US" sz="2400" dirty="0"/>
              <a:t> </a:t>
            </a:r>
            <a:r>
              <a:rPr lang="en-US" sz="2200" dirty="0"/>
              <a:t>ask    request    demand    require    insist     suggest     recommend    urge</a:t>
            </a:r>
            <a:endParaRPr lang="ar-SA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  <p:bldP spid="28" grpId="0" animBg="1"/>
      <p:bldP spid="29" grpId="0" animBg="1"/>
      <p:bldP spid="8" grpId="0" animBg="1"/>
      <p:bldP spid="32" grpId="0" animBg="1"/>
      <p:bldP spid="33" grpId="0" animBg="1"/>
      <p:bldP spid="37" grpId="0" animBg="1"/>
      <p:bldP spid="40" grpId="0" animBg="1"/>
      <p:bldP spid="10" grpId="0" animBg="1"/>
      <p:bldP spid="42" grpId="0" animBg="1"/>
      <p:bldP spid="44" grpId="0" animBg="1"/>
      <p:bldP spid="45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2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2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2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2">
            <a:hlinkClick r:id="rId6" action="ppaction://hlinksldjump"/>
          </p:cNvPr>
          <p:cNvSpPr/>
          <p:nvPr/>
        </p:nvSpPr>
        <p:spPr>
          <a:xfrm rot="-5400000">
            <a:off x="1504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2">
            <a:hlinkClick r:id="rId7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2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2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2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24" name="Google Shape;1024;p32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9D71B5F6-225F-4275-A7C4-D2A521D099FB}"/>
              </a:ext>
            </a:extLst>
          </p:cNvPr>
          <p:cNvSpPr txBox="1"/>
          <p:nvPr/>
        </p:nvSpPr>
        <p:spPr>
          <a:xfrm>
            <a:off x="1289372" y="602850"/>
            <a:ext cx="9613256" cy="1892826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spcAft>
                <a:spcPts val="800"/>
              </a:spcAft>
            </a:pPr>
            <a:endParaRPr lang="en-US" sz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spcAft>
                <a:spcPts val="8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 also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 </a:t>
            </a:r>
            <a:r>
              <a:rPr lang="en-US" sz="2200" b="1" u="sng" dirty="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suggesting ex</a:t>
            </a:r>
            <a:r>
              <a:rPr lang="en-US" sz="2200" b="1" u="sng" dirty="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pression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express that something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u="sng" dirty="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 done or </a:t>
            </a:r>
            <a:r>
              <a:rPr lang="en-US" sz="2200" b="1" u="sng" dirty="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be done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such as: </a:t>
            </a:r>
          </a:p>
          <a:p>
            <a:pPr marL="285750" indent="-285750" algn="l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ProximaNova-Light"/>
              </a:rPr>
              <a:t>It is essential that …</a:t>
            </a:r>
            <a:r>
              <a:rPr lang="en-US" sz="2400" b="1" dirty="0">
                <a:solidFill>
                  <a:srgbClr val="C00000"/>
                </a:solidFill>
                <a:latin typeface="ProximaNova-Light"/>
              </a:rPr>
              <a:t>                      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ProximaNova-Light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ProximaNova-Light"/>
                <a:cs typeface="Arial" panose="020B0604020202020204" pitchFamily="34" charset="0"/>
              </a:rPr>
              <a:t>I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ProximaNova-Light"/>
              </a:rPr>
              <a:t>t is important that …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l" rtl="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C00000"/>
                </a:solidFill>
                <a:latin typeface="ProximaNova-Light"/>
              </a:rPr>
              <a:t>It is necessary that ….		It is imperative that …..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9C9EEE0A-1028-46D3-BBE9-ED5547DAD446}"/>
              </a:ext>
            </a:extLst>
          </p:cNvPr>
          <p:cNvSpPr/>
          <p:nvPr/>
        </p:nvSpPr>
        <p:spPr>
          <a:xfrm>
            <a:off x="1379307" y="2774488"/>
            <a:ext cx="1620748" cy="430887"/>
          </a:xfrm>
          <a:prstGeom prst="rect">
            <a:avLst/>
          </a:prstGeom>
          <a:solidFill>
            <a:srgbClr val="FEDC4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Example: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0B511D1-5422-4A29-BD4B-BD92A5508515}"/>
              </a:ext>
            </a:extLst>
          </p:cNvPr>
          <p:cNvSpPr txBox="1"/>
          <p:nvPr/>
        </p:nvSpPr>
        <p:spPr>
          <a:xfrm>
            <a:off x="3112867" y="3244378"/>
            <a:ext cx="6190833" cy="8569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i="0" u="sng" strike="noStrike" baseline="0" dirty="0">
                <a:solidFill>
                  <a:srgbClr val="C00000"/>
                </a:solidFill>
                <a:latin typeface="+mj-lt"/>
              </a:rPr>
              <a:t>It is essential that </a:t>
            </a:r>
            <a:r>
              <a:rPr lang="en-US" sz="2400" b="1" i="0" strike="noStrike" baseline="0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2400" dirty="0">
                <a:latin typeface="+mj-lt"/>
              </a:rPr>
              <a:t>you brush your teeth</a:t>
            </a:r>
            <a:r>
              <a:rPr lang="en-US" sz="2400" b="0" i="0" u="none" strike="noStrike" baseline="0" dirty="0">
                <a:latin typeface="+mj-lt"/>
              </a:rPr>
              <a:t>.</a:t>
            </a:r>
          </a:p>
          <a:p>
            <a:pPr algn="l">
              <a:lnSpc>
                <a:spcPct val="200000"/>
              </a:lnSpc>
            </a:pPr>
            <a:endParaRPr lang="en-US" sz="100" b="0" i="0" u="none" strike="noStrike" baseline="0" dirty="0">
              <a:latin typeface="+mj-lt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DA310EA-2792-4A9E-BFBA-CD2C2C35DB6D}"/>
              </a:ext>
            </a:extLst>
          </p:cNvPr>
          <p:cNvSpPr txBox="1"/>
          <p:nvPr/>
        </p:nvSpPr>
        <p:spPr>
          <a:xfrm>
            <a:off x="3322474" y="4970206"/>
            <a:ext cx="6190833" cy="8569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u="sng" dirty="0">
                <a:solidFill>
                  <a:srgbClr val="C00000"/>
                </a:solidFill>
                <a:latin typeface="+mj-lt"/>
              </a:rPr>
              <a:t>It is necessary that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you sleep early.</a:t>
            </a:r>
          </a:p>
          <a:p>
            <a:pPr algn="l">
              <a:lnSpc>
                <a:spcPct val="200000"/>
              </a:lnSpc>
            </a:pPr>
            <a:endParaRPr lang="en-US" sz="100" b="0" i="0" u="none" strike="noStrike" baseline="0" dirty="0">
              <a:latin typeface="+mj-lt"/>
            </a:endParaRPr>
          </a:p>
        </p:txBody>
      </p:sp>
      <p:sp>
        <p:nvSpPr>
          <p:cNvPr id="31" name="قوس كبير أيسر 30">
            <a:extLst>
              <a:ext uri="{FF2B5EF4-FFF2-40B4-BE49-F238E27FC236}">
                <a16:creationId xmlns:a16="http://schemas.microsoft.com/office/drawing/2014/main" id="{B53CC0B6-D053-423B-8B16-5467EA96DF0D}"/>
              </a:ext>
            </a:extLst>
          </p:cNvPr>
          <p:cNvSpPr/>
          <p:nvPr/>
        </p:nvSpPr>
        <p:spPr>
          <a:xfrm rot="16200000">
            <a:off x="4350535" y="2606595"/>
            <a:ext cx="679494" cy="2735615"/>
          </a:xfrm>
          <a:prstGeom prst="leftBrace">
            <a:avLst>
              <a:gd name="adj1" fmla="val 8333"/>
              <a:gd name="adj2" fmla="val 51453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قوس كبير أيسر 34">
            <a:extLst>
              <a:ext uri="{FF2B5EF4-FFF2-40B4-BE49-F238E27FC236}">
                <a16:creationId xmlns:a16="http://schemas.microsoft.com/office/drawing/2014/main" id="{370C218C-F7A5-4DCA-BD50-26D5230F4299}"/>
              </a:ext>
            </a:extLst>
          </p:cNvPr>
          <p:cNvSpPr/>
          <p:nvPr/>
        </p:nvSpPr>
        <p:spPr>
          <a:xfrm rot="16200000">
            <a:off x="4855538" y="4315999"/>
            <a:ext cx="679494" cy="2904196"/>
          </a:xfrm>
          <a:prstGeom prst="leftBrace">
            <a:avLst>
              <a:gd name="adj1" fmla="val 8333"/>
              <a:gd name="adj2" fmla="val 51453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51C22B3-5939-480F-954B-4BD3A09AC918}"/>
              </a:ext>
            </a:extLst>
          </p:cNvPr>
          <p:cNvSpPr txBox="1"/>
          <p:nvPr/>
        </p:nvSpPr>
        <p:spPr>
          <a:xfrm>
            <a:off x="4091119" y="4379449"/>
            <a:ext cx="1630616" cy="400110"/>
          </a:xfrm>
          <a:prstGeom prst="rect">
            <a:avLst/>
          </a:prstGeom>
          <a:ln>
            <a:solidFill>
              <a:srgbClr val="9679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expression</a:t>
            </a:r>
            <a:endParaRPr lang="ar-S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06DCA16-BD81-4276-A127-2F35A4F1D8EB}"/>
              </a:ext>
            </a:extLst>
          </p:cNvPr>
          <p:cNvSpPr txBox="1"/>
          <p:nvPr/>
        </p:nvSpPr>
        <p:spPr>
          <a:xfrm>
            <a:off x="4379977" y="6177398"/>
            <a:ext cx="1630616" cy="400110"/>
          </a:xfrm>
          <a:prstGeom prst="rect">
            <a:avLst/>
          </a:prstGeom>
          <a:ln>
            <a:solidFill>
              <a:srgbClr val="9679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expression</a:t>
            </a:r>
            <a:endParaRPr lang="ar-S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4" grpId="0" animBg="1"/>
      <p:bldP spid="30" grpId="0" animBg="1"/>
      <p:bldP spid="31" grpId="0" animBg="1"/>
      <p:bldP spid="35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2">
            <a:hlinkClick r:id="rId3" action="ppaction://hlinksldjump"/>
          </p:cNvPr>
          <p:cNvSpPr/>
          <p:nvPr/>
        </p:nvSpPr>
        <p:spPr>
          <a:xfrm rot="-5400000">
            <a:off x="5198450" y="-216450"/>
            <a:ext cx="1851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2">
            <a:hlinkClick r:id="rId4" action="ppaction://hlinksldjump"/>
          </p:cNvPr>
          <p:cNvSpPr/>
          <p:nvPr/>
        </p:nvSpPr>
        <p:spPr>
          <a:xfrm rot="-5400000">
            <a:off x="8097025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2">
            <a:hlinkClick r:id="rId5" action="ppaction://hlinksldjump"/>
          </p:cNvPr>
          <p:cNvSpPr/>
          <p:nvPr/>
        </p:nvSpPr>
        <p:spPr>
          <a:xfrm rot="-5400000">
            <a:off x="887935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2">
            <a:hlinkClick r:id="rId6" action="ppaction://hlinksldjump"/>
          </p:cNvPr>
          <p:cNvSpPr/>
          <p:nvPr/>
        </p:nvSpPr>
        <p:spPr>
          <a:xfrm rot="-5400000">
            <a:off x="1504600" y="6392675"/>
            <a:ext cx="3720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2">
            <a:hlinkClick r:id="rId7" action="ppaction://hlinksldjump"/>
          </p:cNvPr>
          <p:cNvSpPr/>
          <p:nvPr/>
        </p:nvSpPr>
        <p:spPr>
          <a:xfrm>
            <a:off x="11071800" y="360525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2">
            <a:hlinkClick r:id="" action="ppaction://noaction"/>
          </p:cNvPr>
          <p:cNvSpPr/>
          <p:nvPr/>
        </p:nvSpPr>
        <p:spPr>
          <a:xfrm>
            <a:off x="11071800" y="29600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2">
            <a:hlinkClick r:id="" action="ppaction://noaction"/>
          </p:cNvPr>
          <p:cNvSpPr/>
          <p:nvPr/>
        </p:nvSpPr>
        <p:spPr>
          <a:xfrm>
            <a:off x="11071800" y="4314150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2"/>
          <p:cNvSpPr txBox="1"/>
          <p:nvPr/>
        </p:nvSpPr>
        <p:spPr>
          <a:xfrm>
            <a:off x="2003600" y="416850"/>
            <a:ext cx="2719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Dekko"/>
              <a:ea typeface="Dekko"/>
              <a:cs typeface="Dekko"/>
              <a:sym typeface="Dekko"/>
            </a:endParaRPr>
          </a:p>
        </p:txBody>
      </p:sp>
      <p:sp>
        <p:nvSpPr>
          <p:cNvPr id="1024" name="Google Shape;1024;p32">
            <a:hlinkClick r:id="" action="ppaction://noaction"/>
          </p:cNvPr>
          <p:cNvSpPr/>
          <p:nvPr/>
        </p:nvSpPr>
        <p:spPr>
          <a:xfrm>
            <a:off x="11071800" y="1660288"/>
            <a:ext cx="4371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9C9EEE0A-1028-46D3-BBE9-ED5547DAD446}"/>
              </a:ext>
            </a:extLst>
          </p:cNvPr>
          <p:cNvSpPr/>
          <p:nvPr/>
        </p:nvSpPr>
        <p:spPr>
          <a:xfrm>
            <a:off x="1452250" y="299888"/>
            <a:ext cx="6818448" cy="430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errors in the use of the subjunctive: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0FE2F4C-893C-44AC-AB61-E884EEA7956A}"/>
              </a:ext>
            </a:extLst>
          </p:cNvPr>
          <p:cNvSpPr txBox="1"/>
          <p:nvPr/>
        </p:nvSpPr>
        <p:spPr>
          <a:xfrm>
            <a:off x="1690600" y="1064040"/>
            <a:ext cx="8548098" cy="4224233"/>
          </a:xfrm>
          <a:prstGeom prst="rect">
            <a:avLst/>
          </a:prstGeom>
          <a:solidFill>
            <a:srgbClr val="FFFAEB"/>
          </a:solidFill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en-US" sz="1800" b="0" i="0" u="none" strike="noStrike" baseline="0" dirty="0">
              <a:latin typeface="ProximaNova-Light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b="0" i="0" u="none" strike="noStrike" baseline="0" dirty="0">
                <a:latin typeface="Abadi" panose="020B0604020104020204" pitchFamily="34" charset="0"/>
              </a:rPr>
              <a:t>I recommend that you talks about your skills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endParaRPr lang="en-US" sz="160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105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i="0" u="none" strike="noStrike" baseline="0" dirty="0">
                <a:latin typeface="Abadi" panose="020B0604020104020204" pitchFamily="34" charset="0"/>
              </a:rPr>
              <a:t>It is important you write your name at the top</a:t>
            </a:r>
            <a:r>
              <a:rPr lang="en-US" sz="2400" dirty="0">
                <a:latin typeface="Abadi" panose="020B0604020104020204" pitchFamily="34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endParaRPr lang="en-US" sz="240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120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latin typeface="Abadi" panose="020B0604020104020204" pitchFamily="34" charset="0"/>
              </a:rPr>
              <a:t>Father asked that we don’t eat junk food.</a:t>
            </a:r>
          </a:p>
          <a:p>
            <a:pPr marL="342900" indent="-342900">
              <a:buFont typeface="+mj-lt"/>
              <a:buAutoNum type="arabicParenR"/>
            </a:pPr>
            <a:endParaRPr lang="en-US" sz="240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latin typeface="Abadi" panose="020B0604020104020204" pitchFamily="34" charset="0"/>
              </a:rPr>
              <a:t>Mother requested that they studied math first.</a:t>
            </a:r>
          </a:p>
          <a:p>
            <a:pPr marL="342900" indent="-342900">
              <a:buFont typeface="+mj-lt"/>
              <a:buAutoNum type="arabicParenR"/>
            </a:pPr>
            <a:endParaRPr lang="en-US" sz="100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sz="1600" dirty="0">
              <a:latin typeface="Abadi" panose="020B0604020104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>
                <a:latin typeface="Abadi" panose="020B0604020104020204" pitchFamily="34" charset="0"/>
              </a:rPr>
              <a:t>Teacher insists that the project is handed by Monday.</a:t>
            </a:r>
            <a:endParaRPr lang="ar-SA" sz="2400" dirty="0">
              <a:latin typeface="Abadi" panose="020B0604020104020204" pitchFamily="34" charset="0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7C31754F-ADBF-42F1-AE9B-69363DF37851}"/>
              </a:ext>
            </a:extLst>
          </p:cNvPr>
          <p:cNvCxnSpPr/>
          <p:nvPr/>
        </p:nvCxnSpPr>
        <p:spPr>
          <a:xfrm>
            <a:off x="5014700" y="1767840"/>
            <a:ext cx="7155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147A9DE4-8D39-4916-A4AA-A0D7515B8455}"/>
              </a:ext>
            </a:extLst>
          </p:cNvPr>
          <p:cNvCxnSpPr>
            <a:cxnSpLocks/>
          </p:cNvCxnSpPr>
          <p:nvPr/>
        </p:nvCxnSpPr>
        <p:spPr>
          <a:xfrm>
            <a:off x="2647660" y="2536689"/>
            <a:ext cx="185242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BC6F2FC0-AC6D-43C5-90BB-E3E69CAD42EA}"/>
              </a:ext>
            </a:extLst>
          </p:cNvPr>
          <p:cNvCxnSpPr/>
          <p:nvPr/>
        </p:nvCxnSpPr>
        <p:spPr>
          <a:xfrm>
            <a:off x="4861474" y="3429000"/>
            <a:ext cx="71554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A099C012-9EB4-4C66-8FE3-3BDF8A1CB604}"/>
              </a:ext>
            </a:extLst>
          </p:cNvPr>
          <p:cNvCxnSpPr>
            <a:cxnSpLocks/>
          </p:cNvCxnSpPr>
          <p:nvPr/>
        </p:nvCxnSpPr>
        <p:spPr>
          <a:xfrm>
            <a:off x="5738230" y="4313123"/>
            <a:ext cx="1104359" cy="102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A9F76018-A021-4CCB-B9EB-098B8266AEE5}"/>
              </a:ext>
            </a:extLst>
          </p:cNvPr>
          <p:cNvCxnSpPr>
            <a:cxnSpLocks/>
          </p:cNvCxnSpPr>
          <p:nvPr/>
        </p:nvCxnSpPr>
        <p:spPr>
          <a:xfrm>
            <a:off x="5964251" y="5112796"/>
            <a:ext cx="65231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68A2FC1-94EA-4467-AF50-DC0F50A8CC7F}"/>
              </a:ext>
            </a:extLst>
          </p:cNvPr>
          <p:cNvSpPr txBox="1"/>
          <p:nvPr/>
        </p:nvSpPr>
        <p:spPr>
          <a:xfrm>
            <a:off x="4690124" y="1050881"/>
            <a:ext cx="1294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B8A1AE8-5307-4F6F-A430-E15B1B8BCFB7}"/>
              </a:ext>
            </a:extLst>
          </p:cNvPr>
          <p:cNvSpPr txBox="1"/>
          <p:nvPr/>
        </p:nvSpPr>
        <p:spPr>
          <a:xfrm>
            <a:off x="2352425" y="1859560"/>
            <a:ext cx="2931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that you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8913880-D68E-4867-94FD-0F8F94E21275}"/>
              </a:ext>
            </a:extLst>
          </p:cNvPr>
          <p:cNvSpPr txBox="1"/>
          <p:nvPr/>
        </p:nvSpPr>
        <p:spPr>
          <a:xfrm>
            <a:off x="4650120" y="2737407"/>
            <a:ext cx="1080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eat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8AC1205-36CE-4A8A-97E3-FA942604B6F4}"/>
              </a:ext>
            </a:extLst>
          </p:cNvPr>
          <p:cNvSpPr txBox="1"/>
          <p:nvPr/>
        </p:nvSpPr>
        <p:spPr>
          <a:xfrm>
            <a:off x="5738230" y="3592493"/>
            <a:ext cx="1080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E50533C-D6E0-4612-8508-351855801904}"/>
              </a:ext>
            </a:extLst>
          </p:cNvPr>
          <p:cNvSpPr txBox="1"/>
          <p:nvPr/>
        </p:nvSpPr>
        <p:spPr>
          <a:xfrm>
            <a:off x="5785910" y="4361519"/>
            <a:ext cx="1080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3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29" grpId="0"/>
      <p:bldP spid="32" grpId="0"/>
      <p:bldP spid="33" grpId="0"/>
      <p:bldP spid="36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0C0C0C"/>
      </a:lt2>
      <a:accent1>
        <a:srgbClr val="3A3838"/>
      </a:accent1>
      <a:accent2>
        <a:srgbClr val="FFF2CC"/>
      </a:accent2>
      <a:accent3>
        <a:srgbClr val="F694B1"/>
      </a:accent3>
      <a:accent4>
        <a:srgbClr val="FD2C5F"/>
      </a:accent4>
      <a:accent5>
        <a:srgbClr val="82C8D4"/>
      </a:accent5>
      <a:accent6>
        <a:srgbClr val="FCCA0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622</Words>
  <Application>Microsoft Office PowerPoint</Application>
  <PresentationFormat>شاشة عريضة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33" baseType="lpstr">
      <vt:lpstr>Gabriola</vt:lpstr>
      <vt:lpstr>Gochi Hand</vt:lpstr>
      <vt:lpstr>Gill Sans MT</vt:lpstr>
      <vt:lpstr>ProximaNova-Light</vt:lpstr>
      <vt:lpstr>Calibri</vt:lpstr>
      <vt:lpstr>Dekko</vt:lpstr>
      <vt:lpstr>Coming Soon</vt:lpstr>
      <vt:lpstr>Alex Brush</vt:lpstr>
      <vt:lpstr>Arial</vt:lpstr>
      <vt:lpstr>Amasis MT Pro Black</vt:lpstr>
      <vt:lpstr>Bahnschrift SemiCondensed</vt:lpstr>
      <vt:lpstr>Abadi</vt:lpstr>
      <vt:lpstr>Barlow Condensed</vt:lpstr>
      <vt:lpstr>Wingdings</vt:lpstr>
      <vt:lpstr>Handlee</vt:lpstr>
      <vt:lpstr>SlidesMania</vt:lpstr>
      <vt:lpstr>Done by: Entisar Al-Obaidallah</vt:lpstr>
      <vt:lpstr>Lesson Goals:</vt:lpstr>
      <vt:lpstr>عرض تقديمي في PowerPoint</vt:lpstr>
      <vt:lpstr>عرض تقديمي في PowerPoint</vt:lpstr>
      <vt:lpstr>Look at these two examples: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Notes</dc:title>
  <dc:creator>ام الوليد</dc:creator>
  <cp:lastModifiedBy>انتصار بنت العبيدالله</cp:lastModifiedBy>
  <cp:revision>10</cp:revision>
  <dcterms:modified xsi:type="dcterms:W3CDTF">2022-12-04T21:45:21Z</dcterms:modified>
</cp:coreProperties>
</file>