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73" r:id="rId13"/>
    <p:sldId id="275" r:id="rId14"/>
    <p:sldId id="265" r:id="rId15"/>
    <p:sldId id="266" r:id="rId16"/>
    <p:sldId id="267" r:id="rId17"/>
    <p:sldId id="269" r:id="rId18"/>
    <p:sldId id="270" r:id="rId19"/>
    <p:sldId id="271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5" Type="http://schemas.openxmlformats.org/officeDocument/2006/relationships/image" Target="../media/image4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2111F-24D6-4E6A-A206-5C9AAC9866A8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33DB8-52ED-483F-9CF6-B1A0C3DA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33DB8-52ED-483F-9CF6-B1A0C3DAC3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5E6F-18BA-4D68-9604-AF05B59BDA47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DB71-CD47-44C8-B6B2-0EE922A65C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4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18" Type="http://schemas.openxmlformats.org/officeDocument/2006/relationships/hyperlink" Target="ex4.ggb" TargetMode="External"/><Relationship Id="rId3" Type="http://schemas.openxmlformats.org/officeDocument/2006/relationships/image" Target="../media/image64.png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20" Type="http://schemas.openxmlformats.org/officeDocument/2006/relationships/image" Target="../media/image67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66.png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65.png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4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41.png"/><Relationship Id="rId21" Type="http://schemas.openxmlformats.org/officeDocument/2006/relationships/image" Target="../media/image43.pn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19" Type="http://schemas.openxmlformats.org/officeDocument/2006/relationships/hyperlink" Target="ex2.ggb" TargetMode="External"/><Relationship Id="rId4" Type="http://schemas.openxmlformats.org/officeDocument/2006/relationships/image" Target="../media/image42.png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2838450"/>
            <a:ext cx="7610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4" name="صورة 3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0"/>
            <a:ext cx="8839199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267200" y="1905000"/>
            <a:ext cx="454345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971800" y="1600200"/>
            <a:ext cx="1190652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52400" y="1600200"/>
            <a:ext cx="2562252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343400" y="2667000"/>
            <a:ext cx="454345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6791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r" rtl="1"/>
            <a:r>
              <a:rPr lang="ar-SA" b="1" dirty="0" smtClean="0">
                <a:solidFill>
                  <a:srgbClr val="C00000"/>
                </a:solidFill>
              </a:rPr>
              <a:t>  8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جدول 1"/>
          <p:cNvGraphicFramePr>
            <a:graphicFrameLocks noGrp="1"/>
          </p:cNvGraphicFramePr>
          <p:nvPr/>
        </p:nvGraphicFramePr>
        <p:xfrm>
          <a:off x="533400" y="2743200"/>
          <a:ext cx="3817157" cy="360523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3098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جدول 1"/>
          <p:cNvGraphicFramePr>
            <a:graphicFrameLocks noGrp="1"/>
          </p:cNvGraphicFramePr>
          <p:nvPr/>
        </p:nvGraphicFramePr>
        <p:xfrm>
          <a:off x="4876800" y="2667000"/>
          <a:ext cx="3817157" cy="357425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000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62000"/>
            <a:ext cx="81534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57200"/>
            <a:ext cx="942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جدول 1"/>
          <p:cNvGraphicFramePr>
            <a:graphicFrameLocks noGrp="1"/>
          </p:cNvGraphicFramePr>
          <p:nvPr/>
        </p:nvGraphicFramePr>
        <p:xfrm>
          <a:off x="540529" y="2559829"/>
          <a:ext cx="3817157" cy="360523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3098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90600" y="4572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839093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5667348" y="2438400"/>
            <a:ext cx="1190652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524000" y="2362200"/>
            <a:ext cx="2943252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286000" y="6019800"/>
            <a:ext cx="579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2209800"/>
            <a:ext cx="7372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5724128" y="457200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04800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r" rtl="1"/>
            <a:r>
              <a:rPr lang="ar-SA" b="1" dirty="0" smtClean="0">
                <a:solidFill>
                  <a:srgbClr val="C00000"/>
                </a:solidFill>
              </a:rPr>
              <a:t> 5 دقائق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5250"/>
            <a:ext cx="8153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764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286000"/>
            <a:ext cx="30813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5334000" y="3124200"/>
          <a:ext cx="35814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4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562600" y="3505200"/>
          <a:ext cx="255587" cy="373063"/>
        </p:xfrm>
        <a:graphic>
          <a:graphicData uri="http://schemas.openxmlformats.org/presentationml/2006/ole">
            <p:oleObj spid="_x0000_s28704" name="Equation" r:id="rId6" imgW="164885" imgH="164885" progId="Equation.DSMT4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486400" y="3124200"/>
          <a:ext cx="285752" cy="285750"/>
        </p:xfrm>
        <a:graphic>
          <a:graphicData uri="http://schemas.openxmlformats.org/presentationml/2006/ole">
            <p:oleObj spid="_x0000_s28705" name="Equation" r:id="rId7" imgW="152202" imgH="126835" progId="Equation.DSMT4">
              <p:embed/>
            </p:oleObj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6934200" y="3124200"/>
          <a:ext cx="214313" cy="342900"/>
        </p:xfrm>
        <a:graphic>
          <a:graphicData uri="http://schemas.openxmlformats.org/presentationml/2006/ole">
            <p:oleObj spid="_x0000_s28706" name="Equation" r:id="rId8" imgW="114102" imgH="177492" progId="Equation.DSMT4">
              <p:embed/>
            </p:oleObj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6248400" y="3124200"/>
          <a:ext cx="292100" cy="311150"/>
        </p:xfrm>
        <a:graphic>
          <a:graphicData uri="http://schemas.openxmlformats.org/presentationml/2006/ole">
            <p:oleObj spid="_x0000_s28707" name="Equation" r:id="rId9" imgW="126780" imgH="164814" progId="Equation.DSMT4">
              <p:embed/>
            </p:oleObj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7620000" y="3162300"/>
          <a:ext cx="214313" cy="342900"/>
        </p:xfrm>
        <a:graphic>
          <a:graphicData uri="http://schemas.openxmlformats.org/presentationml/2006/ole">
            <p:oleObj spid="_x0000_s28708" name="Equation" r:id="rId10" imgW="114102" imgH="177492" progId="Equation.DSMT4">
              <p:embed/>
            </p:oleObj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8321675" y="3125788"/>
          <a:ext cx="214313" cy="341312"/>
        </p:xfrm>
        <a:graphic>
          <a:graphicData uri="http://schemas.openxmlformats.org/presentationml/2006/ole">
            <p:oleObj spid="_x0000_s28709" name="Equation" r:id="rId11" imgW="114102" imgH="177492" progId="Equation.DSMT4">
              <p:embed/>
            </p:oleObj>
          </a:graphicData>
        </a:graphic>
      </p:graphicFrame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5710238" y="4038600"/>
          <a:ext cx="2930525" cy="381000"/>
        </p:xfrm>
        <a:graphic>
          <a:graphicData uri="http://schemas.openxmlformats.org/presentationml/2006/ole">
            <p:oleObj spid="_x0000_s28710" name="Equation" r:id="rId12" imgW="1828800" imgH="241300" progId="Equation.DSMT4">
              <p:embed/>
            </p:oleObj>
          </a:graphicData>
        </a:graphic>
      </p:graphicFrame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6100763" y="3543300"/>
          <a:ext cx="381000" cy="342900"/>
        </p:xfrm>
        <a:graphic>
          <a:graphicData uri="http://schemas.openxmlformats.org/presentationml/2006/ole">
            <p:oleObj spid="_x0000_s28711" name="Equation" r:id="rId13" imgW="202936" imgH="177569" progId="Equation.DSMT4">
              <p:embed/>
            </p:oleObj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5729288" y="4495800"/>
          <a:ext cx="2890837" cy="381000"/>
        </p:xfrm>
        <a:graphic>
          <a:graphicData uri="http://schemas.openxmlformats.org/presentationml/2006/ole">
            <p:oleObj spid="_x0000_s28712" name="Equation" r:id="rId14" imgW="1803400" imgH="241300" progId="Equation.DSMT4">
              <p:embed/>
            </p:oleObj>
          </a:graphicData>
        </a:graphic>
      </p:graphicFrame>
      <p:graphicFrame>
        <p:nvGraphicFramePr>
          <p:cNvPr id="15" name="Object 22"/>
          <p:cNvGraphicFramePr>
            <a:graphicFrameLocks noChangeAspect="1"/>
          </p:cNvGraphicFramePr>
          <p:nvPr/>
        </p:nvGraphicFramePr>
        <p:xfrm>
          <a:off x="6777038" y="3505200"/>
          <a:ext cx="381000" cy="342900"/>
        </p:xfrm>
        <a:graphic>
          <a:graphicData uri="http://schemas.openxmlformats.org/presentationml/2006/ole">
            <p:oleObj spid="_x0000_s28713" name="Equation" r:id="rId15" imgW="202936" imgH="177569" progId="Equation.DSMT4">
              <p:embed/>
            </p:oleObj>
          </a:graphicData>
        </a:graphic>
      </p:graphicFrame>
      <p:graphicFrame>
        <p:nvGraphicFramePr>
          <p:cNvPr id="16" name="Object 23"/>
          <p:cNvGraphicFramePr>
            <a:graphicFrameLocks noChangeAspect="1"/>
          </p:cNvGraphicFramePr>
          <p:nvPr/>
        </p:nvGraphicFramePr>
        <p:xfrm>
          <a:off x="7551738" y="3516313"/>
          <a:ext cx="381000" cy="319087"/>
        </p:xfrm>
        <a:graphic>
          <a:graphicData uri="http://schemas.openxmlformats.org/presentationml/2006/ole">
            <p:oleObj spid="_x0000_s28714" name="Equation" r:id="rId16" imgW="203024" imgH="164957" progId="Equation.DSMT4">
              <p:embed/>
            </p:oleObj>
          </a:graphicData>
        </a:graphic>
      </p:graphicFrame>
      <p:graphicFrame>
        <p:nvGraphicFramePr>
          <p:cNvPr id="17" name="Object 24"/>
          <p:cNvGraphicFramePr>
            <a:graphicFrameLocks noChangeAspect="1"/>
          </p:cNvGraphicFramePr>
          <p:nvPr/>
        </p:nvGraphicFramePr>
        <p:xfrm>
          <a:off x="8129588" y="3505200"/>
          <a:ext cx="595312" cy="342900"/>
        </p:xfrm>
        <a:graphic>
          <a:graphicData uri="http://schemas.openxmlformats.org/presentationml/2006/ole">
            <p:oleObj spid="_x0000_s28715" name="Equation" r:id="rId17" imgW="317087" imgH="177569" progId="Equation.DSMT4">
              <p:embed/>
            </p:oleObj>
          </a:graphicData>
        </a:graphic>
      </p:graphicFrame>
      <p:graphicFrame>
        <p:nvGraphicFramePr>
          <p:cNvPr id="19" name="كائن 18">
            <a:hlinkClick r:id="rId18" action="ppaction://hlinkfile"/>
          </p:cNvPr>
          <p:cNvGraphicFramePr>
            <a:graphicFrameLocks noChangeAspect="1"/>
          </p:cNvGraphicFramePr>
          <p:nvPr/>
        </p:nvGraphicFramePr>
        <p:xfrm>
          <a:off x="1219200" y="2667000"/>
          <a:ext cx="660400" cy="685800"/>
        </p:xfrm>
        <a:graphic>
          <a:graphicData uri="http://schemas.openxmlformats.org/presentationml/2006/ole">
            <p:oleObj spid="_x0000_s28716" name="Packager Shell Object" showAsIcon="1" r:id="rId19" imgW="656823" imgH="682580" progId="Package">
              <p:embed/>
            </p:oleObj>
          </a:graphicData>
        </a:graphic>
      </p:graphicFrame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29200" y="4953000"/>
            <a:ext cx="3514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1000"/>
            <a:ext cx="2219325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2514600" y="129540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التعلم التبادلي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828925"/>
            <a:ext cx="7162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مستدير الزوايا 5"/>
          <p:cNvSpPr/>
          <p:nvPr/>
        </p:nvSpPr>
        <p:spPr>
          <a:xfrm>
            <a:off x="228600" y="2514600"/>
            <a:ext cx="4191000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648200" y="2514600"/>
            <a:ext cx="4191000" cy="3886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5486400" y="42480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1) اكتبي المتباينة كمعادلة</a:t>
            </a:r>
            <a:endParaRPr lang="ar-SA" sz="2000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410200" y="518160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3) ارسمي المنحنى الحدي</a:t>
            </a:r>
            <a:endParaRPr lang="ar-SA" sz="2000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486400" y="47052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2) اعملي جدولا من قيم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x</a:t>
            </a:r>
            <a:endParaRPr lang="ar-SA" sz="2000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410200" y="56958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</a:t>
            </a: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) اختبري منطقة الحل</a:t>
            </a:r>
            <a:endParaRPr lang="ar-SA" sz="2000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14400" y="43242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1) اكتبي المتباينة كمعادلة</a:t>
            </a:r>
            <a:endParaRPr lang="ar-SA" sz="2000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914400" y="52386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3) ارسمي المنحنى الحدي</a:t>
            </a:r>
            <a:endParaRPr lang="ar-SA" sz="2000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914400" y="47052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2) اعملي جدولا من قيم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x</a:t>
            </a:r>
            <a:endParaRPr lang="ar-SA" sz="2000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38200" y="577209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</a:t>
            </a: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) اختبري منطقة الحل</a:t>
            </a:r>
            <a:endParaRPr lang="ar-SA" sz="2000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819400"/>
            <a:ext cx="1447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صورة 17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760" y="-23"/>
            <a:ext cx="1714512" cy="1428759"/>
          </a:xfrm>
          <a:prstGeom prst="rect">
            <a:avLst/>
          </a:prstGeom>
        </p:spPr>
      </p:pic>
      <p:sp>
        <p:nvSpPr>
          <p:cNvPr id="19" name="شكل بيضاوي 18"/>
          <p:cNvSpPr/>
          <p:nvPr/>
        </p:nvSpPr>
        <p:spPr>
          <a:xfrm>
            <a:off x="551304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586074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r" rtl="1"/>
            <a:r>
              <a:rPr lang="ar-SA" b="1" dirty="0" smtClean="0">
                <a:solidFill>
                  <a:srgbClr val="C00000"/>
                </a:solidFill>
              </a:rPr>
              <a:t> 8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6324600" y="373380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إرشادات الطالبة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</a:t>
            </a:r>
            <a:endParaRPr lang="ar-SA" sz="20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676400" y="373380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إرشادات الطالبة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</a:t>
            </a:r>
            <a:endParaRPr lang="ar-SA" sz="2000" b="1" dirty="0">
              <a:solidFill>
                <a:srgbClr val="FF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جدول 1"/>
          <p:cNvGraphicFramePr>
            <a:graphicFrameLocks noGrp="1"/>
          </p:cNvGraphicFramePr>
          <p:nvPr/>
        </p:nvGraphicFramePr>
        <p:xfrm>
          <a:off x="540529" y="2559829"/>
          <a:ext cx="3817157" cy="360523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/>
                <a:gridCol w="249637"/>
                <a:gridCol w="269973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  <a:gridCol w="270519"/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33098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57200"/>
            <a:ext cx="942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447800"/>
            <a:ext cx="723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671638"/>
            <a:ext cx="7086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990600" y="4572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838200"/>
            <a:ext cx="2362200" cy="11906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971800"/>
            <a:ext cx="2390775" cy="2057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209800" cy="22812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1714480" y="530336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تتم تبسيط الجذور التربيعية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752600" y="220980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يتم تمثيل متباينة خطية</a:t>
            </a:r>
          </a:p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وتحديد منطقة الحل ؟ 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00"/>
            <a:ext cx="6324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17621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وسيلة شرح على شكل سحابة 3"/>
          <p:cNvSpPr/>
          <p:nvPr/>
        </p:nvSpPr>
        <p:spPr>
          <a:xfrm>
            <a:off x="4114800" y="304800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المقصود بالزمن الدوري للبندول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1219200" y="434340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صف تغير الزمن الدوري للبندول بتغير طوله .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476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7800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724400" y="2819400"/>
            <a:ext cx="378145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5181600" y="3681410"/>
            <a:ext cx="33242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105400" y="4367210"/>
            <a:ext cx="33242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5257800" y="4900610"/>
            <a:ext cx="33242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76200" y="2819400"/>
            <a:ext cx="4191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990600" y="4138610"/>
            <a:ext cx="33242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990600" y="4748210"/>
            <a:ext cx="33242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مجموعة 43"/>
          <p:cNvGrpSpPr/>
          <p:nvPr/>
        </p:nvGrpSpPr>
        <p:grpSpPr>
          <a:xfrm>
            <a:off x="1600200" y="77688"/>
            <a:ext cx="6172200" cy="836712"/>
            <a:chOff x="1600200" y="77688"/>
            <a:chExt cx="6172200" cy="836712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1600200" y="77688"/>
              <a:ext cx="6172200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r>
                <a:rPr lang="ar-SA" sz="2400" b="1" dirty="0" smtClean="0"/>
                <a:t>تحديد مجال ومدى دالة الجذر التربيعي</a:t>
              </a:r>
              <a:endParaRPr lang="ar-SA" sz="2400" b="1" dirty="0"/>
            </a:p>
          </p:txBody>
        </p:sp>
        <p:grpSp>
          <p:nvGrpSpPr>
            <p:cNvPr id="4" name="مجموعة 3"/>
            <p:cNvGrpSpPr/>
            <p:nvPr/>
          </p:nvGrpSpPr>
          <p:grpSpPr>
            <a:xfrm>
              <a:off x="1828800" y="228600"/>
              <a:ext cx="1988144" cy="576064"/>
              <a:chOff x="3205560" y="2636912"/>
              <a:chExt cx="1872208" cy="576064"/>
            </a:xfrm>
          </p:grpSpPr>
          <p:sp>
            <p:nvSpPr>
              <p:cNvPr id="5" name="مستطيل مستدير الزوايا 4"/>
              <p:cNvSpPr/>
              <p:nvPr/>
            </p:nvSpPr>
            <p:spPr>
              <a:xfrm>
                <a:off x="3205560" y="2636912"/>
                <a:ext cx="1872208" cy="57606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400" b="1" dirty="0"/>
              </a:p>
            </p:txBody>
          </p:sp>
          <p:graphicFrame>
            <p:nvGraphicFramePr>
              <p:cNvPr id="6" name="Object 2"/>
              <p:cNvGraphicFramePr>
                <a:graphicFrameLocks noChangeAspect="1"/>
              </p:cNvGraphicFramePr>
              <p:nvPr/>
            </p:nvGraphicFramePr>
            <p:xfrm>
              <a:off x="3261861" y="2739330"/>
              <a:ext cx="1763033" cy="401638"/>
            </p:xfrm>
            <a:graphic>
              <a:graphicData uri="http://schemas.openxmlformats.org/presentationml/2006/ole">
                <p:oleObj spid="_x0000_s5146" name="Equation" r:id="rId3" imgW="1409088" imgH="253890" progId="Equation.DSMT4">
                  <p:embed/>
                </p:oleObj>
              </a:graphicData>
            </a:graphic>
          </p:graphicFrame>
        </p:grpSp>
      </p:grpSp>
      <p:sp>
        <p:nvSpPr>
          <p:cNvPr id="7" name="قوس كبير أيسر 6"/>
          <p:cNvSpPr/>
          <p:nvPr/>
        </p:nvSpPr>
        <p:spPr>
          <a:xfrm rot="5400000">
            <a:off x="4660776" y="-850776"/>
            <a:ext cx="432048" cy="3962400"/>
          </a:xfrm>
          <a:prstGeom prst="leftBrace">
            <a:avLst>
              <a:gd name="adj1" fmla="val 65379"/>
              <a:gd name="adj2" fmla="val 51019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" name="مجموعة 7"/>
          <p:cNvGrpSpPr/>
          <p:nvPr/>
        </p:nvGrpSpPr>
        <p:grpSpPr>
          <a:xfrm>
            <a:off x="3962400" y="2286000"/>
            <a:ext cx="792088" cy="576064"/>
            <a:chOff x="4069656" y="3645024"/>
            <a:chExt cx="792088" cy="576064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4069656" y="3645024"/>
              <a:ext cx="79208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4186238" y="3789040"/>
            <a:ext cx="531490" cy="304924"/>
          </p:xfrm>
          <a:graphic>
            <a:graphicData uri="http://schemas.openxmlformats.org/presentationml/2006/ole">
              <p:oleObj spid="_x0000_s5147" name="Equation" r:id="rId4" imgW="342603" imgH="177646" progId="Equation.DSMT4">
                <p:embed/>
              </p:oleObj>
            </a:graphicData>
          </a:graphic>
        </p:graphicFrame>
      </p:grpSp>
      <p:grpSp>
        <p:nvGrpSpPr>
          <p:cNvPr id="11" name="مجموعة 10"/>
          <p:cNvGrpSpPr/>
          <p:nvPr/>
        </p:nvGrpSpPr>
        <p:grpSpPr>
          <a:xfrm>
            <a:off x="1036712" y="2286000"/>
            <a:ext cx="792088" cy="576064"/>
            <a:chOff x="2845520" y="3645024"/>
            <a:chExt cx="792088" cy="576064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2845520" y="3645024"/>
              <a:ext cx="792088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13" name="Object 15"/>
            <p:cNvGraphicFramePr>
              <a:graphicFrameLocks noChangeAspect="1"/>
            </p:cNvGraphicFramePr>
            <p:nvPr/>
          </p:nvGraphicFramePr>
          <p:xfrm>
            <a:off x="2989536" y="3755256"/>
            <a:ext cx="576064" cy="393824"/>
          </p:xfrm>
          <a:graphic>
            <a:graphicData uri="http://schemas.openxmlformats.org/presentationml/2006/ole">
              <p:oleObj spid="_x0000_s5148" name="Equation" r:id="rId5" imgW="355138" imgH="177569" progId="Equation.DSMT4">
                <p:embed/>
              </p:oleObj>
            </a:graphicData>
          </a:graphic>
        </p:graphicFrame>
      </p:grpSp>
      <p:sp>
        <p:nvSpPr>
          <p:cNvPr id="14" name="قوس كبير أيسر 13"/>
          <p:cNvSpPr/>
          <p:nvPr/>
        </p:nvSpPr>
        <p:spPr>
          <a:xfrm rot="5400000">
            <a:off x="4208140" y="2192660"/>
            <a:ext cx="360040" cy="1613520"/>
          </a:xfrm>
          <a:prstGeom prst="leftBrace">
            <a:avLst>
              <a:gd name="adj1" fmla="val 80715"/>
              <a:gd name="adj2" fmla="val 51019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قوس كبير أيسر 14"/>
          <p:cNvSpPr/>
          <p:nvPr/>
        </p:nvSpPr>
        <p:spPr>
          <a:xfrm rot="5400000">
            <a:off x="1229680" y="2275520"/>
            <a:ext cx="360040" cy="1600200"/>
          </a:xfrm>
          <a:prstGeom prst="leftBrace">
            <a:avLst>
              <a:gd name="adj1" fmla="val 80715"/>
              <a:gd name="adj2" fmla="val 51019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" name="مجموعة 15"/>
          <p:cNvGrpSpPr/>
          <p:nvPr/>
        </p:nvGrpSpPr>
        <p:grpSpPr>
          <a:xfrm>
            <a:off x="3276600" y="3200400"/>
            <a:ext cx="576064" cy="576064"/>
            <a:chOff x="3779912" y="4653136"/>
            <a:chExt cx="576064" cy="576064"/>
          </a:xfrm>
        </p:grpSpPr>
        <p:sp>
          <p:nvSpPr>
            <p:cNvPr id="17" name="مستطيل مستدير الزوايا 16"/>
            <p:cNvSpPr/>
            <p:nvPr/>
          </p:nvSpPr>
          <p:spPr>
            <a:xfrm>
              <a:off x="3779912" y="4653136"/>
              <a:ext cx="576064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18" name="Object 10"/>
            <p:cNvGraphicFramePr>
              <a:graphicFrameLocks noChangeAspect="1"/>
            </p:cNvGraphicFramePr>
            <p:nvPr/>
          </p:nvGraphicFramePr>
          <p:xfrm>
            <a:off x="3779912" y="4797152"/>
            <a:ext cx="576064" cy="393824"/>
          </p:xfrm>
          <a:graphic>
            <a:graphicData uri="http://schemas.openxmlformats.org/presentationml/2006/ole">
              <p:oleObj spid="_x0000_s5149" name="Equation" r:id="rId6" imgW="355320" imgH="177480" progId="Equation.DSMT4">
                <p:embed/>
              </p:oleObj>
            </a:graphicData>
          </a:graphic>
        </p:graphicFrame>
      </p:grpSp>
      <p:grpSp>
        <p:nvGrpSpPr>
          <p:cNvPr id="19" name="مجموعة 18"/>
          <p:cNvGrpSpPr/>
          <p:nvPr/>
        </p:nvGrpSpPr>
        <p:grpSpPr>
          <a:xfrm>
            <a:off x="4876800" y="3200400"/>
            <a:ext cx="611560" cy="576064"/>
            <a:chOff x="4427984" y="4653136"/>
            <a:chExt cx="611560" cy="57606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4427984" y="4653136"/>
              <a:ext cx="611560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21" name="Object 12"/>
            <p:cNvGraphicFramePr>
              <a:graphicFrameLocks noChangeAspect="1"/>
            </p:cNvGraphicFramePr>
            <p:nvPr/>
          </p:nvGraphicFramePr>
          <p:xfrm>
            <a:off x="4475609" y="4792836"/>
            <a:ext cx="514350" cy="355600"/>
          </p:xfrm>
          <a:graphic>
            <a:graphicData uri="http://schemas.openxmlformats.org/presentationml/2006/ole">
              <p:oleObj spid="_x0000_s5150" name="Equation" r:id="rId7" imgW="342720" imgH="177480" progId="Equation.DSMT4">
                <p:embed/>
              </p:oleObj>
            </a:graphicData>
          </a:graphic>
        </p:graphicFrame>
      </p:grpSp>
      <p:grpSp>
        <p:nvGrpSpPr>
          <p:cNvPr id="22" name="مجموعة 21"/>
          <p:cNvGrpSpPr/>
          <p:nvPr/>
        </p:nvGrpSpPr>
        <p:grpSpPr>
          <a:xfrm>
            <a:off x="264616" y="3276600"/>
            <a:ext cx="649784" cy="576064"/>
            <a:chOff x="2195736" y="4653136"/>
            <a:chExt cx="649784" cy="576064"/>
          </a:xfrm>
        </p:grpSpPr>
        <p:sp>
          <p:nvSpPr>
            <p:cNvPr id="23" name="مستطيل مستدير الزوايا 22"/>
            <p:cNvSpPr/>
            <p:nvPr/>
          </p:nvSpPr>
          <p:spPr>
            <a:xfrm>
              <a:off x="2195736" y="4653136"/>
              <a:ext cx="648072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24" name="Object 10"/>
            <p:cNvGraphicFramePr>
              <a:graphicFrameLocks noChangeAspect="1"/>
            </p:cNvGraphicFramePr>
            <p:nvPr/>
          </p:nvGraphicFramePr>
          <p:xfrm>
            <a:off x="2269456" y="4797152"/>
            <a:ext cx="576064" cy="393824"/>
          </p:xfrm>
          <a:graphic>
            <a:graphicData uri="http://schemas.openxmlformats.org/presentationml/2006/ole">
              <p:oleObj spid="_x0000_s5151" name="Equation" r:id="rId8" imgW="355320" imgH="177480" progId="Equation.DSMT4">
                <p:embed/>
              </p:oleObj>
            </a:graphicData>
          </a:graphic>
        </p:graphicFrame>
      </p:grpSp>
      <p:grpSp>
        <p:nvGrpSpPr>
          <p:cNvPr id="25" name="مجموعة 24"/>
          <p:cNvGrpSpPr/>
          <p:nvPr/>
        </p:nvGrpSpPr>
        <p:grpSpPr>
          <a:xfrm>
            <a:off x="1905000" y="3276600"/>
            <a:ext cx="598488" cy="576064"/>
            <a:chOff x="3059832" y="4653136"/>
            <a:chExt cx="598488" cy="576064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3059832" y="4653136"/>
              <a:ext cx="576064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b="1" dirty="0"/>
            </a:p>
          </p:txBody>
        </p:sp>
        <p:graphicFrame>
          <p:nvGraphicFramePr>
            <p:cNvPr id="27" name="Object 12"/>
            <p:cNvGraphicFramePr>
              <a:graphicFrameLocks noChangeAspect="1"/>
            </p:cNvGraphicFramePr>
            <p:nvPr/>
          </p:nvGraphicFramePr>
          <p:xfrm>
            <a:off x="3070945" y="4792836"/>
            <a:ext cx="587375" cy="355600"/>
          </p:xfrm>
          <a:graphic>
            <a:graphicData uri="http://schemas.openxmlformats.org/presentationml/2006/ole">
              <p:oleObj spid="_x0000_s5152" name="Equation" r:id="rId9" imgW="342720" imgH="177480" progId="Equation.DSMT4">
                <p:embed/>
              </p:oleObj>
            </a:graphicData>
          </a:graphic>
        </p:graphicFrame>
      </p:grpSp>
      <p:cxnSp>
        <p:nvCxnSpPr>
          <p:cNvPr id="28" name="رابط كسهم مستقيم 27"/>
          <p:cNvCxnSpPr/>
          <p:nvPr/>
        </p:nvCxnSpPr>
        <p:spPr>
          <a:xfrm>
            <a:off x="5236840" y="3776464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>
            <a:off x="3564632" y="3776464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2209800" y="381000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552648" y="3852664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مجموعة 31"/>
          <p:cNvGrpSpPr/>
          <p:nvPr/>
        </p:nvGrpSpPr>
        <p:grpSpPr>
          <a:xfrm>
            <a:off x="1828800" y="4457328"/>
            <a:ext cx="792088" cy="648072"/>
            <a:chOff x="5076056" y="5517232"/>
            <a:chExt cx="1008112" cy="648072"/>
          </a:xfrm>
        </p:grpSpPr>
        <p:sp>
          <p:nvSpPr>
            <p:cNvPr id="33" name="مستطيل مستدير الزوايا 32"/>
            <p:cNvSpPr/>
            <p:nvPr/>
          </p:nvSpPr>
          <p:spPr>
            <a:xfrm>
              <a:off x="5076056" y="5517232"/>
              <a:ext cx="1008112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aphicFrame>
          <p:nvGraphicFramePr>
            <p:cNvPr id="34" name="Object 20"/>
            <p:cNvGraphicFramePr>
              <a:graphicFrameLocks noChangeAspect="1"/>
            </p:cNvGraphicFramePr>
            <p:nvPr/>
          </p:nvGraphicFramePr>
          <p:xfrm>
            <a:off x="5179100" y="5681117"/>
            <a:ext cx="781915" cy="290512"/>
          </p:xfrm>
          <a:graphic>
            <a:graphicData uri="http://schemas.openxmlformats.org/presentationml/2006/ole">
              <p:oleObj spid="_x0000_s5153" name="Equation" r:id="rId10" imgW="380835" imgH="190417" progId="Equation.DSMT4">
                <p:embed/>
              </p:oleObj>
            </a:graphicData>
          </a:graphic>
        </p:graphicFrame>
      </p:grpSp>
      <p:grpSp>
        <p:nvGrpSpPr>
          <p:cNvPr id="35" name="مجموعة 34"/>
          <p:cNvGrpSpPr/>
          <p:nvPr/>
        </p:nvGrpSpPr>
        <p:grpSpPr>
          <a:xfrm>
            <a:off x="194320" y="4495800"/>
            <a:ext cx="720080" cy="648072"/>
            <a:chOff x="5652120" y="5877272"/>
            <a:chExt cx="864096" cy="648072"/>
          </a:xfrm>
        </p:grpSpPr>
        <p:graphicFrame>
          <p:nvGraphicFramePr>
            <p:cNvPr id="36" name="Object 23"/>
            <p:cNvGraphicFramePr>
              <a:graphicFrameLocks noChangeAspect="1"/>
            </p:cNvGraphicFramePr>
            <p:nvPr/>
          </p:nvGraphicFramePr>
          <p:xfrm>
            <a:off x="5750406" y="6005860"/>
            <a:ext cx="661036" cy="344487"/>
          </p:xfrm>
          <a:graphic>
            <a:graphicData uri="http://schemas.openxmlformats.org/presentationml/2006/ole">
              <p:oleObj spid="_x0000_s5154" name="Equation" r:id="rId11" imgW="380835" imgH="190417" progId="Equation.DSMT4">
                <p:embed/>
              </p:oleObj>
            </a:graphicData>
          </a:graphic>
        </p:graphicFrame>
        <p:sp>
          <p:nvSpPr>
            <p:cNvPr id="37" name="مستطيل مستدير الزوايا 36"/>
            <p:cNvSpPr/>
            <p:nvPr/>
          </p:nvSpPr>
          <p:spPr>
            <a:xfrm>
              <a:off x="5652120" y="5877272"/>
              <a:ext cx="864096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4876800" y="4424536"/>
            <a:ext cx="720080" cy="648072"/>
            <a:chOff x="3866322" y="5661248"/>
            <a:chExt cx="1008112" cy="648072"/>
          </a:xfrm>
        </p:grpSpPr>
        <p:sp>
          <p:nvSpPr>
            <p:cNvPr id="39" name="مستطيل مستدير الزوايا 38"/>
            <p:cNvSpPr/>
            <p:nvPr/>
          </p:nvSpPr>
          <p:spPr>
            <a:xfrm>
              <a:off x="3866322" y="5661248"/>
              <a:ext cx="1008112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aphicFrame>
          <p:nvGraphicFramePr>
            <p:cNvPr id="40" name="Object 20"/>
            <p:cNvGraphicFramePr>
              <a:graphicFrameLocks noChangeAspect="1"/>
            </p:cNvGraphicFramePr>
            <p:nvPr/>
          </p:nvGraphicFramePr>
          <p:xfrm>
            <a:off x="3968557" y="5843637"/>
            <a:ext cx="782320" cy="311150"/>
          </p:xfrm>
          <a:graphic>
            <a:graphicData uri="http://schemas.openxmlformats.org/presentationml/2006/ole">
              <p:oleObj spid="_x0000_s5155" name="Equation" r:id="rId12" imgW="380835" imgH="203112" progId="Equation.DSMT4">
                <p:embed/>
              </p:oleObj>
            </a:graphicData>
          </a:graphic>
        </p:graphicFrame>
      </p:grpSp>
      <p:grpSp>
        <p:nvGrpSpPr>
          <p:cNvPr id="41" name="مجموعة 40"/>
          <p:cNvGrpSpPr/>
          <p:nvPr/>
        </p:nvGrpSpPr>
        <p:grpSpPr>
          <a:xfrm>
            <a:off x="3276597" y="4424536"/>
            <a:ext cx="720080" cy="648072"/>
            <a:chOff x="6516216" y="5805264"/>
            <a:chExt cx="864096" cy="648072"/>
          </a:xfrm>
        </p:grpSpPr>
        <p:graphicFrame>
          <p:nvGraphicFramePr>
            <p:cNvPr id="42" name="Object 23"/>
            <p:cNvGraphicFramePr>
              <a:graphicFrameLocks noChangeAspect="1"/>
            </p:cNvGraphicFramePr>
            <p:nvPr/>
          </p:nvGraphicFramePr>
          <p:xfrm>
            <a:off x="6704812" y="5994003"/>
            <a:ext cx="664844" cy="366713"/>
          </p:xfrm>
          <a:graphic>
            <a:graphicData uri="http://schemas.openxmlformats.org/presentationml/2006/ole">
              <p:oleObj spid="_x0000_s5156" name="Equation" r:id="rId13" imgW="380835" imgH="203112" progId="Equation.DSMT4">
                <p:embed/>
              </p:oleObj>
            </a:graphicData>
          </a:graphic>
        </p:graphicFrame>
        <p:sp>
          <p:nvSpPr>
            <p:cNvPr id="43" name="مستطيل مستدير الزوايا 42"/>
            <p:cNvSpPr/>
            <p:nvPr/>
          </p:nvSpPr>
          <p:spPr>
            <a:xfrm>
              <a:off x="6516216" y="5805264"/>
              <a:ext cx="864096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6096000" y="1295400"/>
            <a:ext cx="1158839" cy="533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المجال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3505200" y="228600"/>
            <a:ext cx="304800" cy="533400"/>
          </a:xfrm>
          <a:prstGeom prst="ellipse">
            <a:avLst/>
          </a:prstGeom>
          <a:noFill/>
          <a:ln w="22225">
            <a:solidFill>
              <a:srgbClr val="C0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قوس كبير أيسر 46"/>
          <p:cNvSpPr/>
          <p:nvPr/>
        </p:nvSpPr>
        <p:spPr>
          <a:xfrm rot="5400000">
            <a:off x="2641476" y="558924"/>
            <a:ext cx="432048" cy="2971800"/>
          </a:xfrm>
          <a:prstGeom prst="leftBrace">
            <a:avLst>
              <a:gd name="adj1" fmla="val 65379"/>
              <a:gd name="adj2" fmla="val 51019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7566024" y="2819400"/>
          <a:ext cx="282576" cy="219076"/>
        </p:xfrm>
        <a:graphic>
          <a:graphicData uri="http://schemas.openxmlformats.org/presentationml/2006/ole">
            <p:oleObj spid="_x0000_s5157" name="Equation" r:id="rId14" imgW="139639" imgH="152334" progId="Equation.DSMT4">
              <p:embed/>
            </p:oleObj>
          </a:graphicData>
        </a:graphic>
      </p:graphicFrame>
      <p:sp>
        <p:nvSpPr>
          <p:cNvPr id="51" name="مستطيل مستدير الزوايا 50"/>
          <p:cNvSpPr/>
          <p:nvPr/>
        </p:nvSpPr>
        <p:spPr>
          <a:xfrm>
            <a:off x="7239000" y="2133600"/>
            <a:ext cx="1752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مستطيل 59"/>
          <p:cNvSpPr/>
          <p:nvPr/>
        </p:nvSpPr>
        <p:spPr>
          <a:xfrm>
            <a:off x="7239000" y="2133600"/>
            <a:ext cx="175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في البسط :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معرفة بشرط 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ما تحت </a:t>
            </a: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الجذر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ar-SA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0</a:t>
            </a:r>
            <a:endParaRPr lang="ar-SA" sz="2000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5257800" y="2209800"/>
            <a:ext cx="17526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في المقام 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معرفة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بشرط 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ما تحت الجذر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ZA-SYMBOLS" pitchFamily="34" charset="0"/>
                <a:ea typeface="Arial" pitchFamily="34" charset="0"/>
                <a:cs typeface="Arial" pitchFamily="34" charset="0"/>
              </a:rPr>
              <a:t>&gt;</a:t>
            </a:r>
            <a:r>
              <a:rPr kumimoji="0" lang="ar-S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ZA-SYMBOLS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ZA-SYMBOLS" pitchFamily="34" charset="0"/>
                <a:ea typeface="Arial" pitchFamily="34" charset="0"/>
                <a:cs typeface="Arial" pitchFamily="34" charset="0"/>
              </a:rPr>
              <a:t>0</a:t>
            </a:r>
            <a:endParaRPr kumimoji="0" lang="ar-S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2" name="قوس كبير أيسر 61"/>
          <p:cNvSpPr/>
          <p:nvPr/>
        </p:nvSpPr>
        <p:spPr>
          <a:xfrm rot="5400000">
            <a:off x="6646540" y="1202060"/>
            <a:ext cx="360040" cy="1613520"/>
          </a:xfrm>
          <a:prstGeom prst="leftBrace">
            <a:avLst>
              <a:gd name="adj1" fmla="val 80715"/>
              <a:gd name="adj2" fmla="val 51019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Oval 13"/>
          <p:cNvSpPr>
            <a:spLocks noChangeArrowheads="1"/>
          </p:cNvSpPr>
          <p:nvPr/>
        </p:nvSpPr>
        <p:spPr bwMode="auto">
          <a:xfrm>
            <a:off x="2286000" y="1295400"/>
            <a:ext cx="1158839" cy="533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المدى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ZA-SYMBOLS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مستطيل مستدير الزوايا 52"/>
          <p:cNvSpPr/>
          <p:nvPr/>
        </p:nvSpPr>
        <p:spPr>
          <a:xfrm>
            <a:off x="457200" y="6096000"/>
            <a:ext cx="23622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إعداد المعلمة : هند العديني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45" grpId="0" animBg="1"/>
      <p:bldP spid="46" grpId="0" animBg="1"/>
      <p:bldP spid="47" grpId="0" animBg="1"/>
      <p:bldP spid="51" grpId="0" animBg="1"/>
      <p:bldP spid="60" grpId="0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0"/>
            <a:ext cx="693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r" rtl="1"/>
            <a:r>
              <a:rPr lang="ar-SA" b="1" dirty="0" smtClean="0">
                <a:solidFill>
                  <a:srgbClr val="C00000"/>
                </a:solidFill>
              </a:rPr>
              <a:t> 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6705600" y="6858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C00000"/>
                </a:solidFill>
                <a:latin typeface="Arial Black" pitchFamily="34" charset="0"/>
              </a:rPr>
              <a:t>أزرق</a:t>
            </a:r>
            <a:endParaRPr lang="en-US" sz="8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72000" y="7620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0070C0"/>
                </a:solidFill>
                <a:latin typeface="Arial Black" pitchFamily="34" charset="0"/>
              </a:rPr>
              <a:t>أصفر</a:t>
            </a:r>
            <a:endParaRPr lang="en-US" sz="8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38400" y="6858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FF00"/>
                </a:solidFill>
                <a:latin typeface="Arial Black" pitchFamily="34" charset="0"/>
              </a:rPr>
              <a:t>أسود</a:t>
            </a:r>
            <a:endParaRPr lang="en-US" sz="8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553200" y="23622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7030A0"/>
                </a:solidFill>
                <a:latin typeface="Arial Black" pitchFamily="34" charset="0"/>
              </a:rPr>
              <a:t>أحمر</a:t>
            </a:r>
            <a:endParaRPr lang="en-US" sz="8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495800" y="22860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latin typeface="Arial Black" pitchFamily="34" charset="0"/>
              </a:rPr>
              <a:t>أزرق</a:t>
            </a:r>
            <a:endParaRPr lang="en-US" sz="8000" b="1" dirty="0">
              <a:latin typeface="Arial Black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828800" y="233416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C00000"/>
                </a:solidFill>
                <a:latin typeface="Arial Black" pitchFamily="34" charset="0"/>
              </a:rPr>
              <a:t>برتقالي</a:t>
            </a:r>
            <a:endParaRPr lang="en-US" sz="8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553200" y="38100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0070C0"/>
                </a:solidFill>
                <a:latin typeface="Arial Black" pitchFamily="34" charset="0"/>
              </a:rPr>
              <a:t>أخضر</a:t>
            </a:r>
            <a:endParaRPr lang="en-US" sz="8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267200" y="38581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FF00"/>
                </a:solidFill>
                <a:latin typeface="Arial Black" pitchFamily="34" charset="0"/>
              </a:rPr>
              <a:t>وردي</a:t>
            </a:r>
            <a:endParaRPr lang="en-US" sz="8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209800" y="38581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latin typeface="Arial Black" pitchFamily="34" charset="0"/>
              </a:rPr>
              <a:t>أحمر</a:t>
            </a:r>
            <a:endParaRPr lang="en-US" sz="8000" b="1" dirty="0">
              <a:latin typeface="Arial Black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52400" y="6096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009900"/>
                </a:solidFill>
                <a:latin typeface="Arial Black" pitchFamily="34" charset="0"/>
              </a:rPr>
              <a:t>أحمر</a:t>
            </a:r>
            <a:endParaRPr lang="en-US" sz="80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-152400" y="24103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أحمر</a:t>
            </a:r>
            <a:endParaRPr lang="en-US" sz="8000" b="1" dirty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52400" y="38862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0070C0"/>
                </a:solidFill>
                <a:latin typeface="Arial Black" pitchFamily="34" charset="0"/>
              </a:rPr>
              <a:t>أسود</a:t>
            </a:r>
            <a:endParaRPr lang="en-US" sz="8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629400" y="50011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7030A0"/>
                </a:solidFill>
                <a:latin typeface="Arial Black" pitchFamily="34" charset="0"/>
              </a:rPr>
              <a:t>أزرق</a:t>
            </a:r>
            <a:endParaRPr lang="en-US" sz="8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114800" y="51535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009900"/>
                </a:solidFill>
                <a:latin typeface="Arial Black" pitchFamily="34" charset="0"/>
              </a:rPr>
              <a:t>أحمر</a:t>
            </a:r>
            <a:endParaRPr lang="en-US" sz="80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981200" y="52297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0070C0"/>
                </a:solidFill>
                <a:latin typeface="Arial Black" pitchFamily="34" charset="0"/>
              </a:rPr>
              <a:t>أصفر</a:t>
            </a:r>
            <a:endParaRPr lang="en-US" sz="8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-152400" y="54583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C00000"/>
                </a:solidFill>
                <a:latin typeface="Arial Black" pitchFamily="34" charset="0"/>
              </a:rPr>
              <a:t>أسود</a:t>
            </a:r>
            <a:endParaRPr lang="en-US" sz="8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371600" y="5113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Arial Black" pitchFamily="34" charset="0"/>
              </a:rPr>
              <a:t>أقراي اللون</a:t>
            </a:r>
            <a:endParaRPr lang="en-US" sz="4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5410200" y="3429000"/>
          <a:ext cx="35814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4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429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057400"/>
            <a:ext cx="17668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مجموعة 5"/>
          <p:cNvGrpSpPr/>
          <p:nvPr/>
        </p:nvGrpSpPr>
        <p:grpSpPr>
          <a:xfrm>
            <a:off x="5486400" y="2558990"/>
            <a:ext cx="2895600" cy="412810"/>
            <a:chOff x="5105400" y="2495490"/>
            <a:chExt cx="2895600" cy="412810"/>
          </a:xfrm>
        </p:grpSpPr>
        <p:sp>
          <p:nvSpPr>
            <p:cNvPr id="4" name="مستطيل 3"/>
            <p:cNvSpPr/>
            <p:nvPr/>
          </p:nvSpPr>
          <p:spPr>
            <a:xfrm>
              <a:off x="5105400" y="2495490"/>
              <a:ext cx="2895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000" b="1" dirty="0" smtClean="0">
                  <a:solidFill>
                    <a:prstClr val="black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الدالة معرفة بشرط </a:t>
              </a:r>
              <a:r>
                <a:rPr lang="ar-SA" sz="2000" b="1" dirty="0">
                  <a:solidFill>
                    <a:prstClr val="black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lang="ar-SA" sz="2000" b="1" dirty="0" smtClean="0">
                  <a:solidFill>
                    <a:prstClr val="black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 </a:t>
              </a:r>
              <a:endParaRPr lang="ar-SA" sz="2000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5257800" y="2590800"/>
            <a:ext cx="914400" cy="317500"/>
          </p:xfrm>
          <a:graphic>
            <a:graphicData uri="http://schemas.openxmlformats.org/presentationml/2006/ole">
              <p:oleObj spid="_x0000_s7209" name="Equation" r:id="rId5" imgW="609336" imgH="177723" progId="Equation.DSMT4">
                <p:embed/>
              </p:oleObj>
            </a:graphicData>
          </a:graphic>
        </p:graphicFrame>
      </p:grp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638800" y="3810000"/>
          <a:ext cx="255587" cy="373063"/>
        </p:xfrm>
        <a:graphic>
          <a:graphicData uri="http://schemas.openxmlformats.org/presentationml/2006/ole">
            <p:oleObj spid="_x0000_s7210" name="Equation" r:id="rId6" imgW="164885" imgH="164885" progId="Equation.DSMT4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562600" y="3429000"/>
          <a:ext cx="285752" cy="285750"/>
        </p:xfrm>
        <a:graphic>
          <a:graphicData uri="http://schemas.openxmlformats.org/presentationml/2006/ole">
            <p:oleObj spid="_x0000_s7211" name="Equation" r:id="rId7" imgW="152202" imgH="126835" progId="Equation.DSMT4">
              <p:embed/>
            </p:oleObj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7010400" y="3429000"/>
          <a:ext cx="214313" cy="342900"/>
        </p:xfrm>
        <a:graphic>
          <a:graphicData uri="http://schemas.openxmlformats.org/presentationml/2006/ole">
            <p:oleObj spid="_x0000_s7212" name="Equation" r:id="rId8" imgW="114102" imgH="177492" progId="Equation.DSMT4">
              <p:embed/>
            </p:oleObj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5943600" y="2971800"/>
          <a:ext cx="577850" cy="311150"/>
        </p:xfrm>
        <a:graphic>
          <a:graphicData uri="http://schemas.openxmlformats.org/presentationml/2006/ole">
            <p:oleObj spid="_x0000_s7213" name="Equation" r:id="rId9" imgW="393359" imgH="164957" progId="Equation.DSMT4">
              <p:embed/>
            </p:oleObj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6324600" y="3429000"/>
          <a:ext cx="292100" cy="311150"/>
        </p:xfrm>
        <a:graphic>
          <a:graphicData uri="http://schemas.openxmlformats.org/presentationml/2006/ole">
            <p:oleObj spid="_x0000_s7214" name="Equation" r:id="rId10" imgW="126780" imgH="164814" progId="Equation.DSMT4">
              <p:embed/>
            </p:oleObj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7685088" y="3467100"/>
          <a:ext cx="238125" cy="342900"/>
        </p:xfrm>
        <a:graphic>
          <a:graphicData uri="http://schemas.openxmlformats.org/presentationml/2006/ole">
            <p:oleObj spid="_x0000_s7215" name="Equation" r:id="rId11" imgW="126725" imgH="177415" progId="Equation.DSMT4">
              <p:embed/>
            </p:oleObj>
          </a:graphicData>
        </a:graphic>
      </p:graphicFrame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8350250" y="3441700"/>
          <a:ext cx="309563" cy="317500"/>
        </p:xfrm>
        <a:graphic>
          <a:graphicData uri="http://schemas.openxmlformats.org/presentationml/2006/ole">
            <p:oleObj spid="_x0000_s7216" name="Equation" r:id="rId12" imgW="164885" imgH="164885" progId="Equation.DSMT4">
              <p:embed/>
            </p:oleObj>
          </a:graphicData>
        </a:graphic>
      </p:graphicFrame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5867400" y="4343400"/>
          <a:ext cx="2768600" cy="381000"/>
        </p:xfrm>
        <a:graphic>
          <a:graphicData uri="http://schemas.openxmlformats.org/presentationml/2006/ole">
            <p:oleObj spid="_x0000_s7217" name="Equation" r:id="rId13" imgW="1727200" imgH="241300" progId="Equation.DSMT4">
              <p:embed/>
            </p:oleObj>
          </a:graphicData>
        </a:graphic>
      </p:graphicFrame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6259513" y="3848100"/>
          <a:ext cx="214312" cy="342900"/>
        </p:xfrm>
        <a:graphic>
          <a:graphicData uri="http://schemas.openxmlformats.org/presentationml/2006/ole">
            <p:oleObj spid="_x0000_s7218" name="Equation" r:id="rId14" imgW="114102" imgH="177492" progId="Equation.DSMT4">
              <p:embed/>
            </p:oleObj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5876925" y="4800600"/>
          <a:ext cx="2747963" cy="381000"/>
        </p:xfrm>
        <a:graphic>
          <a:graphicData uri="http://schemas.openxmlformats.org/presentationml/2006/ole">
            <p:oleObj spid="_x0000_s7219" name="Equation" r:id="rId15" imgW="1714500" imgH="241300" progId="Equation.DSMT4">
              <p:embed/>
            </p:oleObj>
          </a:graphicData>
        </a:graphic>
      </p:graphicFrame>
      <p:graphicFrame>
        <p:nvGraphicFramePr>
          <p:cNvPr id="7190" name="Object 22"/>
          <p:cNvGraphicFramePr>
            <a:graphicFrameLocks noChangeAspect="1"/>
          </p:cNvGraphicFramePr>
          <p:nvPr/>
        </p:nvGraphicFramePr>
        <p:xfrm>
          <a:off x="6924675" y="3810000"/>
          <a:ext cx="238125" cy="342900"/>
        </p:xfrm>
        <a:graphic>
          <a:graphicData uri="http://schemas.openxmlformats.org/presentationml/2006/ole">
            <p:oleObj spid="_x0000_s7220" name="Equation" r:id="rId16" imgW="126725" imgH="177415" progId="Equation.DSMT4">
              <p:embed/>
            </p:oleObj>
          </a:graphicData>
        </a:graphic>
      </p:graphicFrame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7699375" y="3810000"/>
          <a:ext cx="238125" cy="342900"/>
        </p:xfrm>
        <a:graphic>
          <a:graphicData uri="http://schemas.openxmlformats.org/presentationml/2006/ole">
            <p:oleObj spid="_x0000_s7221" name="Equation" r:id="rId17" imgW="126725" imgH="177415" progId="Equation.DSMT4">
              <p:embed/>
            </p:oleObj>
          </a:graphicData>
        </a:graphic>
      </p:graphicFrame>
      <p:graphicFrame>
        <p:nvGraphicFramePr>
          <p:cNvPr id="7192" name="Object 24"/>
          <p:cNvGraphicFramePr>
            <a:graphicFrameLocks noChangeAspect="1"/>
          </p:cNvGraphicFramePr>
          <p:nvPr/>
        </p:nvGraphicFramePr>
        <p:xfrm>
          <a:off x="8396288" y="3810000"/>
          <a:ext cx="214312" cy="342900"/>
        </p:xfrm>
        <a:graphic>
          <a:graphicData uri="http://schemas.openxmlformats.org/presentationml/2006/ole">
            <p:oleObj spid="_x0000_s7222" name="Equation" r:id="rId18" imgW="114102" imgH="177492" progId="Equation.DSMT4">
              <p:embed/>
            </p:oleObj>
          </a:graphicData>
        </a:graphic>
      </p:graphicFrame>
      <p:graphicFrame>
        <p:nvGraphicFramePr>
          <p:cNvPr id="21" name="كائن 20">
            <a:hlinkClick r:id="rId19" action="ppaction://hlinkfile"/>
          </p:cNvPr>
          <p:cNvGraphicFramePr>
            <a:graphicFrameLocks noChangeAspect="1"/>
          </p:cNvGraphicFramePr>
          <p:nvPr/>
        </p:nvGraphicFramePr>
        <p:xfrm>
          <a:off x="1371600" y="2438400"/>
          <a:ext cx="660400" cy="685800"/>
        </p:xfrm>
        <a:graphic>
          <a:graphicData uri="http://schemas.openxmlformats.org/presentationml/2006/ole">
            <p:oleObj spid="_x0000_s7223" name="Packager Shell Object" showAsIcon="1" r:id="rId20" imgW="656823" imgH="682580" progId="Package">
              <p:embed/>
            </p:oleObj>
          </a:graphicData>
        </a:graphic>
      </p:graphicFrame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48200" y="5181600"/>
            <a:ext cx="3943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3400" y="4267200"/>
            <a:ext cx="21621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175</Words>
  <Application>Microsoft Office PowerPoint</Application>
  <PresentationFormat>On-screen Show (4:3)</PresentationFormat>
  <Paragraphs>93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سمة Office</vt:lpstr>
      <vt:lpstr>Equation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lenovo</cp:lastModifiedBy>
  <cp:revision>51</cp:revision>
  <dcterms:created xsi:type="dcterms:W3CDTF">2015-12-09T16:56:49Z</dcterms:created>
  <dcterms:modified xsi:type="dcterms:W3CDTF">2019-12-02T15:44:28Z</dcterms:modified>
</cp:coreProperties>
</file>