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85" r:id="rId11"/>
    <p:sldId id="264" r:id="rId12"/>
    <p:sldId id="265" r:id="rId13"/>
    <p:sldId id="267" r:id="rId14"/>
    <p:sldId id="268" r:id="rId15"/>
    <p:sldId id="269" r:id="rId16"/>
    <p:sldId id="279" r:id="rId17"/>
    <p:sldId id="271" r:id="rId18"/>
    <p:sldId id="272" r:id="rId19"/>
    <p:sldId id="280" r:id="rId20"/>
    <p:sldId id="281" r:id="rId21"/>
    <p:sldId id="274" r:id="rId22"/>
    <p:sldId id="275" r:id="rId23"/>
    <p:sldId id="282" r:id="rId24"/>
    <p:sldId id="277" r:id="rId25"/>
    <p:sldId id="278" r:id="rId26"/>
    <p:sldId id="283" r:id="rId27"/>
    <p:sldId id="284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CBF5A4-9E11-416F-A1D5-E4BA9BAD0A9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134E3D-021A-40BA-A0D6-8FBAF319602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2645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34E3D-021A-40BA-A0D6-8FBAF3196028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56D9-EDEC-44E3-B50C-72413923C264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82CA-A8E6-42CD-B94E-0CB552988CC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3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3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2.wav"/><Relationship Id="rId7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23.pn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9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/>
          <p:nvPr/>
        </p:nvSpPr>
        <p:spPr>
          <a:xfrm>
            <a:off x="5643570" y="2357430"/>
            <a:ext cx="307183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الدوال</a:t>
            </a:r>
            <a:endParaRPr lang="ar-SA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5720" y="5500702"/>
            <a:ext cx="392909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إعداد المعلمة : هند العديني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428868"/>
            <a:ext cx="8501122" cy="151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4" name="شكل بيضاوي 5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الزمن  6 دقائق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" name="مستطيل مستدير الزوايا 6"/>
          <p:cNvSpPr/>
          <p:nvPr/>
        </p:nvSpPr>
        <p:spPr>
          <a:xfrm>
            <a:off x="5724128" y="992152"/>
            <a:ext cx="328614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620688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18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3347864" y="3068960"/>
            <a:ext cx="3096344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تمثيل العلاقة</a:t>
            </a:r>
            <a:endParaRPr lang="ar-SA" sz="3200" b="1" dirty="0"/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5584485" y="242088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5364088" y="378904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3419872" y="3789040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 flipV="1">
            <a:off x="3707904" y="2564904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3672409" cy="1779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3275857" cy="18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4211960" cy="213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09120"/>
            <a:ext cx="3347864" cy="1638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44624"/>
            <a:ext cx="8676456" cy="304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708920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284984"/>
            <a:ext cx="70202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699792" y="332656"/>
            <a:ext cx="36004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اختبار الدالة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427984" y="1196752"/>
            <a:ext cx="0" cy="10461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H="1">
            <a:off x="2843808" y="1196752"/>
            <a:ext cx="158417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شكل بيضاوي 5"/>
          <p:cNvSpPr/>
          <p:nvPr/>
        </p:nvSpPr>
        <p:spPr>
          <a:xfrm>
            <a:off x="4286248" y="2137416"/>
            <a:ext cx="2071702" cy="7200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من الجدول</a:t>
            </a:r>
            <a:endParaRPr lang="ar-SA" sz="28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0" y="2060848"/>
            <a:ext cx="3686200" cy="64807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اختبار الخط الراسي</a:t>
            </a:r>
            <a:endParaRPr lang="ar-SA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882" y="3501008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رابط كسهم مستقيم 10"/>
          <p:cNvCxnSpPr/>
          <p:nvPr/>
        </p:nvCxnSpPr>
        <p:spPr>
          <a:xfrm>
            <a:off x="5643570" y="2780928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4786314" y="2852936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15841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73016"/>
            <a:ext cx="2304256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1979712" cy="160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رابط مستقيم 20"/>
          <p:cNvCxnSpPr/>
          <p:nvPr/>
        </p:nvCxnSpPr>
        <p:spPr>
          <a:xfrm>
            <a:off x="3347864" y="3573016"/>
            <a:ext cx="0" cy="165618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2555776" y="2780928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971600" y="2708920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1547664" y="3725416"/>
            <a:ext cx="0" cy="165618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683568" y="3725416"/>
            <a:ext cx="0" cy="165618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1187624" y="3725416"/>
            <a:ext cx="0" cy="165618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شكل بيضاوي 29"/>
          <p:cNvSpPr/>
          <p:nvPr/>
        </p:nvSpPr>
        <p:spPr>
          <a:xfrm>
            <a:off x="5933882" y="3789040"/>
            <a:ext cx="720080" cy="187220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>
            <a:off x="4283968" y="3861048"/>
            <a:ext cx="720080" cy="187220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5624190" y="5786454"/>
            <a:ext cx="2233958" cy="86409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علاقة وليست دالة</a:t>
            </a:r>
            <a:endParaRPr lang="ar-SA" sz="2800" b="1" dirty="0"/>
          </a:p>
        </p:txBody>
      </p:sp>
      <p:sp>
        <p:nvSpPr>
          <p:cNvPr id="37" name="شكل بيضاوي 36"/>
          <p:cNvSpPr/>
          <p:nvPr/>
        </p:nvSpPr>
        <p:spPr>
          <a:xfrm>
            <a:off x="4067944" y="5877272"/>
            <a:ext cx="1656184" cy="7200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دالة</a:t>
            </a:r>
            <a:endParaRPr lang="ar-SA" sz="2800" b="1" dirty="0"/>
          </a:p>
        </p:txBody>
      </p:sp>
      <p:sp>
        <p:nvSpPr>
          <p:cNvPr id="38" name="شكل بيضاوي 37"/>
          <p:cNvSpPr/>
          <p:nvPr/>
        </p:nvSpPr>
        <p:spPr>
          <a:xfrm>
            <a:off x="3275856" y="389707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39" name="شكل بيضاوي 38"/>
          <p:cNvSpPr/>
          <p:nvPr/>
        </p:nvSpPr>
        <p:spPr>
          <a:xfrm>
            <a:off x="3275856" y="4833176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1439672" y="425711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41" name="شكل بيضاوي 40"/>
          <p:cNvSpPr/>
          <p:nvPr/>
        </p:nvSpPr>
        <p:spPr>
          <a:xfrm>
            <a:off x="1079632" y="4545144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42" name="شكل بيضاوي 41"/>
          <p:cNvSpPr/>
          <p:nvPr/>
        </p:nvSpPr>
        <p:spPr>
          <a:xfrm>
            <a:off x="1714480" y="5661248"/>
            <a:ext cx="2163090" cy="86409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علاقة وليست دالة</a:t>
            </a:r>
            <a:endParaRPr lang="ar-SA" sz="2800" b="1" dirty="0"/>
          </a:p>
        </p:txBody>
      </p:sp>
      <p:sp>
        <p:nvSpPr>
          <p:cNvPr id="43" name="شكل بيضاوي 42"/>
          <p:cNvSpPr/>
          <p:nvPr/>
        </p:nvSpPr>
        <p:spPr>
          <a:xfrm>
            <a:off x="58296" y="5733256"/>
            <a:ext cx="1656184" cy="7200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دالة</a:t>
            </a:r>
            <a:endParaRPr lang="ar-SA" sz="2800" b="1" dirty="0"/>
          </a:p>
        </p:txBody>
      </p:sp>
      <p:cxnSp>
        <p:nvCxnSpPr>
          <p:cNvPr id="44" name="رابط كسهم مستقيم 43"/>
          <p:cNvCxnSpPr/>
          <p:nvPr/>
        </p:nvCxnSpPr>
        <p:spPr>
          <a:xfrm>
            <a:off x="4427984" y="1196752"/>
            <a:ext cx="100811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شكل بيضاوي 47"/>
          <p:cNvSpPr/>
          <p:nvPr/>
        </p:nvSpPr>
        <p:spPr>
          <a:xfrm>
            <a:off x="6267132" y="1138424"/>
            <a:ext cx="2448272" cy="5760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من المعادلة</a:t>
            </a:r>
            <a:endParaRPr lang="ar-SA" sz="2800" b="1" dirty="0"/>
          </a:p>
        </p:txBody>
      </p:sp>
      <p:cxnSp>
        <p:nvCxnSpPr>
          <p:cNvPr id="49" name="رابط كسهم مستقيم 48"/>
          <p:cNvCxnSpPr>
            <a:endCxn id="48" idx="2"/>
          </p:cNvCxnSpPr>
          <p:nvPr/>
        </p:nvCxnSpPr>
        <p:spPr>
          <a:xfrm>
            <a:off x="4499992" y="1196752"/>
            <a:ext cx="1767140" cy="229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شكل بيضاوي 50"/>
          <p:cNvSpPr/>
          <p:nvPr/>
        </p:nvSpPr>
        <p:spPr>
          <a:xfrm>
            <a:off x="7143768" y="1937922"/>
            <a:ext cx="1857388" cy="264320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بحل المعادلة إذا كانت  كل قيمة </a:t>
            </a:r>
            <a:r>
              <a:rPr lang="en-US" sz="2400" b="1" dirty="0" smtClean="0">
                <a:latin typeface="Cambria Math"/>
                <a:ea typeface="Cambria Math"/>
              </a:rPr>
              <a:t>𝑥</a:t>
            </a:r>
            <a:r>
              <a:rPr lang="ar-SA" sz="2400" b="1" dirty="0" smtClean="0"/>
              <a:t> تقترن قيمة واحدة فقط</a:t>
            </a:r>
          </a:p>
          <a:p>
            <a:pPr algn="ctr"/>
            <a:r>
              <a:rPr lang="ar-SA" sz="2400" b="1" dirty="0" smtClean="0">
                <a:latin typeface="Cambria Math"/>
                <a:ea typeface="Cambria Math"/>
              </a:rPr>
              <a:t>𝒴</a:t>
            </a:r>
            <a:r>
              <a:rPr lang="ar-SA" sz="2400" b="1" dirty="0" smtClean="0"/>
              <a:t> </a:t>
            </a:r>
            <a:endParaRPr lang="ar-SA" sz="2400" b="1" dirty="0"/>
          </a:p>
        </p:txBody>
      </p:sp>
      <p:sp>
        <p:nvSpPr>
          <p:cNvPr id="33" name="شكل بيضاوي 32"/>
          <p:cNvSpPr/>
          <p:nvPr/>
        </p:nvSpPr>
        <p:spPr>
          <a:xfrm>
            <a:off x="6086282" y="4286256"/>
            <a:ext cx="1262110" cy="64294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5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25"/>
            <a:ext cx="8892480" cy="461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4581128"/>
            <a:ext cx="30963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97152"/>
            <a:ext cx="33123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00306"/>
            <a:ext cx="18954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شكل بيضاوي 6"/>
          <p:cNvSpPr/>
          <p:nvPr/>
        </p:nvSpPr>
        <p:spPr>
          <a:xfrm>
            <a:off x="7358082" y="3500438"/>
            <a:ext cx="1262110" cy="3571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7358082" y="4143380"/>
            <a:ext cx="1262110" cy="3571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4664"/>
            <a:ext cx="29719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268760"/>
            <a:ext cx="5786446" cy="58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060848"/>
            <a:ext cx="5747530" cy="51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643182"/>
            <a:ext cx="5745820" cy="7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429001"/>
            <a:ext cx="63001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437112"/>
            <a:ext cx="8280920" cy="78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14128"/>
            <a:ext cx="8496943" cy="34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6632"/>
            <a:ext cx="7389113" cy="21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3762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6632"/>
            <a:ext cx="7892380" cy="13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1652761" cy="4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1728961" cy="63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 rot="5400000">
            <a:off x="3133550" y="2776368"/>
            <a:ext cx="3160942" cy="171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00808"/>
            <a:ext cx="4283968" cy="44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348880"/>
            <a:ext cx="3759671" cy="43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852936"/>
            <a:ext cx="4427984" cy="36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429000"/>
            <a:ext cx="3425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005064"/>
            <a:ext cx="2540098" cy="35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1928802"/>
            <a:ext cx="43577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2636912"/>
            <a:ext cx="4429726" cy="43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175447"/>
            <a:ext cx="4656411" cy="3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رابط مستقيم 15"/>
          <p:cNvCxnSpPr/>
          <p:nvPr/>
        </p:nvCxnSpPr>
        <p:spPr>
          <a:xfrm>
            <a:off x="539552" y="3789040"/>
            <a:ext cx="41764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786" y="4500570"/>
            <a:ext cx="393859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48" y="4929198"/>
            <a:ext cx="50006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رابط مستقيم 16"/>
          <p:cNvCxnSpPr/>
          <p:nvPr/>
        </p:nvCxnSpPr>
        <p:spPr>
          <a:xfrm>
            <a:off x="4714876" y="4357694"/>
            <a:ext cx="41764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06" y="5357826"/>
            <a:ext cx="628654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71604" y="5786454"/>
            <a:ext cx="3357586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764706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000" y="2069232"/>
            <a:ext cx="764706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74" y="0"/>
            <a:ext cx="4648226" cy="120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3214662"/>
            <a:ext cx="44291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357298"/>
            <a:ext cx="7824816" cy="322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شكل بيضاوي 4"/>
          <p:cNvSpPr/>
          <p:nvPr/>
        </p:nvSpPr>
        <p:spPr>
          <a:xfrm>
            <a:off x="1547664" y="260648"/>
            <a:ext cx="1656184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C00000"/>
                </a:solidFill>
              </a:rPr>
              <a:t>التركيز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6" name="وسيلة شرح بيضاوية 5"/>
          <p:cNvSpPr/>
          <p:nvPr/>
        </p:nvSpPr>
        <p:spPr>
          <a:xfrm>
            <a:off x="827584" y="5013176"/>
            <a:ext cx="4286280" cy="1425910"/>
          </a:xfrm>
          <a:prstGeom prst="wedgeEllipseCallout">
            <a:avLst>
              <a:gd name="adj1" fmla="val -44783"/>
              <a:gd name="adj2" fmla="val 55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عددي مجموعات الاعداد السابق لك دراستها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357430"/>
            <a:ext cx="2270056" cy="58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643050"/>
            <a:ext cx="6132009" cy="7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00042"/>
            <a:ext cx="1428728" cy="7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000240"/>
            <a:ext cx="302896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2916964"/>
            <a:ext cx="7734318" cy="394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10 دقائق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6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00"/>
                            </p:stCondLst>
                            <p:childTnLst>
                              <p:par>
                                <p:cTn id="3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357554" y="142852"/>
            <a:ext cx="2484793" cy="1071570"/>
          </a:xfrm>
          <a:prstGeom prst="downArrowCallout">
            <a:avLst>
              <a:gd name="adj1" fmla="val 54307"/>
              <a:gd name="adj2" fmla="val 61067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لتحديد مجال الدالة 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 rot="5400000">
            <a:off x="4359116" y="-1501651"/>
            <a:ext cx="473375" cy="5762646"/>
          </a:xfrm>
          <a:prstGeom prst="leftBrace">
            <a:avLst>
              <a:gd name="adj1" fmla="val 131771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6016839" y="1567487"/>
            <a:ext cx="3127161" cy="12144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كثيرة الحدود معرفة لكل</a:t>
            </a:r>
            <a:r>
              <a:rPr kumimoji="0" lang="ar-S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ar-S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/>
                <a:ea typeface="Cambria Math"/>
                <a:cs typeface="Arial" pitchFamily="34" charset="0"/>
              </a:rPr>
              <a:t>𝓡 ∈ 𝒙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86116" y="2214554"/>
            <a:ext cx="2730723" cy="12144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الدالة الجذرية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نحدد نوع الجذر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0" y="1643050"/>
            <a:ext cx="3357554" cy="114300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الدالة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الكسرية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معرفة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بشرط المقام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ZA-SYMBOLS" pitchFamily="34" charset="0"/>
                <a:ea typeface="Arial" pitchFamily="34" charset="0"/>
                <a:cs typeface="Arial" pitchFamily="34" charset="0"/>
              </a:rPr>
              <a:t>≠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صفر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7" name="AutoShape 7"/>
          <p:cNvCxnSpPr>
            <a:cxnSpLocks noChangeShapeType="1"/>
            <a:stCxn id="5123" idx="1"/>
          </p:cNvCxnSpPr>
          <p:nvPr/>
        </p:nvCxnSpPr>
        <p:spPr bwMode="auto">
          <a:xfrm rot="16200000" flipH="1" flipV="1">
            <a:off x="4012399" y="1702586"/>
            <a:ext cx="1143007" cy="2380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28" name="AutoShape 8"/>
          <p:cNvCxnSpPr>
            <a:cxnSpLocks noChangeShapeType="1"/>
          </p:cNvCxnSpPr>
          <p:nvPr/>
        </p:nvCxnSpPr>
        <p:spPr bwMode="auto">
          <a:xfrm rot="5400000">
            <a:off x="7604941" y="2967827"/>
            <a:ext cx="365125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29" name="AutoShape 9"/>
          <p:cNvCxnSpPr>
            <a:cxnSpLocks noChangeShapeType="1"/>
          </p:cNvCxnSpPr>
          <p:nvPr/>
        </p:nvCxnSpPr>
        <p:spPr bwMode="auto">
          <a:xfrm rot="5400000">
            <a:off x="1462067" y="2967033"/>
            <a:ext cx="363537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572264" y="3143248"/>
            <a:ext cx="2571736" cy="71438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ar-SA" sz="2400" dirty="0" smtClean="0">
                <a:solidFill>
                  <a:schemeClr val="tx1"/>
                </a:solidFill>
                <a:latin typeface="Cambria Math"/>
                <a:ea typeface="Cambria Math"/>
                <a:cs typeface="ZA-SYMBOLS" pitchFamily="34" charset="0"/>
              </a:rPr>
              <a:t>       ℛ</a:t>
            </a:r>
            <a:r>
              <a:rPr lang="ar-SA" sz="2400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= المجال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-180528" y="3143249"/>
            <a:ext cx="4464496" cy="78980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{اصفارالمقام 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} –</a:t>
            </a:r>
            <a:r>
              <a:rPr lang="ar-SA" sz="2400" dirty="0" smtClean="0">
                <a:solidFill>
                  <a:schemeClr val="tx1"/>
                </a:solidFill>
                <a:latin typeface="Cambria Math"/>
                <a:ea typeface="Cambria Math"/>
                <a:cs typeface="ZA-SYMBOLS" pitchFamily="34" charset="0"/>
              </a:rPr>
              <a:t>ℛ</a:t>
            </a:r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= المجال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 rot="5400000">
            <a:off x="4429126" y="1571613"/>
            <a:ext cx="785814" cy="4500597"/>
          </a:xfrm>
          <a:prstGeom prst="leftBrace">
            <a:avLst>
              <a:gd name="adj1" fmla="val 23858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400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143636" y="4214818"/>
            <a:ext cx="2254203" cy="71438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جذور زوجية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357290" y="4143381"/>
            <a:ext cx="2062809" cy="64294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جذور فردية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588224" y="5464155"/>
            <a:ext cx="2555776" cy="139384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 البسط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معرفة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بشرط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ما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تحت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الجذر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AutoShape 16"/>
          <p:cNvSpPr>
            <a:spLocks/>
          </p:cNvSpPr>
          <p:nvPr/>
        </p:nvSpPr>
        <p:spPr bwMode="auto">
          <a:xfrm rot="5400000">
            <a:off x="6839186" y="3767360"/>
            <a:ext cx="642942" cy="2966617"/>
          </a:xfrm>
          <a:prstGeom prst="leftBrace">
            <a:avLst>
              <a:gd name="adj1" fmla="val 35496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400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4355976" y="5587561"/>
            <a:ext cx="2573479" cy="12704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 المقام :معرفة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بشرط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0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&lt;</a:t>
            </a:r>
            <a:r>
              <a:rPr kumimoji="0" lang="ar-S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ما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تحت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الجذر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AutoShape 18"/>
          <p:cNvSpPr>
            <a:spLocks/>
          </p:cNvSpPr>
          <p:nvPr/>
        </p:nvSpPr>
        <p:spPr bwMode="auto">
          <a:xfrm rot="5400000">
            <a:off x="1913656" y="3752008"/>
            <a:ext cx="695336" cy="2763964"/>
          </a:xfrm>
          <a:prstGeom prst="leftBrace">
            <a:avLst>
              <a:gd name="adj1" fmla="val 45038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400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2388695" y="5429264"/>
            <a:ext cx="2255314" cy="1285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</a:t>
            </a:r>
            <a:r>
              <a:rPr lang="ar-SA" sz="2000" b="1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البسط</a:t>
            </a:r>
            <a:r>
              <a:rPr kumimoji="0" lang="ar-S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معرفة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لكل </a:t>
            </a:r>
            <a:r>
              <a:rPr lang="ar-SA" sz="2000" dirty="0">
                <a:solidFill>
                  <a:schemeClr val="tx1"/>
                </a:solidFill>
                <a:latin typeface="Cambria Math"/>
                <a:ea typeface="Cambria Math"/>
                <a:cs typeface="Arial" pitchFamily="34" charset="0"/>
              </a:rPr>
              <a:t>𝓡 </a:t>
            </a:r>
            <a:r>
              <a:rPr lang="ar-SA" sz="2000" dirty="0" smtClean="0">
                <a:solidFill>
                  <a:schemeClr val="tx1"/>
                </a:solidFill>
                <a:latin typeface="Cambria Math"/>
                <a:ea typeface="Cambria Math"/>
                <a:cs typeface="Arial" pitchFamily="34" charset="0"/>
              </a:rPr>
              <a:t>∈ </a:t>
            </a:r>
            <a:r>
              <a:rPr lang="ar-SA" sz="2000" dirty="0" smtClean="0">
                <a:solidFill>
                  <a:schemeClr val="tx1"/>
                </a:solidFill>
                <a:latin typeface="Cambria Math"/>
                <a:ea typeface="Cambria Math"/>
                <a:cs typeface="Arial" pitchFamily="34" charset="0"/>
              </a:rPr>
              <a:t>𝒙</a:t>
            </a:r>
            <a:endParaRPr lang="ar-S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-180528" y="5312608"/>
            <a:ext cx="3168352" cy="1545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 المقام :معرفة </a:t>
            </a:r>
            <a:r>
              <a:rPr lang="ar-SA" sz="2000" b="1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لكل</a:t>
            </a:r>
            <a:endParaRPr lang="ar-SA" sz="2000" b="1" dirty="0">
              <a:solidFill>
                <a:schemeClr val="tx1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{اصفارالمقام } </a:t>
            </a:r>
            <a:r>
              <a:rPr lang="ar-SA" sz="2000" b="1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–</a:t>
            </a:r>
            <a:r>
              <a:rPr lang="ar-SA" sz="2000" dirty="0" smtClean="0">
                <a:solidFill>
                  <a:schemeClr val="tx1"/>
                </a:solidFill>
                <a:latin typeface="Cambria Math"/>
                <a:ea typeface="Cambria Math"/>
                <a:cs typeface="Arial" pitchFamily="34" charset="0"/>
              </a:rPr>
              <a:t>𝓡∈ </a:t>
            </a:r>
            <a:r>
              <a:rPr lang="ar-SA" sz="2000" dirty="0">
                <a:solidFill>
                  <a:schemeClr val="tx1"/>
                </a:solidFill>
                <a:latin typeface="Cambria Math"/>
                <a:ea typeface="Cambria Math"/>
                <a:cs typeface="Arial" pitchFamily="34" charset="0"/>
              </a:rPr>
              <a:t>𝒙</a:t>
            </a:r>
            <a:endParaRPr lang="ar-S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500"/>
              </a:spcAft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8406647" y="6309320"/>
          <a:ext cx="413825" cy="304924"/>
        </p:xfrm>
        <a:graphic>
          <a:graphicData uri="http://schemas.openxmlformats.org/presentationml/2006/ole">
            <p:oleObj spid="_x0000_s1031" name="Equation" r:id="rId3" imgW="2412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663" y="85710"/>
            <a:ext cx="5424493" cy="1414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214686"/>
            <a:ext cx="1738314" cy="485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24016"/>
            <a:ext cx="7872419" cy="1276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857628"/>
            <a:ext cx="7877183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089" y="5000636"/>
            <a:ext cx="1976439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5910283"/>
            <a:ext cx="7138993" cy="661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6"/>
            <a:ext cx="791453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10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6" cstate="print"/>
          <a:srcRect l="37956" t="29123" r="26839" b="58076"/>
          <a:stretch>
            <a:fillRect/>
          </a:stretch>
        </p:blipFill>
        <p:spPr bwMode="auto">
          <a:xfrm>
            <a:off x="2232248" y="0"/>
            <a:ext cx="36358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5652121" y="1484784"/>
            <a:ext cx="345638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سؤال المجموعة الرباعية </a:t>
            </a:r>
            <a:endParaRPr lang="ar-SA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300192" y="188640"/>
            <a:ext cx="2808312" cy="1003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2400" b="0" dirty="0" smtClean="0">
                <a:cs typeface="PT Bold Heading" pitchFamily="2" charset="-78"/>
              </a:rPr>
              <a:t> أربعة ، اثنان ، واحد</a:t>
            </a:r>
            <a:endParaRPr lang="ar-SA" sz="2400" dirty="0" smtClean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7867655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7905754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76438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786322"/>
            <a:ext cx="51435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5857892"/>
            <a:ext cx="713422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4664"/>
            <a:ext cx="8033546" cy="3005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068960"/>
            <a:ext cx="1524007" cy="4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07119"/>
            <a:ext cx="6248425" cy="92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169166"/>
            <a:ext cx="4714908" cy="7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5964507"/>
            <a:ext cx="7439053" cy="7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492896"/>
            <a:ext cx="8358246" cy="371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6" cstate="print"/>
          <a:srcRect l="37956" t="29123" r="26839" b="58076"/>
          <a:stretch>
            <a:fillRect/>
          </a:stretch>
        </p:blipFill>
        <p:spPr bwMode="auto">
          <a:xfrm>
            <a:off x="2123728" y="0"/>
            <a:ext cx="36358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5652121" y="1916832"/>
            <a:ext cx="345638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سؤال المجموعة الثنائية </a:t>
            </a:r>
            <a:endParaRPr lang="ar-SA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300192" y="188640"/>
            <a:ext cx="2808312" cy="1003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2400" b="0" dirty="0" smtClean="0">
                <a:cs typeface="PT Bold Heading" pitchFamily="2" charset="-78"/>
              </a:rPr>
              <a:t> أربعة ، اثنان ، واحد</a:t>
            </a:r>
            <a:endParaRPr lang="ar-SA" sz="2400" dirty="0" smtClean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143248"/>
            <a:ext cx="69294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071679"/>
            <a:ext cx="117977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7" cstate="print"/>
          <a:srcRect l="37956" t="29123" r="26839" b="58076"/>
          <a:stretch>
            <a:fillRect/>
          </a:stretch>
        </p:blipFill>
        <p:spPr bwMode="auto">
          <a:xfrm>
            <a:off x="2411760" y="0"/>
            <a:ext cx="3203848" cy="19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300192" y="188640"/>
            <a:ext cx="2808312" cy="1003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2400" b="0" dirty="0" smtClean="0">
                <a:cs typeface="PT Bold Heading" pitchFamily="2" charset="-78"/>
              </a:rPr>
              <a:t> أربعة ، اثنان ، واحد</a:t>
            </a:r>
            <a:endParaRPr lang="ar-SA" sz="2400" dirty="0" smtClean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732241" y="1412777"/>
            <a:ext cx="223224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السؤال </a:t>
            </a:r>
            <a:r>
              <a:rPr lang="ar-SA" sz="24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الفردي :</a:t>
            </a:r>
            <a:endParaRPr lang="ar-SA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دقيقة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40" y="428604"/>
            <a:ext cx="30289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158" y="3786190"/>
            <a:ext cx="282893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7715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58"/>
            <a:ext cx="86439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786034"/>
            <a:ext cx="780576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86124"/>
            <a:ext cx="7172325" cy="78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46" y="4119571"/>
            <a:ext cx="3976705" cy="159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3086082"/>
            <a:ext cx="2890852" cy="377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شكل بيضاوي 9"/>
          <p:cNvSpPr/>
          <p:nvPr/>
        </p:nvSpPr>
        <p:spPr>
          <a:xfrm>
            <a:off x="1115616" y="260648"/>
            <a:ext cx="2088232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C00000"/>
                </a:solidFill>
              </a:rPr>
              <a:t>التدريس</a:t>
            </a:r>
            <a:endParaRPr lang="ar-SA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66"/>
            <a:ext cx="5372120" cy="163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وسيلة شرح بيضاوية 3"/>
          <p:cNvSpPr/>
          <p:nvPr/>
        </p:nvSpPr>
        <p:spPr>
          <a:xfrm>
            <a:off x="4357686" y="4786322"/>
            <a:ext cx="4286280" cy="1785950"/>
          </a:xfrm>
          <a:prstGeom prst="wedgeEllipseCallout">
            <a:avLst>
              <a:gd name="adj1" fmla="val -44783"/>
              <a:gd name="adj2" fmla="val 55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</a:rPr>
              <a:t>هل يمكن أن تعطي الزيادة في احد المتغيرين زيادة ونقص في المتغير الآخر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5" name="وسيلة شرح بيضاوية 4"/>
          <p:cNvSpPr/>
          <p:nvPr/>
        </p:nvSpPr>
        <p:spPr>
          <a:xfrm>
            <a:off x="357158" y="1857364"/>
            <a:ext cx="4286280" cy="1785950"/>
          </a:xfrm>
          <a:prstGeom prst="wedgeEllipseCallout">
            <a:avLst>
              <a:gd name="adj1" fmla="val -44783"/>
              <a:gd name="adj2" fmla="val 55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</a:rPr>
              <a:t>أعطي مثالا على متغيرين يعطي الزيادة في احدهما نقص في الآخر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6" name="وسيلة شرح بيضاوية 5"/>
          <p:cNvSpPr/>
          <p:nvPr/>
        </p:nvSpPr>
        <p:spPr>
          <a:xfrm>
            <a:off x="4500562" y="1857364"/>
            <a:ext cx="4286280" cy="1785950"/>
          </a:xfrm>
          <a:prstGeom prst="wedgeEllipseCallout">
            <a:avLst>
              <a:gd name="adj1" fmla="val -44783"/>
              <a:gd name="adj2" fmla="val 55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</a:rPr>
              <a:t>أعطي مثالا على متغيرين يعطي الزيادة في احدهما زيادة في الآخر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000628" y="3714752"/>
            <a:ext cx="3786214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مثل زيادة طول الغرفة يؤدي لزيادة مساحتها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85786" y="3786190"/>
            <a:ext cx="3786214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مثل زيادة التكاليف تعطي نقص في </a:t>
            </a:r>
            <a:r>
              <a:rPr lang="ar-SA" sz="2800" dirty="0" err="1" smtClean="0">
                <a:solidFill>
                  <a:srgbClr val="002060"/>
                </a:solidFill>
              </a:rPr>
              <a:t>الارباح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57158" y="4929198"/>
            <a:ext cx="4071966" cy="19288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مثل : زيادة </a:t>
            </a:r>
            <a:r>
              <a:rPr lang="ar-SA" sz="2800" dirty="0" err="1" smtClean="0">
                <a:solidFill>
                  <a:srgbClr val="002060"/>
                </a:solidFill>
              </a:rPr>
              <a:t>الانتاج</a:t>
            </a:r>
            <a:r>
              <a:rPr lang="ar-SA" sz="2800" dirty="0" smtClean="0">
                <a:solidFill>
                  <a:srgbClr val="002060"/>
                </a:solidFill>
              </a:rPr>
              <a:t> لتغطية الطلب في السوق يزيد الربح لكن زيادة </a:t>
            </a:r>
            <a:r>
              <a:rPr lang="ar-SA" sz="2800" dirty="0" err="1" smtClean="0">
                <a:solidFill>
                  <a:srgbClr val="002060"/>
                </a:solidFill>
              </a:rPr>
              <a:t>الانتاج</a:t>
            </a:r>
            <a:r>
              <a:rPr lang="ar-SA" sz="2800" dirty="0" smtClean="0">
                <a:solidFill>
                  <a:srgbClr val="002060"/>
                </a:solidFill>
              </a:rPr>
              <a:t> أكثر من طلب السوق يؤدي إلى نقصان الربح</a:t>
            </a:r>
            <a:endParaRPr lang="ar-SA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059832" y="836712"/>
            <a:ext cx="3312368" cy="1368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وصف المجموعات</a:t>
            </a:r>
            <a:endParaRPr lang="ar-SA" sz="2800" dirty="0">
              <a:solidFill>
                <a:schemeClr val="tx1"/>
              </a:solidFill>
            </a:endParaRPr>
          </a:p>
        </p:txBody>
      </p:sp>
      <p:cxnSp>
        <p:nvCxnSpPr>
          <p:cNvPr id="3" name="رابط كسهم مستقيم 2"/>
          <p:cNvCxnSpPr>
            <a:stCxn id="2" idx="5"/>
          </p:cNvCxnSpPr>
          <p:nvPr/>
        </p:nvCxnSpPr>
        <p:spPr>
          <a:xfrm rot="16200000" flipH="1">
            <a:off x="5696036" y="2195581"/>
            <a:ext cx="1567373" cy="1185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>
            <a:stCxn id="2" idx="3"/>
          </p:cNvCxnSpPr>
          <p:nvPr/>
        </p:nvCxnSpPr>
        <p:spPr>
          <a:xfrm flipH="1">
            <a:off x="2267744" y="2004503"/>
            <a:ext cx="1277173" cy="1640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6012160" y="3571876"/>
            <a:ext cx="2448272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الصفة المميزة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71600" y="364331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السرد</a:t>
            </a:r>
            <a:endParaRPr lang="ar-SA" sz="28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93096"/>
            <a:ext cx="4464496" cy="15226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683744"/>
            <a:ext cx="2571768" cy="459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3331"/>
            <a:ext cx="8215338" cy="179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7786742" cy="119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143248"/>
            <a:ext cx="467679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714752"/>
            <a:ext cx="73437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643446"/>
            <a:ext cx="453867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5357826"/>
            <a:ext cx="779623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3156"/>
            <a:ext cx="824392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الزمن  3 دقائق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724128" y="992152"/>
            <a:ext cx="328614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620688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500990" cy="31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929174"/>
            <a:ext cx="26574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7967665" cy="131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8143931" cy="317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4000496" y="2428868"/>
            <a:ext cx="200026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071934" y="1571612"/>
            <a:ext cx="200026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928662" y="3214686"/>
            <a:ext cx="457203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913494" y="137722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err="1" smtClean="0"/>
              <a:t>مثال </a:t>
            </a:r>
            <a:r>
              <a:rPr lang="ar-SA" sz="3600" dirty="0" smtClean="0"/>
              <a:t>(2</a:t>
            </a:r>
            <a:r>
              <a:rPr lang="ar-SA" sz="3600" dirty="0" err="1" smtClean="0"/>
              <a:t>)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276</Words>
  <Application>Microsoft Office PowerPoint</Application>
  <PresentationFormat>On-screen Show (4:3)</PresentationFormat>
  <Paragraphs>139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سمة Office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lenovo</cp:lastModifiedBy>
  <cp:revision>27</cp:revision>
  <dcterms:created xsi:type="dcterms:W3CDTF">2012-08-28T18:05:36Z</dcterms:created>
  <dcterms:modified xsi:type="dcterms:W3CDTF">2020-01-14T01:18:39Z</dcterms:modified>
</cp:coreProperties>
</file>