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66" r:id="rId4"/>
    <p:sldId id="268" r:id="rId5"/>
    <p:sldId id="270" r:id="rId6"/>
    <p:sldId id="269" r:id="rId7"/>
    <p:sldId id="267" r:id="rId8"/>
    <p:sldId id="271" r:id="rId9"/>
    <p:sldId id="272" r:id="rId10"/>
    <p:sldId id="273" r:id="rId11"/>
    <p:sldId id="280" r:id="rId12"/>
    <p:sldId id="281" r:id="rId13"/>
    <p:sldId id="274" r:id="rId14"/>
    <p:sldId id="275" r:id="rId15"/>
    <p:sldId id="279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845517-3212-BF2F-0028-B04DB1A6A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2E3DFCC-DF79-D91B-4FFE-28B9E199D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6C2618-9ABE-E47D-B602-8FD8CA1A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C57B05-0526-4C7F-647C-57BCFF48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47A4A8-7950-8ABB-00B5-B7D303C2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07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CC252F-A2D7-9194-D86F-8E0F7F7B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19FA6AE-90FE-9D27-9E5B-C40B14E3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F03E81-EF18-D21D-0491-3F2E9DA3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94ABE6-9775-FA14-03FA-5521C8B8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50B266-7DF6-80FC-9265-7844D06A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51844D-A3C7-7FF7-494E-11DCBE3F6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8C0E7B-9D52-2A5D-CDCA-EB4C1B67B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121A7B-3462-2B10-475F-8D87E125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75BCF1-7964-DFC6-58A4-3AADA4E6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2BEF80-8ABE-CDE7-004F-C5B32ADE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30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C4A61-1CDA-EA57-F586-76BB48E5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BB49A6-DE6E-D723-4942-E4E90206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FF63C2-6624-D0A6-B9E5-96308A8D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D95695-8617-329C-20F2-D9EC3B45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5138EE-355D-870B-AAD8-007C96B1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7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E66523-7C85-5BC5-D565-256C2157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2FE5CC-B7A5-B854-CC6C-134DF250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6D2543-223E-C824-54DD-D4053A2A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CFDC31-8431-90DA-8000-80450B5D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AB6275-951F-72B4-9596-6A70B61B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2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80C4B2-CF5D-947B-509F-F53C56EE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234A1F-3AEF-7D7D-7E7A-9237A8CE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D48AE4-E9A1-AF2B-3333-61806237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DE9213-E702-44AD-73B6-341BC2F7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22EC13-6507-B7A7-A82D-760FF290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74332A-50A1-A0E1-9754-ECAEFC87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1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3E4515-E88E-BA62-763A-6E0D14DF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C9EEF3-C674-FE53-5F0A-214A9A629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1BAF64-957A-B97F-69DA-C53FE40C4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11C078E-9FA6-7B0A-BB3E-7BAFCF162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E69282-E8AC-BDA8-D037-315AA7F14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E4BEED-F728-37D7-FFDA-D556025A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0E9773-E381-E5B0-8C60-36081F8E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DEB41-DF1A-ED83-017E-63D67013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40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821B66-0B9C-8BC6-1D32-79B7CBBC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AB06FE3-4E05-F9D1-F4DD-04AFAFC3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7FEC420-F0C8-B952-AE0C-B8650A9B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738A15-B71C-6E2F-5712-707FA160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44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B96C7A7-6F85-F0AB-3CD3-9CF86ED8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6D97A07-04A0-160D-8046-DE88777E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16C1B2-26D9-4BE2-F9B0-38DF2354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288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239546-F8BE-E6FF-C731-33210407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0A6207-26C8-3FAE-23E1-A6F21B05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DF9197-10E9-7C83-04A9-CDD8AE94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2B9C51-353A-3A64-13D8-D94B887E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01B5D8-8968-2FB0-C1DC-CD956590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CF4A0C-5A5E-118B-5A7A-21941F63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2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B5624F-DC28-7642-4A08-329FED7E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3E13F00-227D-C582-78E7-8AA425A5D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DACD51-E115-D0CF-8BA9-04E1E9333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0FC377-71A0-53A2-4708-636E52D9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DC4BF6-87C8-7E7B-9A3F-9FF3B21E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CE0E43-CB31-E6A7-9B00-127FA4EA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93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6FFB3ED-DA18-695C-8A6E-4341FF31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ACFC47B-F07D-595B-1BB8-DE23EC658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9BA26F-8D95-F4C8-F8D1-95FA9440C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1DAE-47D5-4D5B-9140-805A2B07AD2B}" type="datetimeFigureOut">
              <a:rPr lang="ar-SA" smtClean="0"/>
              <a:t>15/05/45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F8F9D5-6EDA-0F26-F111-345178E1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26B592-3FCF-8BCD-10AF-BFC2838BF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8606-62D1-4036-AF26-985C7C33CB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54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C Inventions - NCI">
            <a:extLst>
              <a:ext uri="{FF2B5EF4-FFF2-40B4-BE49-F238E27FC236}">
                <a16:creationId xmlns:a16="http://schemas.microsoft.com/office/drawing/2014/main" id="{25DE0717-D1E6-A41A-F1F2-260C3C90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5"/>
            <a:ext cx="12192001" cy="6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FC77613-ADE2-F0A1-35E7-F6230A4C6262}"/>
              </a:ext>
            </a:extLst>
          </p:cNvPr>
          <p:cNvSpPr/>
          <p:nvPr/>
        </p:nvSpPr>
        <p:spPr>
          <a:xfrm>
            <a:off x="307381" y="1510010"/>
            <a:ext cx="5671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Since When?</a:t>
            </a:r>
            <a:endParaRPr lang="ar-SA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34F0AC3-3462-1574-1570-6B795C11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7" y="5723501"/>
            <a:ext cx="2545977" cy="8258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Page 50</a:t>
            </a:r>
            <a:endParaRPr lang="ar-SA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D4BCC1B-6F90-FD45-86DE-4B12448DF1F9}"/>
              </a:ext>
            </a:extLst>
          </p:cNvPr>
          <p:cNvSpPr txBox="1"/>
          <p:nvPr/>
        </p:nvSpPr>
        <p:spPr>
          <a:xfrm>
            <a:off x="1655669" y="549220"/>
            <a:ext cx="2333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Unit 5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1B95A04-FBF8-5131-3B76-311A46A2D53A}"/>
              </a:ext>
            </a:extLst>
          </p:cNvPr>
          <p:cNvSpPr txBox="1"/>
          <p:nvPr/>
        </p:nvSpPr>
        <p:spPr>
          <a:xfrm>
            <a:off x="734266" y="3024798"/>
            <a:ext cx="39640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9042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nceとforの違いと使い分け！完了形の使い方を例文で解説！ | 基礎からはじめる英語学習">
            <a:extLst>
              <a:ext uri="{FF2B5EF4-FFF2-40B4-BE49-F238E27FC236}">
                <a16:creationId xmlns:a16="http://schemas.microsoft.com/office/drawing/2014/main" id="{89D76794-5194-E0E4-8A93-61CD49828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7365"/>
          <a:stretch/>
        </p:blipFill>
        <p:spPr bwMode="auto">
          <a:xfrm>
            <a:off x="6834187" y="5201601"/>
            <a:ext cx="4233862" cy="130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A1C9296-C46E-3CC5-9EC7-B25C0A4E0585}"/>
              </a:ext>
            </a:extLst>
          </p:cNvPr>
          <p:cNvGrpSpPr/>
          <p:nvPr/>
        </p:nvGrpSpPr>
        <p:grpSpPr>
          <a:xfrm>
            <a:off x="1123951" y="5153024"/>
            <a:ext cx="4233862" cy="1271589"/>
            <a:chOff x="352424" y="3990975"/>
            <a:chExt cx="4772024" cy="1476375"/>
          </a:xfrm>
        </p:grpSpPr>
        <p:pic>
          <p:nvPicPr>
            <p:cNvPr id="9220" name="Picture 4" descr="sinceとforの違いと使い分け！完了形の使い方を例文で解説！ | 基礎からはじめる英語学習">
              <a:extLst>
                <a:ext uri="{FF2B5EF4-FFF2-40B4-BE49-F238E27FC236}">
                  <a16:creationId xmlns:a16="http://schemas.microsoft.com/office/drawing/2014/main" id="{54D3F8A9-92CD-B6EF-1AF1-4CC3ABC421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65" b="5509"/>
            <a:stretch/>
          </p:blipFill>
          <p:spPr bwMode="auto">
            <a:xfrm>
              <a:off x="352424" y="3990975"/>
              <a:ext cx="4772024" cy="1476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D008E7E3-C69A-2212-3E9C-EF19D3838391}"/>
                </a:ext>
              </a:extLst>
            </p:cNvPr>
            <p:cNvSpPr/>
            <p:nvPr/>
          </p:nvSpPr>
          <p:spPr>
            <a:xfrm>
              <a:off x="3257550" y="4876800"/>
              <a:ext cx="800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F83DCDD-AEA3-4903-0E90-6B631F7FAC20}"/>
              </a:ext>
            </a:extLst>
          </p:cNvPr>
          <p:cNvGrpSpPr/>
          <p:nvPr/>
        </p:nvGrpSpPr>
        <p:grpSpPr>
          <a:xfrm>
            <a:off x="383926" y="40754"/>
            <a:ext cx="11424150" cy="4974158"/>
            <a:chOff x="383926" y="40754"/>
            <a:chExt cx="11424150" cy="4974158"/>
          </a:xfrm>
        </p:grpSpPr>
        <p:pic>
          <p:nvPicPr>
            <p:cNvPr id="9222" name="Picture 6" descr="G3: Verbs II - Present Perfect: for /since">
              <a:extLst>
                <a:ext uri="{FF2B5EF4-FFF2-40B4-BE49-F238E27FC236}">
                  <a16:creationId xmlns:a16="http://schemas.microsoft.com/office/drawing/2014/main" id="{4C8A0F48-BD0E-4C6A-3236-8F834C60E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401" y="495299"/>
              <a:ext cx="5670675" cy="451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G3: Verbs II - Present Perfect: for /since">
              <a:extLst>
                <a:ext uri="{FF2B5EF4-FFF2-40B4-BE49-F238E27FC236}">
                  <a16:creationId xmlns:a16="http://schemas.microsoft.com/office/drawing/2014/main" id="{37C98568-279F-1802-21DC-A2A1CA631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26" y="495299"/>
              <a:ext cx="5670675" cy="451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>
              <a:extLst>
                <a:ext uri="{FF2B5EF4-FFF2-40B4-BE49-F238E27FC236}">
                  <a16:creationId xmlns:a16="http://schemas.microsoft.com/office/drawing/2014/main" id="{B9FE262C-CB12-75A5-4E1E-24DAD09D4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5" y="85726"/>
              <a:ext cx="2750847" cy="169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A40E69BD-D86E-5172-2C6B-8E8EEA8BE3A9}"/>
                </a:ext>
              </a:extLst>
            </p:cNvPr>
            <p:cNvSpPr/>
            <p:nvPr/>
          </p:nvSpPr>
          <p:spPr>
            <a:xfrm>
              <a:off x="3028950" y="285750"/>
              <a:ext cx="253177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I’ve been in hospital </a:t>
              </a:r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since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October</a:t>
              </a:r>
              <a:endPara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EBDB85E-AEE2-6007-611C-71B1F9F7F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550" y="40754"/>
              <a:ext cx="2750847" cy="169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76B811AF-DC82-418E-9A15-EF6E5BDC67F5}"/>
                </a:ext>
              </a:extLst>
            </p:cNvPr>
            <p:cNvSpPr/>
            <p:nvPr/>
          </p:nvSpPr>
          <p:spPr>
            <a:xfrm>
              <a:off x="8590086" y="219075"/>
              <a:ext cx="253177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I’ve been in hospital </a:t>
              </a:r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for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two weeks</a:t>
              </a:r>
              <a:endPara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36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1C5AA5-8A07-B5BD-31BD-E9E5238D1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1"/>
          <a:stretch/>
        </p:blipFill>
        <p:spPr bwMode="auto">
          <a:xfrm>
            <a:off x="800099" y="425450"/>
            <a:ext cx="9547709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nt Forget Sticker - Dont Forget - Discover &amp; Share GIFs - Clip Art Library">
            <a:extLst>
              <a:ext uri="{FF2B5EF4-FFF2-40B4-BE49-F238E27FC236}">
                <a16:creationId xmlns:a16="http://schemas.microsoft.com/office/drawing/2014/main" id="{63D9990C-9079-136E-09A7-7FD6AFC3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33" y="1784350"/>
            <a:ext cx="24856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0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sent Perfect For-Since interactive worksheet | Live Worksheets">
            <a:extLst>
              <a:ext uri="{FF2B5EF4-FFF2-40B4-BE49-F238E27FC236}">
                <a16:creationId xmlns:a16="http://schemas.microsoft.com/office/drawing/2014/main" id="{F7C47ACA-EC7F-0997-37A3-1600C0F34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b="13749"/>
          <a:stretch/>
        </p:blipFill>
        <p:spPr bwMode="auto">
          <a:xfrm>
            <a:off x="4554538" y="331270"/>
            <a:ext cx="7637462" cy="66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sent Perfect For-Since interactive worksheet | Live Worksheets">
            <a:extLst>
              <a:ext uri="{FF2B5EF4-FFF2-40B4-BE49-F238E27FC236}">
                <a16:creationId xmlns:a16="http://schemas.microsoft.com/office/drawing/2014/main" id="{61F2DDEB-344A-73C3-AA6B-B4914CFB3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4137" r="8406" b="75137"/>
          <a:stretch/>
        </p:blipFill>
        <p:spPr bwMode="auto">
          <a:xfrm>
            <a:off x="209550" y="1769545"/>
            <a:ext cx="4752975" cy="16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clip art &quot;Cute Cloud with Rainbow&quot; by uroesch">
            <a:extLst>
              <a:ext uri="{FF2B5EF4-FFF2-40B4-BE49-F238E27FC236}">
                <a16:creationId xmlns:a16="http://schemas.microsoft.com/office/drawing/2014/main" id="{8F862D32-9C1E-2C4B-9E3F-2E9B8CAA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3005"/>
            <a:ext cx="3940816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2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umeros Matematik Pinterest Number Clip Art - Cute Number 3 Clipart PNG  Image | Transparent PNG Free Download on SeekPNG">
            <a:extLst>
              <a:ext uri="{FF2B5EF4-FFF2-40B4-BE49-F238E27FC236}">
                <a16:creationId xmlns:a16="http://schemas.microsoft.com/office/drawing/2014/main" id="{94903C70-FACF-37E5-A3CE-DA2FA67D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" y="142874"/>
            <a:ext cx="1652586" cy="19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1,500+ Pink Question Mark Illustrations, Royalty-Free Vector Graphics &amp; Clip  Art - iStock | Purple question mark">
            <a:extLst>
              <a:ext uri="{FF2B5EF4-FFF2-40B4-BE49-F238E27FC236}">
                <a16:creationId xmlns:a16="http://schemas.microsoft.com/office/drawing/2014/main" id="{696D19B6-FDC8-8019-0F08-984FBE69D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581559"/>
            <a:ext cx="7648575" cy="29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nk Question Mark Images">
            <a:extLst>
              <a:ext uri="{FF2B5EF4-FFF2-40B4-BE49-F238E27FC236}">
                <a16:creationId xmlns:a16="http://schemas.microsoft.com/office/drawing/2014/main" id="{2F234656-9369-47BB-C3BF-C2C387569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"/>
          <a:stretch/>
        </p:blipFill>
        <p:spPr bwMode="auto">
          <a:xfrm>
            <a:off x="8755060" y="3429000"/>
            <a:ext cx="3436940" cy="32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A07F3EF-EE4D-3469-A485-059EEDD97571}"/>
              </a:ext>
            </a:extLst>
          </p:cNvPr>
          <p:cNvSpPr/>
          <p:nvPr/>
        </p:nvSpPr>
        <p:spPr>
          <a:xfrm>
            <a:off x="2757103" y="2505670"/>
            <a:ext cx="3972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nap ITC" panose="04040A07060A02020202" pitchFamily="82" charset="0"/>
              </a:rPr>
              <a:t>How Long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0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llustration of Kids Raising their Hands Asking Questions with Question  Marks Above Stock Photo - Alamy">
            <a:extLst>
              <a:ext uri="{FF2B5EF4-FFF2-40B4-BE49-F238E27FC236}">
                <a16:creationId xmlns:a16="http://schemas.microsoft.com/office/drawing/2014/main" id="{4F36F90D-9604-8A8F-9102-584C07BED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 bwMode="auto">
          <a:xfrm>
            <a:off x="339725" y="3049596"/>
            <a:ext cx="4879975" cy="37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hild Girl Speech Bubble Clipart - Girl Talking Gif Png Transparent Png  (#5613434) - PinClipart">
            <a:extLst>
              <a:ext uri="{FF2B5EF4-FFF2-40B4-BE49-F238E27FC236}">
                <a16:creationId xmlns:a16="http://schemas.microsoft.com/office/drawing/2014/main" id="{7F39D1BE-C759-45CE-C307-3924EB28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02" y="1866900"/>
            <a:ext cx="7085748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aking Questions with &quot;How Long Have You&quot; - YouTube">
            <a:extLst>
              <a:ext uri="{FF2B5EF4-FFF2-40B4-BE49-F238E27FC236}">
                <a16:creationId xmlns:a16="http://schemas.microsoft.com/office/drawing/2014/main" id="{EFD1C466-CFBC-D63D-5F09-DDD9F9293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048" b="32359"/>
          <a:stretch/>
        </p:blipFill>
        <p:spPr bwMode="auto">
          <a:xfrm>
            <a:off x="95251" y="104775"/>
            <a:ext cx="7085748" cy="20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BBC2544-61BF-6501-06ED-310AA708816A}"/>
              </a:ext>
            </a:extLst>
          </p:cNvPr>
          <p:cNvSpPr/>
          <p:nvPr/>
        </p:nvSpPr>
        <p:spPr>
          <a:xfrm>
            <a:off x="6237953" y="2824133"/>
            <a:ext cx="4767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 </a:t>
            </a:r>
            <a:r>
              <a:rPr lang="en-US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studied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English…..</a:t>
            </a:r>
            <a:endParaRPr lang="ar-SA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4D619C0-0EC7-2D3A-03CE-8ED9902D6AEE}"/>
              </a:ext>
            </a:extLst>
          </p:cNvPr>
          <p:cNvSpPr/>
          <p:nvPr/>
        </p:nvSpPr>
        <p:spPr>
          <a:xfrm>
            <a:off x="6096000" y="3481014"/>
            <a:ext cx="4587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 </a:t>
            </a:r>
            <a:r>
              <a:rPr lang="en-US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worked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this…..</a:t>
            </a:r>
            <a:endParaRPr lang="ar-SA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55696A-26D9-16D2-BB15-EA4EF74E76B0}"/>
              </a:ext>
            </a:extLst>
          </p:cNvPr>
          <p:cNvSpPr/>
          <p:nvPr/>
        </p:nvSpPr>
        <p:spPr>
          <a:xfrm>
            <a:off x="6237953" y="4120097"/>
            <a:ext cx="3797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 </a:t>
            </a:r>
            <a:r>
              <a:rPr lang="en-US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lived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here…..</a:t>
            </a:r>
            <a:endParaRPr lang="ar-SA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F4AB222-659B-2E93-25A8-00C3F1A60DAC}"/>
              </a:ext>
            </a:extLst>
          </p:cNvPr>
          <p:cNvSpPr/>
          <p:nvPr/>
        </p:nvSpPr>
        <p:spPr>
          <a:xfrm>
            <a:off x="6516304" y="4689141"/>
            <a:ext cx="295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have </a:t>
            </a:r>
            <a:r>
              <a:rPr lang="en-US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been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friends…..</a:t>
            </a:r>
            <a:endParaRPr lang="ar-SA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43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AEDCC3D-9597-9535-65B6-F1AAA221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7725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omework | Primary 4/5_21/22">
            <a:extLst>
              <a:ext uri="{FF2B5EF4-FFF2-40B4-BE49-F238E27FC236}">
                <a16:creationId xmlns:a16="http://schemas.microsoft.com/office/drawing/2014/main" id="{6946BD88-DD1C-6C02-3C4F-F8F4FF25D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1"/>
          <a:stretch/>
        </p:blipFill>
        <p:spPr bwMode="auto">
          <a:xfrm>
            <a:off x="3905250" y="1428749"/>
            <a:ext cx="5467350" cy="12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C39498-A6D6-A5DB-F877-7BD278992F11}"/>
              </a:ext>
            </a:extLst>
          </p:cNvPr>
          <p:cNvSpPr/>
          <p:nvPr/>
        </p:nvSpPr>
        <p:spPr>
          <a:xfrm>
            <a:off x="5010785" y="2786241"/>
            <a:ext cx="3999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Page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</a:rPr>
              <a:t>198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B, C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Page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199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E, F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60BFE9D-8A33-0752-0BD2-C94FB785B4A0}"/>
              </a:ext>
            </a:extLst>
          </p:cNvPr>
          <p:cNvSpPr/>
          <p:nvPr/>
        </p:nvSpPr>
        <p:spPr>
          <a:xfrm rot="916484">
            <a:off x="6857355" y="5837246"/>
            <a:ext cx="1906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latin typeface="Vivaldi" panose="03020602050506090804" pitchFamily="66" charset="0"/>
              </a:rPr>
              <a:t>Tr.Kholud</a:t>
            </a:r>
            <a:endParaRPr lang="ar-SA" sz="3200" b="1" cap="none" spc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3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D9D9B19-0D80-E1A6-DB5E-9801FA8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5" t="24652" r="25391" b="10000"/>
          <a:stretch/>
        </p:blipFill>
        <p:spPr>
          <a:xfrm>
            <a:off x="1638300" y="266414"/>
            <a:ext cx="8496300" cy="632517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5F9BB88-FDD8-C4EB-DAD4-ABD29B2C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0" y="5266022"/>
            <a:ext cx="1133474" cy="1325563"/>
          </a:xfrm>
        </p:spPr>
        <p:txBody>
          <a:bodyPr/>
          <a:lstStyle/>
          <a:p>
            <a:r>
              <a:rPr lang="ar-SA" sz="2800" dirty="0" err="1"/>
              <a:t>الحاميها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23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C81916-F73D-3799-7AA5-7BE66135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91FC8F9E-D6B1-3439-1CDC-E6B34752FD6A}"/>
              </a:ext>
            </a:extLst>
          </p:cNvPr>
          <p:cNvSpPr txBox="1">
            <a:spLocks/>
          </p:cNvSpPr>
          <p:nvPr/>
        </p:nvSpPr>
        <p:spPr>
          <a:xfrm>
            <a:off x="10477500" y="5266022"/>
            <a:ext cx="113347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/>
              <a:t>الحاميها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3670B72-B62B-D71B-7118-EEBC5CA0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6" t="24652" r="25625" b="10139"/>
          <a:stretch/>
        </p:blipFill>
        <p:spPr>
          <a:xfrm>
            <a:off x="581026" y="110667"/>
            <a:ext cx="8982075" cy="67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C81916-F73D-3799-7AA5-7BE66135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91FC8F9E-D6B1-3439-1CDC-E6B34752FD6A}"/>
              </a:ext>
            </a:extLst>
          </p:cNvPr>
          <p:cNvSpPr txBox="1">
            <a:spLocks/>
          </p:cNvSpPr>
          <p:nvPr/>
        </p:nvSpPr>
        <p:spPr>
          <a:xfrm>
            <a:off x="10477500" y="5266022"/>
            <a:ext cx="113347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/>
              <a:t>الحاميها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25A49B-175B-2037-4DD8-B547C0518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24652" r="25547" b="9861"/>
          <a:stretch/>
        </p:blipFill>
        <p:spPr>
          <a:xfrm>
            <a:off x="933450" y="283122"/>
            <a:ext cx="8715375" cy="65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per notes on stickers. Information board with blank Paper sticky notes  for reminders, to do list, planner, schedule. Hand drawn Vector  illustration. Cartoon style. 24234560 Vector Art at Vecteezy">
            <a:extLst>
              <a:ext uri="{FF2B5EF4-FFF2-40B4-BE49-F238E27FC236}">
                <a16:creationId xmlns:a16="http://schemas.microsoft.com/office/drawing/2014/main" id="{49C33C4D-A885-12E2-FC64-6EBA45B5F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63799" b="64976"/>
          <a:stretch/>
        </p:blipFill>
        <p:spPr bwMode="auto">
          <a:xfrm>
            <a:off x="306850" y="237072"/>
            <a:ext cx="4484225" cy="32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per notes on stickers. Information board with blank Paper sticky notes  for reminders, to do list, planner, schedule. Hand drawn Vector  illustration. Cartoon style. 24234560 Vector Art at Vecteezy">
            <a:extLst>
              <a:ext uri="{FF2B5EF4-FFF2-40B4-BE49-F238E27FC236}">
                <a16:creationId xmlns:a16="http://schemas.microsoft.com/office/drawing/2014/main" id="{2495E8D5-EE9E-702A-9BB0-DD0C77693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2083" r="65506" b="5278"/>
          <a:stretch/>
        </p:blipFill>
        <p:spPr bwMode="auto">
          <a:xfrm>
            <a:off x="4791075" y="1828800"/>
            <a:ext cx="3264964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per notes on stickers. Information board with blank Paper sticky notes  for reminders, to do list, planner, schedule. Hand drawn Vector  illustration. Cartoon style. 24234560 Vector Art at Vecteezy">
            <a:extLst>
              <a:ext uri="{FF2B5EF4-FFF2-40B4-BE49-F238E27FC236}">
                <a16:creationId xmlns:a16="http://schemas.microsoft.com/office/drawing/2014/main" id="{9B6E67C8-0F9B-7092-B933-546DB3EDD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 r="28038" b="63702"/>
          <a:stretch/>
        </p:blipFill>
        <p:spPr bwMode="auto">
          <a:xfrm>
            <a:off x="8515351" y="373482"/>
            <a:ext cx="3438524" cy="41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2DA814A-701C-828B-6F3F-9C03A4E5CAF0}"/>
              </a:ext>
            </a:extLst>
          </p:cNvPr>
          <p:cNvSpPr/>
          <p:nvPr/>
        </p:nvSpPr>
        <p:spPr>
          <a:xfrm>
            <a:off x="904875" y="1566973"/>
            <a:ext cx="37412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Present Perfect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Vs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 Past Simple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1855F65-EF28-A715-410D-A55016280C96}"/>
              </a:ext>
            </a:extLst>
          </p:cNvPr>
          <p:cNvSpPr/>
          <p:nvPr/>
        </p:nvSpPr>
        <p:spPr>
          <a:xfrm rot="21442734">
            <a:off x="5270604" y="3199606"/>
            <a:ext cx="23541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For Since</a:t>
            </a:r>
            <a:endParaRPr kumimoji="0" lang="ar-SA" sz="44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F9D9C8D-E092-D6D1-416C-F7AF7FCA5E20}"/>
              </a:ext>
            </a:extLst>
          </p:cNvPr>
          <p:cNvSpPr/>
          <p:nvPr/>
        </p:nvSpPr>
        <p:spPr>
          <a:xfrm>
            <a:off x="9164363" y="2210810"/>
            <a:ext cx="235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How Long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2" name="Picture 8" descr="Cute, kawaii style star sticker | Cute stickers, Cute doodles, Kawaii  doodles">
            <a:extLst>
              <a:ext uri="{FF2B5EF4-FFF2-40B4-BE49-F238E27FC236}">
                <a16:creationId xmlns:a16="http://schemas.microsoft.com/office/drawing/2014/main" id="{49EEBBAA-D037-EED2-53F1-931909E9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3791544"/>
            <a:ext cx="2233611" cy="21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icker Transparent Cute Png Download - Rainbow Cartoon Png Clipart  (#2132105) is a creative clipart. Download the tra… | Rainbow cartoon,  Cartoons png, Rainbow png">
            <a:extLst>
              <a:ext uri="{FF2B5EF4-FFF2-40B4-BE49-F238E27FC236}">
                <a16:creationId xmlns:a16="http://schemas.microsoft.com/office/drawing/2014/main" id="{28EA3983-1109-F6D5-3D06-81DF2037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r="7145" b="8444"/>
          <a:stretch/>
        </p:blipFill>
        <p:spPr bwMode="auto">
          <a:xfrm>
            <a:off x="5525644" y="499209"/>
            <a:ext cx="2255138" cy="16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#kawaii #heart #heartstickers #stickers #freetoedit - Kawaii Sticker  Png Free, Transparent Png , Transparent Png Image - PNGitem">
            <a:extLst>
              <a:ext uri="{FF2B5EF4-FFF2-40B4-BE49-F238E27FC236}">
                <a16:creationId xmlns:a16="http://schemas.microsoft.com/office/drawing/2014/main" id="{5520DD35-0315-4D86-82C0-FA156AFF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65" y="4694469"/>
            <a:ext cx="2130177" cy="18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E8EBF77-47DD-4480-8DA7-C6D12000E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1550" r="5500" b="10751"/>
          <a:stretch/>
        </p:blipFill>
        <p:spPr>
          <a:xfrm>
            <a:off x="1970401" y="981937"/>
            <a:ext cx="2742586" cy="156393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ECA3992-D3B6-4108-A54F-D1752F144203}"/>
              </a:ext>
            </a:extLst>
          </p:cNvPr>
          <p:cNvSpPr/>
          <p:nvPr/>
        </p:nvSpPr>
        <p:spPr>
          <a:xfrm>
            <a:off x="2218106" y="1507537"/>
            <a:ext cx="20787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Present</a:t>
            </a:r>
            <a:endParaRPr lang="ar-SA" sz="3600" b="1" dirty="0">
              <a:ln/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05EB743-8396-4452-9E49-4ED79FCA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1550" r="5500" b="10751"/>
          <a:stretch/>
        </p:blipFill>
        <p:spPr>
          <a:xfrm>
            <a:off x="4772386" y="1107326"/>
            <a:ext cx="2861574" cy="166518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CF191E6-9FD4-4F31-B69D-08BEAA2330BD}"/>
              </a:ext>
            </a:extLst>
          </p:cNvPr>
          <p:cNvSpPr/>
          <p:nvPr/>
        </p:nvSpPr>
        <p:spPr>
          <a:xfrm>
            <a:off x="5127084" y="1601837"/>
            <a:ext cx="178053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500" b="1" dirty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Past</a:t>
            </a:r>
            <a:endParaRPr lang="ar-SA" sz="4500" b="1" dirty="0">
              <a:ln/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6A431D9-23AF-498B-8FBE-726F071B7511}"/>
              </a:ext>
            </a:extLst>
          </p:cNvPr>
          <p:cNvSpPr/>
          <p:nvPr/>
        </p:nvSpPr>
        <p:spPr>
          <a:xfrm>
            <a:off x="2456555" y="2743720"/>
            <a:ext cx="1332737" cy="5770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Simple</a:t>
            </a:r>
            <a:endParaRPr lang="ar-SA" sz="33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2499B21-727D-4228-B54D-35CEB07DC4D6}"/>
              </a:ext>
            </a:extLst>
          </p:cNvPr>
          <p:cNvSpPr/>
          <p:nvPr/>
        </p:nvSpPr>
        <p:spPr>
          <a:xfrm>
            <a:off x="1972456" y="3418892"/>
            <a:ext cx="2324354" cy="5309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Progressive</a:t>
            </a:r>
            <a:endParaRPr lang="ar-SA" sz="30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0430823-FE2B-46F3-A940-4594E2D8F230}"/>
              </a:ext>
            </a:extLst>
          </p:cNvPr>
          <p:cNvSpPr/>
          <p:nvPr/>
        </p:nvSpPr>
        <p:spPr>
          <a:xfrm>
            <a:off x="2441719" y="4043144"/>
            <a:ext cx="1385829" cy="5770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Perfect</a:t>
            </a:r>
            <a:endParaRPr lang="ar-SA" sz="33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5742488-D99B-4DB6-9163-5AE173A2A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1550" r="5500" b="10751"/>
          <a:stretch/>
        </p:blipFill>
        <p:spPr>
          <a:xfrm>
            <a:off x="7799933" y="1018487"/>
            <a:ext cx="2861574" cy="166518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0F8FD7C-14DB-4952-9C58-2E7050D54670}"/>
              </a:ext>
            </a:extLst>
          </p:cNvPr>
          <p:cNvSpPr/>
          <p:nvPr/>
        </p:nvSpPr>
        <p:spPr>
          <a:xfrm>
            <a:off x="8273211" y="1505923"/>
            <a:ext cx="1780535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/>
                <a:solidFill>
                  <a:srgbClr val="FF0000"/>
                </a:solidFill>
                <a:latin typeface="Comic Sans MS" panose="030F0702030302020204" pitchFamily="66" charset="0"/>
              </a:rPr>
              <a:t>Future</a:t>
            </a:r>
            <a:endParaRPr lang="ar-SA" sz="4050" b="1" dirty="0">
              <a:ln/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47194E8-742A-4E0E-89EB-19DFE1BCA7CF}"/>
              </a:ext>
            </a:extLst>
          </p:cNvPr>
          <p:cNvSpPr/>
          <p:nvPr/>
        </p:nvSpPr>
        <p:spPr>
          <a:xfrm>
            <a:off x="5549798" y="2815014"/>
            <a:ext cx="1332737" cy="5770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Simple</a:t>
            </a:r>
            <a:endParaRPr lang="ar-SA" sz="33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B626873-FD1D-468E-9658-C0DC45706B0C}"/>
              </a:ext>
            </a:extLst>
          </p:cNvPr>
          <p:cNvSpPr/>
          <p:nvPr/>
        </p:nvSpPr>
        <p:spPr>
          <a:xfrm>
            <a:off x="5065699" y="3490187"/>
            <a:ext cx="2324354" cy="5309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Progressive</a:t>
            </a:r>
            <a:endParaRPr lang="ar-SA" sz="30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4C2C68D-A1EA-485D-853A-8C8953145DAE}"/>
              </a:ext>
            </a:extLst>
          </p:cNvPr>
          <p:cNvSpPr/>
          <p:nvPr/>
        </p:nvSpPr>
        <p:spPr>
          <a:xfrm>
            <a:off x="5534963" y="4114438"/>
            <a:ext cx="1385829" cy="5770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Perfect</a:t>
            </a:r>
            <a:endParaRPr lang="ar-SA" sz="33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C02DE25-221A-4AF4-A032-A8C57CCD946A}"/>
              </a:ext>
            </a:extLst>
          </p:cNvPr>
          <p:cNvSpPr/>
          <p:nvPr/>
        </p:nvSpPr>
        <p:spPr>
          <a:xfrm>
            <a:off x="8379292" y="2753829"/>
            <a:ext cx="1332737" cy="5770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Simple</a:t>
            </a:r>
            <a:endParaRPr lang="ar-SA" sz="33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28F18ADC-B9B4-4D69-B044-B24E748E2988}"/>
              </a:ext>
            </a:extLst>
          </p:cNvPr>
          <p:cNvSpPr/>
          <p:nvPr/>
        </p:nvSpPr>
        <p:spPr>
          <a:xfrm>
            <a:off x="7895193" y="3429001"/>
            <a:ext cx="2324354" cy="5309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Progressive</a:t>
            </a:r>
            <a:endParaRPr lang="ar-SA" sz="30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4D9D8B97-865B-4AC1-B258-B572E595244C}"/>
              </a:ext>
            </a:extLst>
          </p:cNvPr>
          <p:cNvSpPr/>
          <p:nvPr/>
        </p:nvSpPr>
        <p:spPr>
          <a:xfrm>
            <a:off x="8364456" y="4053252"/>
            <a:ext cx="1385829" cy="5770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Perfect</a:t>
            </a:r>
            <a:endParaRPr lang="ar-SA" sz="33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873DAA10-001A-413A-8BB9-35BD7B3733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46" y="2566124"/>
            <a:ext cx="904188" cy="80372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062145C-1062-2C28-8AD5-79A5FE8CD5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0" y="2728905"/>
            <a:ext cx="904188" cy="8037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13988F8-1581-BF17-F1EB-189BF7F6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82" y="3415660"/>
            <a:ext cx="904188" cy="8037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4F38EA9-1C98-3EF3-A454-3CE3BB7907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63" y="2611937"/>
            <a:ext cx="904188" cy="803723"/>
          </a:xfrm>
          <a:prstGeom prst="rect">
            <a:avLst/>
          </a:prstGeom>
        </p:spPr>
      </p:pic>
      <p:pic>
        <p:nvPicPr>
          <p:cNvPr id="2052" name="Picture 4" descr="Red hand drawn circle | royalty free element">
            <a:extLst>
              <a:ext uri="{FF2B5EF4-FFF2-40B4-BE49-F238E27FC236}">
                <a16:creationId xmlns:a16="http://schemas.microsoft.com/office/drawing/2014/main" id="{7534A799-589E-5569-9A61-9B3A88E8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96" y="3179614"/>
            <a:ext cx="2324355" cy="23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7" grpId="0" animBg="1"/>
      <p:bldP spid="9" grpId="0" animBg="1"/>
      <p:bldP spid="10" grpId="0" animBg="1"/>
      <p:bldP spid="14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umber 1 - ClipArt Best">
            <a:extLst>
              <a:ext uri="{FF2B5EF4-FFF2-40B4-BE49-F238E27FC236}">
                <a16:creationId xmlns:a16="http://schemas.microsoft.com/office/drawing/2014/main" id="{AE93EDE3-D52F-B26F-2C06-18D9CDCE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213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Spot the Differences Between Past Simple and Present Perfect - Uptick">
            <a:extLst>
              <a:ext uri="{FF2B5EF4-FFF2-40B4-BE49-F238E27FC236}">
                <a16:creationId xmlns:a16="http://schemas.microsoft.com/office/drawing/2014/main" id="{BF1EE239-1CFA-BE8D-9584-4730275C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01024"/>
            <a:ext cx="8791575" cy="385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esent Perfect vs Past Simple: Useful Differences • 7ESL">
            <a:extLst>
              <a:ext uri="{FF2B5EF4-FFF2-40B4-BE49-F238E27FC236}">
                <a16:creationId xmlns:a16="http://schemas.microsoft.com/office/drawing/2014/main" id="{0D216665-0C44-E364-D042-A91F4553C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 bwMode="auto">
          <a:xfrm>
            <a:off x="381000" y="914400"/>
            <a:ext cx="11430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4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ixed: present perfect of past simple? - Enjoy English!">
            <a:extLst>
              <a:ext uri="{FF2B5EF4-FFF2-40B4-BE49-F238E27FC236}">
                <a16:creationId xmlns:a16="http://schemas.microsoft.com/office/drawing/2014/main" id="{E0E29F45-01B5-EB98-3DF7-517C759A7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22222" r="3229" b="15694"/>
          <a:stretch/>
        </p:blipFill>
        <p:spPr bwMode="auto">
          <a:xfrm>
            <a:off x="4161928" y="800100"/>
            <a:ext cx="7915275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imple past vs. present perfect tense | PPT">
            <a:extLst>
              <a:ext uri="{FF2B5EF4-FFF2-40B4-BE49-F238E27FC236}">
                <a16:creationId xmlns:a16="http://schemas.microsoft.com/office/drawing/2014/main" id="{40AB3A8B-35F2-CF69-C273-2DCC4016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3" y="800100"/>
            <a:ext cx="4146257" cy="310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75377C4-F55F-E6D5-9372-A48A2A670E87}"/>
              </a:ext>
            </a:extLst>
          </p:cNvPr>
          <p:cNvSpPr/>
          <p:nvPr/>
        </p:nvSpPr>
        <p:spPr>
          <a:xfrm>
            <a:off x="7915274" y="115162"/>
            <a:ext cx="3974702" cy="646331"/>
          </a:xfrm>
          <a:prstGeom prst="rect">
            <a:avLst/>
          </a:prstGeom>
          <a:solidFill>
            <a:srgbClr val="FF6699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Present Perfect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706D6CB-30C1-73AB-CEC0-0FC7853E942D}"/>
              </a:ext>
            </a:extLst>
          </p:cNvPr>
          <p:cNvSpPr/>
          <p:nvPr/>
        </p:nvSpPr>
        <p:spPr>
          <a:xfrm>
            <a:off x="3387213" y="4796345"/>
            <a:ext cx="3276599" cy="646331"/>
          </a:xfrm>
          <a:prstGeom prst="rect">
            <a:avLst/>
          </a:prstGeom>
          <a:solidFill>
            <a:srgbClr val="FF6699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</a:rPr>
              <a:t>Past Simple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 descr="Idea Clipart Stock Illustrations – 77,861 Idea Clipart Stock Illustrations,  Vectors &amp; Clipart - Dreamstime">
            <a:extLst>
              <a:ext uri="{FF2B5EF4-FFF2-40B4-BE49-F238E27FC236}">
                <a16:creationId xmlns:a16="http://schemas.microsoft.com/office/drawing/2014/main" id="{DBB7645C-0724-8160-3D4B-04E5CBB3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07" y="3124200"/>
            <a:ext cx="3386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E66F4EA-2391-5735-0FD4-9F97CE35E5FC}"/>
              </a:ext>
            </a:extLst>
          </p:cNvPr>
          <p:cNvSpPr/>
          <p:nvPr/>
        </p:nvSpPr>
        <p:spPr>
          <a:xfrm>
            <a:off x="196646" y="5644290"/>
            <a:ext cx="11880557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use the </a:t>
            </a:r>
            <a:r>
              <a:rPr lang="en-US" sz="3200" b="1" cap="none" spc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 Perfect </a:t>
            </a:r>
            <a:r>
              <a:rPr lang="en-US" sz="3200" b="1" cap="none" spc="0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 talk abou</a:t>
            </a:r>
            <a:r>
              <a:rPr lang="en-US" sz="32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 past actions when the exact time isn’t known. We use the </a:t>
            </a:r>
            <a:r>
              <a:rPr lang="en-US" sz="32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Past Simple </a:t>
            </a:r>
            <a:r>
              <a:rPr lang="en-US" sz="32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when the time is given.</a:t>
            </a:r>
            <a:endParaRPr lang="ar-SA" sz="3200" b="1" cap="none" spc="0" dirty="0">
              <a:ln w="9525">
                <a:noFill/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4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8B3813F-BCDA-9970-4AEC-D3638E1C2F0F}"/>
              </a:ext>
            </a:extLst>
          </p:cNvPr>
          <p:cNvGrpSpPr/>
          <p:nvPr/>
        </p:nvGrpSpPr>
        <p:grpSpPr>
          <a:xfrm>
            <a:off x="847725" y="199291"/>
            <a:ext cx="10429875" cy="6418385"/>
            <a:chOff x="847725" y="199291"/>
            <a:chExt cx="10429875" cy="6418385"/>
          </a:xfrm>
        </p:grpSpPr>
        <p:pic>
          <p:nvPicPr>
            <p:cNvPr id="3074" name="Picture 2" descr="Clarifying the usage of the present perfect tense">
              <a:extLst>
                <a:ext uri="{FF2B5EF4-FFF2-40B4-BE49-F238E27FC236}">
                  <a16:creationId xmlns:a16="http://schemas.microsoft.com/office/drawing/2014/main" id="{A9C7D06D-DC48-5F41-8902-81EDC83F7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199291"/>
              <a:ext cx="10429875" cy="641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22BA217E-FB6C-D635-66BC-D85AEC0DE1F9}"/>
                </a:ext>
              </a:extLst>
            </p:cNvPr>
            <p:cNvSpPr/>
            <p:nvPr/>
          </p:nvSpPr>
          <p:spPr>
            <a:xfrm>
              <a:off x="4438650" y="2790825"/>
              <a:ext cx="11144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7536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mple past wh questions | PPT">
            <a:extLst>
              <a:ext uri="{FF2B5EF4-FFF2-40B4-BE49-F238E27FC236}">
                <a16:creationId xmlns:a16="http://schemas.microsoft.com/office/drawing/2014/main" id="{784A6080-19F1-3DE4-C7B0-792ECCD48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25000" r="16249" b="22500"/>
          <a:stretch/>
        </p:blipFill>
        <p:spPr bwMode="auto">
          <a:xfrm>
            <a:off x="0" y="113506"/>
            <a:ext cx="2981325" cy="17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st Simple Tense Questions! | Baamboozle - Baamboozle | The Most Fun  Classroom Games!">
            <a:extLst>
              <a:ext uri="{FF2B5EF4-FFF2-40B4-BE49-F238E27FC236}">
                <a16:creationId xmlns:a16="http://schemas.microsoft.com/office/drawing/2014/main" id="{2C2958EB-B35D-2496-B057-C702E651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67" y="9711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7020A04-3A70-767D-0D14-3F4915AFC550}"/>
              </a:ext>
            </a:extLst>
          </p:cNvPr>
          <p:cNvSpPr/>
          <p:nvPr/>
        </p:nvSpPr>
        <p:spPr>
          <a:xfrm rot="21442734">
            <a:off x="274698" y="4210532"/>
            <a:ext cx="541325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did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they 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watch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last night ?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59A9027-05C3-270C-AA24-D189D9B4670B}"/>
              </a:ext>
            </a:extLst>
          </p:cNvPr>
          <p:cNvSpPr/>
          <p:nvPr/>
        </p:nvSpPr>
        <p:spPr>
          <a:xfrm rot="21442734">
            <a:off x="314904" y="5563688"/>
            <a:ext cx="5512026" cy="64633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They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watched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cartoons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Cartoon kids eating pizza together Royalty Free Vector Image">
            <a:extLst>
              <a:ext uri="{FF2B5EF4-FFF2-40B4-BE49-F238E27FC236}">
                <a16:creationId xmlns:a16="http://schemas.microsoft.com/office/drawing/2014/main" id="{B8119A5D-F8FD-01E4-7A84-4666CF726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7410881" y="923902"/>
            <a:ext cx="2993594" cy="25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B55D859-C212-03EA-6537-76092D5C4CEC}"/>
              </a:ext>
            </a:extLst>
          </p:cNvPr>
          <p:cNvSpPr/>
          <p:nvPr/>
        </p:nvSpPr>
        <p:spPr>
          <a:xfrm rot="21442734">
            <a:off x="6504050" y="3746815"/>
            <a:ext cx="541325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did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they 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eat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for dinner ?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63169C9-9345-05B3-F26D-DEF1EB168F84}"/>
              </a:ext>
            </a:extLst>
          </p:cNvPr>
          <p:cNvSpPr/>
          <p:nvPr/>
        </p:nvSpPr>
        <p:spPr>
          <a:xfrm rot="21442734">
            <a:off x="7170698" y="5019846"/>
            <a:ext cx="4251452" cy="64633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They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ate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pizza</a:t>
            </a:r>
            <a:endParaRPr kumimoji="0" lang="ar-SA" sz="36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umber 2 transparent background PNG cliparts free download | HiClipart">
            <a:extLst>
              <a:ext uri="{FF2B5EF4-FFF2-40B4-BE49-F238E27FC236}">
                <a16:creationId xmlns:a16="http://schemas.microsoft.com/office/drawing/2014/main" id="{A1789F3C-6312-9F83-BF91-B4603712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4" y="371474"/>
            <a:ext cx="126099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ách sử dụng Since và For trong tiếng Anh">
            <a:extLst>
              <a:ext uri="{FF2B5EF4-FFF2-40B4-BE49-F238E27FC236}">
                <a16:creationId xmlns:a16="http://schemas.microsoft.com/office/drawing/2014/main" id="{C2EA6E4B-62E4-C89E-E762-45ED1787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3413"/>
            <a:ext cx="60960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5609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133</Words>
  <Application>Microsoft Office PowerPoint</Application>
  <PresentationFormat>شاشة عريضة</PresentationFormat>
  <Paragraphs>40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Snap ITC</vt:lpstr>
      <vt:lpstr>Vivaldi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الحاميها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حسينون</dc:creator>
  <cp:lastModifiedBy>خلود حسينون</cp:lastModifiedBy>
  <cp:revision>21</cp:revision>
  <dcterms:created xsi:type="dcterms:W3CDTF">2023-11-19T14:07:38Z</dcterms:created>
  <dcterms:modified xsi:type="dcterms:W3CDTF">2023-11-27T18:43:20Z</dcterms:modified>
</cp:coreProperties>
</file>