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9C4E0E-4C32-EFB9-58DF-732FCECE7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76572AC-6C8F-34DF-7BBD-47754474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4496EB-EBB1-8CD1-5BF9-3BB562E5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E06EAA-06DF-3349-2964-D4C1C07E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17DBF8-5D27-B95B-A786-66C439F6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818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B77EB2-C02C-394A-0411-81868533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6CB4BF-6378-6554-147F-763D1844E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14F9A5-1575-D97F-8207-C28157B7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728F15-939B-2190-7246-4F9EE1CB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49B2C8-50E9-8126-D548-D1E8885D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17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3DD24E7-5F08-4BAA-B7BC-D91B84E76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7F734BD-8CFB-6551-9F83-CA0D4FB9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0B8DB0-8FB3-28E7-348C-F9F6C591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0C35A0-7C1E-9ACA-9E3B-DBBC14C2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84E607-0143-2B21-A07E-6FF6EDC8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8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063407-4065-CA08-6B60-8E82A552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11B6E3-44E0-C222-22BD-DEC09C28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6EA0FE-45C8-08BC-0C79-E6D51826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FD8D50-ECA4-41DD-976E-17D8E051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62D881-7C24-6950-AAB1-10094467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39C6BA-09B7-6B9D-BC6F-E349B192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0CD50E-7AE2-88E5-A5E5-EC7E80C2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F8A913-1754-8752-A2FC-9EF69A95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3E083E-D6B1-5FC3-CB2B-886F1CEB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37B8F1-8C39-B781-E2FD-6D82EE84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32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718380-C71B-5586-F296-46FADA1B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31999C-655F-045D-6C19-7BFF1F0B9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86B112-668F-2DF9-B5D6-8A54E413A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19F091-322E-243B-1A05-65620E22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70BE49-FACE-6B51-1071-BA40FF9F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615898-125D-B918-1DF4-07E5824E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636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05F2-D676-BADB-E5EC-C13786B0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7D711C-3B06-69F0-21DD-7775FBC19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96E592-B9F7-A883-4513-77A96AD0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DF6ECC-10FB-B92B-955A-9C7D6F528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086DD6-AC5B-9675-EBF8-1FCC5D144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BBCA457-6770-9B27-76DE-5A237BAD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9933986-D89F-E792-4784-9438690B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6C0336E-BB75-3E21-AA4C-FF222B78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30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A6BC24-9DE9-FD11-6573-D8CB343B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0FB82E5-F5A6-549A-2961-3CF2CBAD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8DC3F41-49C4-27E0-A496-82C8B495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3EA60F3-BFD8-B79C-21C0-FFB633BD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75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9DCC90C-1306-7D6A-9942-0CC2B598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0BCE2D-6751-FBA2-88FF-62BB7F40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63EB7AF-EF4C-333C-8940-C1A42A2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2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8FFCE6-E76C-38F7-6B41-1A231F7F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B06952-8079-FE9A-7EBA-346C4B6D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CA90C6-C0D3-6162-7298-A861DFA04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F1BAA9-664A-F91C-99AC-BE903A6C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DEA2B7-167C-1D7B-F7A1-EF7BE878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9709860-D410-23A1-92CE-DC1CA4BE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774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EC4B98-816F-D825-BF19-F2DC0593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8A7DD-52F8-D217-72A6-9DEA95617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8E86B1-3990-9F34-5CED-2FB67FD9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F0A3CC-5387-A501-473D-53C5268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87966F-64D1-E57B-819A-5A74F252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174602-1DA2-5C3E-42F0-819E051B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2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B7F6FFD-565F-4D7E-A876-F0C81347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444D51-7F6C-5484-8F4C-00F6E46B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828CED-46D1-1C4A-4868-6FBC1DE51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1037-0BB3-4ED1-B25F-EFC65A772EA5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2CD64-1C6D-5858-7B81-4B60282D8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67A629-776F-2713-5B96-55FBF85CF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BB59-C3DE-4C00-B53F-E9BAD54D66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99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C Inventions - NCI">
            <a:extLst>
              <a:ext uri="{FF2B5EF4-FFF2-40B4-BE49-F238E27FC236}">
                <a16:creationId xmlns:a16="http://schemas.microsoft.com/office/drawing/2014/main" id="{25DE0717-D1E6-A41A-F1F2-260C3C90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5"/>
            <a:ext cx="12192001" cy="6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FC77613-ADE2-F0A1-35E7-F6230A4C6262}"/>
              </a:ext>
            </a:extLst>
          </p:cNvPr>
          <p:cNvSpPr/>
          <p:nvPr/>
        </p:nvSpPr>
        <p:spPr>
          <a:xfrm>
            <a:off x="307381" y="1510010"/>
            <a:ext cx="5671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Since When?</a:t>
            </a:r>
            <a:endParaRPr lang="ar-SA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34F0AC3-3462-1574-1570-6B795C11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7" y="5723501"/>
            <a:ext cx="2545977" cy="825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Page 48, 49</a:t>
            </a:r>
            <a:endParaRPr lang="ar-SA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D4BCC1B-6F90-FD45-86DE-4B12448DF1F9}"/>
              </a:ext>
            </a:extLst>
          </p:cNvPr>
          <p:cNvSpPr txBox="1"/>
          <p:nvPr/>
        </p:nvSpPr>
        <p:spPr>
          <a:xfrm>
            <a:off x="1655669" y="549220"/>
            <a:ext cx="2333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Unit 5</a:t>
            </a:r>
          </a:p>
        </p:txBody>
      </p:sp>
    </p:spTree>
    <p:extLst>
      <p:ext uri="{BB962C8B-B14F-4D97-AF65-F5344CB8AC3E}">
        <p14:creationId xmlns:p14="http://schemas.microsoft.com/office/powerpoint/2010/main" val="19042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4EAEED2-A0C0-E3FE-7B1D-6702AFCF5897}"/>
              </a:ext>
            </a:extLst>
          </p:cNvPr>
          <p:cNvSpPr/>
          <p:nvPr/>
        </p:nvSpPr>
        <p:spPr>
          <a:xfrm>
            <a:off x="5220840" y="1518285"/>
            <a:ext cx="2650726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clumsy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963C6D-8D1A-F17F-59B5-3DF3C7C66C8C}"/>
              </a:ext>
            </a:extLst>
          </p:cNvPr>
          <p:cNvSpPr/>
          <p:nvPr/>
        </p:nvSpPr>
        <p:spPr>
          <a:xfrm>
            <a:off x="126080" y="2954417"/>
            <a:ext cx="72294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6.For how many years have people had cell phones?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9E53DDF-E816-2A05-0851-3C6EA06D1E2C}"/>
              </a:ext>
            </a:extLst>
          </p:cNvPr>
          <p:cNvSpPr/>
          <p:nvPr/>
        </p:nvSpPr>
        <p:spPr>
          <a:xfrm>
            <a:off x="223352" y="4067384"/>
            <a:ext cx="4820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Since 1970 / 53 years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84297-54AA-4193-8C8B-B62974F7D297}"/>
              </a:ext>
            </a:extLst>
          </p:cNvPr>
          <p:cNvSpPr/>
          <p:nvPr/>
        </p:nvSpPr>
        <p:spPr>
          <a:xfrm>
            <a:off x="364026" y="5190337"/>
            <a:ext cx="71130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What was the first model called 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DE41A6-A1A4-4E60-0861-60C286F6AA34}"/>
              </a:ext>
            </a:extLst>
          </p:cNvPr>
          <p:cNvSpPr/>
          <p:nvPr/>
        </p:nvSpPr>
        <p:spPr>
          <a:xfrm>
            <a:off x="552695" y="5769689"/>
            <a:ext cx="23711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brick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F21AC6B-DC3D-5400-9574-19DE13DDDD1A}"/>
              </a:ext>
            </a:extLst>
          </p:cNvPr>
          <p:cNvSpPr/>
          <p:nvPr/>
        </p:nvSpPr>
        <p:spPr>
          <a:xfrm>
            <a:off x="3161622" y="335418"/>
            <a:ext cx="4709944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Cell Phones</a:t>
            </a:r>
            <a:endParaRPr lang="ar-SA" sz="6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2" name="Picture 10" descr="Five Smart Phones Stock Photo - Download Image Now - Book, Communication,  Computer Software - iStock">
            <a:extLst>
              <a:ext uri="{FF2B5EF4-FFF2-40B4-BE49-F238E27FC236}">
                <a16:creationId xmlns:a16="http://schemas.microsoft.com/office/drawing/2014/main" id="{36E4A416-7812-60C3-BF34-753611435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758" r="6427" b="8661"/>
          <a:stretch/>
        </p:blipFill>
        <p:spPr bwMode="auto">
          <a:xfrm>
            <a:off x="644671" y="161884"/>
            <a:ext cx="1879454" cy="25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ather of cell phone' reflects on making first call and history 50 years  ago — WHYY">
            <a:extLst>
              <a:ext uri="{FF2B5EF4-FFF2-40B4-BE49-F238E27FC236}">
                <a16:creationId xmlns:a16="http://schemas.microsoft.com/office/drawing/2014/main" id="{B72E9620-123F-4851-2F4E-AF21BBD71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5546"/>
          <a:stretch/>
        </p:blipFill>
        <p:spPr bwMode="auto">
          <a:xfrm>
            <a:off x="8001000" y="3156546"/>
            <a:ext cx="3867068" cy="29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E270E4E-BC1E-F17A-AEAE-F168775A33BA}"/>
              </a:ext>
            </a:extLst>
          </p:cNvPr>
          <p:cNvSpPr/>
          <p:nvPr/>
        </p:nvSpPr>
        <p:spPr>
          <a:xfrm>
            <a:off x="815846" y="49908"/>
            <a:ext cx="1418978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huge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48DE17-34FD-9FB7-13D7-72B5D13DB09B}"/>
              </a:ext>
            </a:extLst>
          </p:cNvPr>
          <p:cNvSpPr/>
          <p:nvPr/>
        </p:nvSpPr>
        <p:spPr>
          <a:xfrm>
            <a:off x="827866" y="883930"/>
            <a:ext cx="1388522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light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4E1647F-3723-3B1C-4599-F621AFB2CF24}"/>
              </a:ext>
            </a:extLst>
          </p:cNvPr>
          <p:cNvSpPr/>
          <p:nvPr/>
        </p:nvSpPr>
        <p:spPr>
          <a:xfrm>
            <a:off x="123346" y="1719027"/>
            <a:ext cx="2836033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high-tech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F3D8F45-18E0-F836-A12A-D155F9E0758E}"/>
              </a:ext>
            </a:extLst>
          </p:cNvPr>
          <p:cNvSpPr/>
          <p:nvPr/>
        </p:nvSpPr>
        <p:spPr>
          <a:xfrm>
            <a:off x="632590" y="2571567"/>
            <a:ext cx="1710726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image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4957F3B-ECCA-DE3F-1682-0F725DA72CBB}"/>
              </a:ext>
            </a:extLst>
          </p:cNvPr>
          <p:cNvSpPr/>
          <p:nvPr/>
        </p:nvSpPr>
        <p:spPr>
          <a:xfrm>
            <a:off x="72849" y="3415472"/>
            <a:ext cx="2797561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household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6CD9E15-A1C9-7AFB-1FEA-9523882C0B40}"/>
              </a:ext>
            </a:extLst>
          </p:cNvPr>
          <p:cNvSpPr/>
          <p:nvPr/>
        </p:nvSpPr>
        <p:spPr>
          <a:xfrm>
            <a:off x="552440" y="4245402"/>
            <a:ext cx="1871025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device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EA5C7E2-102A-48A0-62E0-158476D6EEE9}"/>
              </a:ext>
            </a:extLst>
          </p:cNvPr>
          <p:cNvSpPr/>
          <p:nvPr/>
        </p:nvSpPr>
        <p:spPr>
          <a:xfrm>
            <a:off x="6683639" y="104714"/>
            <a:ext cx="3570782" cy="76944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not heavy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D3C2875-A99F-DED6-07B0-C7FE8AB0B724}"/>
              </a:ext>
            </a:extLst>
          </p:cNvPr>
          <p:cNvSpPr/>
          <p:nvPr/>
        </p:nvSpPr>
        <p:spPr>
          <a:xfrm>
            <a:off x="6834360" y="2791267"/>
            <a:ext cx="3269339" cy="6377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very big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494AD24-C621-F053-E943-0C64C45ACA3A}"/>
              </a:ext>
            </a:extLst>
          </p:cNvPr>
          <p:cNvSpPr/>
          <p:nvPr/>
        </p:nvSpPr>
        <p:spPr>
          <a:xfrm>
            <a:off x="7429975" y="6075676"/>
            <a:ext cx="3080493" cy="6377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appliance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23379725-2A33-92A5-0233-D06253D3C0B4}"/>
              </a:ext>
            </a:extLst>
          </p:cNvPr>
          <p:cNvSpPr/>
          <p:nvPr/>
        </p:nvSpPr>
        <p:spPr>
          <a:xfrm>
            <a:off x="6055551" y="5318758"/>
            <a:ext cx="5313333" cy="6377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best technology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4A15222-0C4E-A791-435E-5C6848116D66}"/>
              </a:ext>
            </a:extLst>
          </p:cNvPr>
          <p:cNvSpPr/>
          <p:nvPr/>
        </p:nvSpPr>
        <p:spPr>
          <a:xfrm>
            <a:off x="6983335" y="1035352"/>
            <a:ext cx="2929369" cy="6859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picture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5D86B11-A3C9-B4CB-60FD-A59705282D30}"/>
              </a:ext>
            </a:extLst>
          </p:cNvPr>
          <p:cNvSpPr/>
          <p:nvPr/>
        </p:nvSpPr>
        <p:spPr>
          <a:xfrm>
            <a:off x="6911498" y="1884487"/>
            <a:ext cx="2977097" cy="6859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normal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A486F9F4-565A-7EB0-7DE1-769142A0EEFB}"/>
              </a:ext>
            </a:extLst>
          </p:cNvPr>
          <p:cNvSpPr/>
          <p:nvPr/>
        </p:nvSpPr>
        <p:spPr>
          <a:xfrm>
            <a:off x="6157977" y="3570582"/>
            <a:ext cx="4699244" cy="6377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for the house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C2F9ABC4-1405-DBFD-06C8-60FE24309908}"/>
              </a:ext>
            </a:extLst>
          </p:cNvPr>
          <p:cNvCxnSpPr>
            <a:cxnSpLocks/>
            <a:stCxn id="4" idx="3"/>
            <a:endCxn id="12" idx="2"/>
          </p:cNvCxnSpPr>
          <p:nvPr/>
        </p:nvCxnSpPr>
        <p:spPr>
          <a:xfrm>
            <a:off x="2234824" y="434629"/>
            <a:ext cx="4599536" cy="2675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رابط كسهم مستقيم 1">
            <a:extLst>
              <a:ext uri="{FF2B5EF4-FFF2-40B4-BE49-F238E27FC236}">
                <a16:creationId xmlns:a16="http://schemas.microsoft.com/office/drawing/2014/main" id="{EA20A477-9478-F93B-7804-96132CB8F2BF}"/>
              </a:ext>
            </a:extLst>
          </p:cNvPr>
          <p:cNvCxnSpPr>
            <a:cxnSpLocks/>
            <a:stCxn id="5" idx="3"/>
            <a:endCxn id="11" idx="2"/>
          </p:cNvCxnSpPr>
          <p:nvPr/>
        </p:nvCxnSpPr>
        <p:spPr>
          <a:xfrm flipV="1">
            <a:off x="2216388" y="489435"/>
            <a:ext cx="4467251" cy="779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FEE87458-6A20-517C-6A91-5E9ACA4B85DA}"/>
              </a:ext>
            </a:extLst>
          </p:cNvPr>
          <p:cNvCxnSpPr>
            <a:cxnSpLocks/>
          </p:cNvCxnSpPr>
          <p:nvPr/>
        </p:nvCxnSpPr>
        <p:spPr>
          <a:xfrm>
            <a:off x="2944347" y="2078583"/>
            <a:ext cx="3198275" cy="3452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D6D52CD2-B195-5EE1-FAFD-AA1C7E288FEC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2461137" y="1378309"/>
            <a:ext cx="4522198" cy="16062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10B0DEFD-CC14-1B51-50CD-1171D05A6603}"/>
              </a:ext>
            </a:extLst>
          </p:cNvPr>
          <p:cNvCxnSpPr>
            <a:cxnSpLocks/>
          </p:cNvCxnSpPr>
          <p:nvPr/>
        </p:nvCxnSpPr>
        <p:spPr>
          <a:xfrm>
            <a:off x="2408190" y="4642304"/>
            <a:ext cx="5021785" cy="16181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DE22E213-6BC0-7413-C98B-B6C43A494D9C}"/>
              </a:ext>
            </a:extLst>
          </p:cNvPr>
          <p:cNvCxnSpPr>
            <a:cxnSpLocks/>
            <a:stCxn id="18" idx="3"/>
            <a:endCxn id="16" idx="2"/>
          </p:cNvCxnSpPr>
          <p:nvPr/>
        </p:nvCxnSpPr>
        <p:spPr>
          <a:xfrm flipV="1">
            <a:off x="3518696" y="2227444"/>
            <a:ext cx="3392802" cy="32327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3D533E01-F02F-CA82-0D57-32FBC10A446E}"/>
              </a:ext>
            </a:extLst>
          </p:cNvPr>
          <p:cNvCxnSpPr>
            <a:cxnSpLocks/>
            <a:stCxn id="9" idx="3"/>
            <a:endCxn id="17" idx="2"/>
          </p:cNvCxnSpPr>
          <p:nvPr/>
        </p:nvCxnSpPr>
        <p:spPr>
          <a:xfrm>
            <a:off x="2870410" y="3800193"/>
            <a:ext cx="3287567" cy="89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B48B5D9-548B-FED0-7BCA-E346A3D6F47F}"/>
              </a:ext>
            </a:extLst>
          </p:cNvPr>
          <p:cNvSpPr/>
          <p:nvPr/>
        </p:nvSpPr>
        <p:spPr>
          <a:xfrm>
            <a:off x="83139" y="5075495"/>
            <a:ext cx="3435557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conventional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37F3339-6959-2730-59E9-6FF082C9BC48}"/>
              </a:ext>
            </a:extLst>
          </p:cNvPr>
          <p:cNvSpPr/>
          <p:nvPr/>
        </p:nvSpPr>
        <p:spPr>
          <a:xfrm>
            <a:off x="514770" y="5912693"/>
            <a:ext cx="1946367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clumsy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1B9B010-2178-17FD-E5A2-D3E4CB30E483}"/>
              </a:ext>
            </a:extLst>
          </p:cNvPr>
          <p:cNvSpPr/>
          <p:nvPr/>
        </p:nvSpPr>
        <p:spPr>
          <a:xfrm>
            <a:off x="7126602" y="4422356"/>
            <a:ext cx="2977097" cy="6859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not good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8A9A198B-EFA4-372E-1678-143F1973527C}"/>
              </a:ext>
            </a:extLst>
          </p:cNvPr>
          <p:cNvCxnSpPr>
            <a:cxnSpLocks/>
            <a:stCxn id="21" idx="3"/>
            <a:endCxn id="40" idx="2"/>
          </p:cNvCxnSpPr>
          <p:nvPr/>
        </p:nvCxnSpPr>
        <p:spPr>
          <a:xfrm flipV="1">
            <a:off x="2461137" y="4765313"/>
            <a:ext cx="4665465" cy="1532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1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E270E4E-BC1E-F17A-AEAE-F168775A33BA}"/>
              </a:ext>
            </a:extLst>
          </p:cNvPr>
          <p:cNvSpPr/>
          <p:nvPr/>
        </p:nvSpPr>
        <p:spPr>
          <a:xfrm>
            <a:off x="815846" y="49908"/>
            <a:ext cx="1418978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huge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48DE17-34FD-9FB7-13D7-72B5D13DB09B}"/>
              </a:ext>
            </a:extLst>
          </p:cNvPr>
          <p:cNvSpPr/>
          <p:nvPr/>
        </p:nvSpPr>
        <p:spPr>
          <a:xfrm>
            <a:off x="827866" y="883930"/>
            <a:ext cx="1388522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light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4E1647F-3723-3B1C-4599-F621AFB2CF24}"/>
              </a:ext>
            </a:extLst>
          </p:cNvPr>
          <p:cNvSpPr/>
          <p:nvPr/>
        </p:nvSpPr>
        <p:spPr>
          <a:xfrm>
            <a:off x="123346" y="1719027"/>
            <a:ext cx="2836033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high-tech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F3D8F45-18E0-F836-A12A-D155F9E0758E}"/>
              </a:ext>
            </a:extLst>
          </p:cNvPr>
          <p:cNvSpPr/>
          <p:nvPr/>
        </p:nvSpPr>
        <p:spPr>
          <a:xfrm>
            <a:off x="632590" y="2571567"/>
            <a:ext cx="1710726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image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4957F3B-ECCA-DE3F-1682-0F725DA72CBB}"/>
              </a:ext>
            </a:extLst>
          </p:cNvPr>
          <p:cNvSpPr/>
          <p:nvPr/>
        </p:nvSpPr>
        <p:spPr>
          <a:xfrm>
            <a:off x="72849" y="3415472"/>
            <a:ext cx="2797561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household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6CD9E15-A1C9-7AFB-1FEA-9523882C0B40}"/>
              </a:ext>
            </a:extLst>
          </p:cNvPr>
          <p:cNvSpPr/>
          <p:nvPr/>
        </p:nvSpPr>
        <p:spPr>
          <a:xfrm>
            <a:off x="552440" y="4245402"/>
            <a:ext cx="1871025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device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EA5C7E2-102A-48A0-62E0-158476D6EEE9}"/>
              </a:ext>
            </a:extLst>
          </p:cNvPr>
          <p:cNvSpPr/>
          <p:nvPr/>
        </p:nvSpPr>
        <p:spPr>
          <a:xfrm>
            <a:off x="2959379" y="844341"/>
            <a:ext cx="3570782" cy="76944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not heavy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D3C2875-A99F-DED6-07B0-C7FE8AB0B724}"/>
              </a:ext>
            </a:extLst>
          </p:cNvPr>
          <p:cNvSpPr/>
          <p:nvPr/>
        </p:nvSpPr>
        <p:spPr>
          <a:xfrm>
            <a:off x="3091035" y="170568"/>
            <a:ext cx="3269339" cy="6377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very big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494AD24-C621-F053-E943-0C64C45ACA3A}"/>
              </a:ext>
            </a:extLst>
          </p:cNvPr>
          <p:cNvSpPr/>
          <p:nvPr/>
        </p:nvSpPr>
        <p:spPr>
          <a:xfrm>
            <a:off x="3449668" y="4221981"/>
            <a:ext cx="3080493" cy="6377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appliance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23379725-2A33-92A5-0233-D06253D3C0B4}"/>
              </a:ext>
            </a:extLst>
          </p:cNvPr>
          <p:cNvSpPr/>
          <p:nvPr/>
        </p:nvSpPr>
        <p:spPr>
          <a:xfrm>
            <a:off x="2959379" y="1734899"/>
            <a:ext cx="5313333" cy="6377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best technology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4A15222-0C4E-A791-435E-5C6848116D66}"/>
              </a:ext>
            </a:extLst>
          </p:cNvPr>
          <p:cNvSpPr/>
          <p:nvPr/>
        </p:nvSpPr>
        <p:spPr>
          <a:xfrm>
            <a:off x="2870410" y="2562703"/>
            <a:ext cx="2929369" cy="6859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picture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5D86B11-A3C9-B4CB-60FD-A59705282D30}"/>
              </a:ext>
            </a:extLst>
          </p:cNvPr>
          <p:cNvSpPr/>
          <p:nvPr/>
        </p:nvSpPr>
        <p:spPr>
          <a:xfrm>
            <a:off x="3576850" y="5075495"/>
            <a:ext cx="2977097" cy="6859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normal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A486F9F4-565A-7EB0-7DE1-769142A0EEFB}"/>
              </a:ext>
            </a:extLst>
          </p:cNvPr>
          <p:cNvSpPr/>
          <p:nvPr/>
        </p:nvSpPr>
        <p:spPr>
          <a:xfrm>
            <a:off x="2870410" y="3465739"/>
            <a:ext cx="4699244" cy="6377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for the house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B48B5D9-548B-FED0-7BCA-E346A3D6F47F}"/>
              </a:ext>
            </a:extLst>
          </p:cNvPr>
          <p:cNvSpPr/>
          <p:nvPr/>
        </p:nvSpPr>
        <p:spPr>
          <a:xfrm>
            <a:off x="83139" y="5075495"/>
            <a:ext cx="3435557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conventional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37F3339-6959-2730-59E9-6FF082C9BC48}"/>
              </a:ext>
            </a:extLst>
          </p:cNvPr>
          <p:cNvSpPr/>
          <p:nvPr/>
        </p:nvSpPr>
        <p:spPr>
          <a:xfrm>
            <a:off x="514770" y="5912693"/>
            <a:ext cx="1946367" cy="769441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clumsy</a:t>
            </a:r>
            <a:endParaRPr kumimoji="0" lang="ar-SA" sz="44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1B9B010-2178-17FD-E5A2-D3E4CB30E483}"/>
              </a:ext>
            </a:extLst>
          </p:cNvPr>
          <p:cNvSpPr/>
          <p:nvPr/>
        </p:nvSpPr>
        <p:spPr>
          <a:xfrm>
            <a:off x="3501365" y="5996221"/>
            <a:ext cx="2977097" cy="6859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not good</a:t>
            </a:r>
            <a:endParaRPr lang="ar-SA" sz="36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2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F6AF2E-E7E9-D82A-709D-F6F675A5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an homework determine a student's success?">
            <a:extLst>
              <a:ext uri="{FF2B5EF4-FFF2-40B4-BE49-F238E27FC236}">
                <a16:creationId xmlns:a16="http://schemas.microsoft.com/office/drawing/2014/main" id="{9B0C7BFA-1F40-8E79-DE23-665E6ABE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mework Help - Academic Writer - Freelance | LinkedIn">
            <a:extLst>
              <a:ext uri="{FF2B5EF4-FFF2-40B4-BE49-F238E27FC236}">
                <a16:creationId xmlns:a16="http://schemas.microsoft.com/office/drawing/2014/main" id="{F2C4BF50-1C5E-8348-6E99-AC6F660A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836671"/>
            <a:ext cx="3009899" cy="30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F4E24C1-1DAF-6BFA-EC3E-A3CE9FEAA5E1}"/>
              </a:ext>
            </a:extLst>
          </p:cNvPr>
          <p:cNvSpPr/>
          <p:nvPr/>
        </p:nvSpPr>
        <p:spPr>
          <a:xfrm>
            <a:off x="5881686" y="184080"/>
            <a:ext cx="50088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Work Book page 197</a:t>
            </a:r>
            <a:endParaRPr lang="ar-SA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B462D23-FDCE-2387-55F0-62AF0EBFAB06}"/>
              </a:ext>
            </a:extLst>
          </p:cNvPr>
          <p:cNvSpPr/>
          <p:nvPr/>
        </p:nvSpPr>
        <p:spPr>
          <a:xfrm rot="916484">
            <a:off x="9867254" y="5341620"/>
            <a:ext cx="1906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latin typeface="Vivaldi" panose="03020602050506090804" pitchFamily="66" charset="0"/>
              </a:rPr>
              <a:t>Tr.Kholud</a:t>
            </a:r>
            <a:endParaRPr lang="ar-SA" sz="3200" b="1" cap="none" spc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9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حل كتاب سوبر قول 6 ثالث متوسط ف2 super goal">
            <a:extLst>
              <a:ext uri="{FF2B5EF4-FFF2-40B4-BE49-F238E27FC236}">
                <a16:creationId xmlns:a16="http://schemas.microsoft.com/office/drawing/2014/main" id="{0FC2F7A6-23D2-BA35-C48A-52083D4C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0"/>
            <a:ext cx="541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C2C660-607E-0020-A9F1-07CFC5BA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Inventions Word Wall Vocabulary | Teach Starter">
            <a:extLst>
              <a:ext uri="{FF2B5EF4-FFF2-40B4-BE49-F238E27FC236}">
                <a16:creationId xmlns:a16="http://schemas.microsoft.com/office/drawing/2014/main" id="{AFA1E292-9479-0445-7CE8-AE7586018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4"/>
          <a:stretch/>
        </p:blipFill>
        <p:spPr bwMode="auto">
          <a:xfrm>
            <a:off x="385762" y="390525"/>
            <a:ext cx="11263313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5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7A0200B-A48F-685F-AB55-E437CAB66147}"/>
              </a:ext>
            </a:extLst>
          </p:cNvPr>
          <p:cNvSpPr/>
          <p:nvPr/>
        </p:nvSpPr>
        <p:spPr>
          <a:xfrm>
            <a:off x="853870" y="550102"/>
            <a:ext cx="5445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deal Sans Bold" pitchFamily="50" charset="0"/>
                <a:cs typeface="Ideal Sans Bold" pitchFamily="50" charset="0"/>
              </a:rPr>
              <a:t>Learning Objectives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9120C46B-88BE-FA31-E1E7-A261985B4DFB}"/>
              </a:ext>
            </a:extLst>
          </p:cNvPr>
          <p:cNvSpPr txBox="1"/>
          <p:nvPr/>
        </p:nvSpPr>
        <p:spPr>
          <a:xfrm>
            <a:off x="4481400" y="4775508"/>
            <a:ext cx="5716486" cy="465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Skim for some dates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AAEF3821-C68A-3E79-8A9E-D6800F712282}"/>
              </a:ext>
            </a:extLst>
          </p:cNvPr>
          <p:cNvSpPr txBox="1"/>
          <p:nvPr/>
        </p:nvSpPr>
        <p:spPr>
          <a:xfrm>
            <a:off x="3033081" y="5717309"/>
            <a:ext cx="8691561" cy="465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Answer questions after listening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9F31B00-DFE3-8F43-F591-0048D52AB845}"/>
              </a:ext>
            </a:extLst>
          </p:cNvPr>
          <p:cNvSpPr txBox="1"/>
          <p:nvPr/>
        </p:nvSpPr>
        <p:spPr>
          <a:xfrm>
            <a:off x="656119" y="2579565"/>
            <a:ext cx="7830656" cy="453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Find out technology Vocabulary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7C5C3EBB-268C-0986-5517-4C861EE163F8}"/>
              </a:ext>
            </a:extLst>
          </p:cNvPr>
          <p:cNvSpPr txBox="1"/>
          <p:nvPr/>
        </p:nvSpPr>
        <p:spPr>
          <a:xfrm>
            <a:off x="168069" y="3727182"/>
            <a:ext cx="9414080" cy="465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Name the invention in each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pic>
        <p:nvPicPr>
          <p:cNvPr id="3074" name="Picture 2" descr="Dream And Thought Of Scientist Stock Illustration - Download Image Now -  Inventor, Physicist, Backgrounds - iStock">
            <a:extLst>
              <a:ext uri="{FF2B5EF4-FFF2-40B4-BE49-F238E27FC236}">
                <a16:creationId xmlns:a16="http://schemas.microsoft.com/office/drawing/2014/main" id="{F5804B9E-ADF1-34A2-D67A-C5331817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42" y="442710"/>
            <a:ext cx="2280488" cy="304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ur Invention Convention - 2nd Grade Blog">
            <a:extLst>
              <a:ext uri="{FF2B5EF4-FFF2-40B4-BE49-F238E27FC236}">
                <a16:creationId xmlns:a16="http://schemas.microsoft.com/office/drawing/2014/main" id="{59C8120D-ACC6-F9D4-59EB-4E25B88CF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6" r="14316"/>
          <a:stretch/>
        </p:blipFill>
        <p:spPr bwMode="auto">
          <a:xfrm>
            <a:off x="467358" y="4292596"/>
            <a:ext cx="2111170" cy="25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لاب توب ديل كروم بوك 11 3180 ، معالج انتل سيليرون ان سيريز ، 4 جيجا رام ،  16 جيجا اس اس دي ، شاشة 11.6 انش ، ويندوز 10 برو ، كمبيوتر محمول مجدد">
            <a:extLst>
              <a:ext uri="{FF2B5EF4-FFF2-40B4-BE49-F238E27FC236}">
                <a16:creationId xmlns:a16="http://schemas.microsoft.com/office/drawing/2014/main" id="{86437168-76C4-430D-C369-168209E03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21806" r="5154" b="17917"/>
          <a:stretch/>
        </p:blipFill>
        <p:spPr bwMode="auto">
          <a:xfrm>
            <a:off x="1321450" y="2325545"/>
            <a:ext cx="2294698" cy="14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0EF4C1B-C97D-E0DE-8DB1-62565952EFB7}"/>
              </a:ext>
            </a:extLst>
          </p:cNvPr>
          <p:cNvSpPr/>
          <p:nvPr/>
        </p:nvSpPr>
        <p:spPr>
          <a:xfrm>
            <a:off x="2793176" y="2322512"/>
            <a:ext cx="3355855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Computers</a:t>
            </a:r>
            <a:endParaRPr lang="ar-SA" sz="44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3074" name="Picture 2" descr="DESKJET PRINTER HP 2320 Aio COLOR . MACHINE - FQ inks for all types of  printers">
            <a:extLst>
              <a:ext uri="{FF2B5EF4-FFF2-40B4-BE49-F238E27FC236}">
                <a16:creationId xmlns:a16="http://schemas.microsoft.com/office/drawing/2014/main" id="{6C9A712D-E078-8B41-96EA-499AB71F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20694"/>
          <a:stretch/>
        </p:blipFill>
        <p:spPr bwMode="auto">
          <a:xfrm>
            <a:off x="9364316" y="643283"/>
            <a:ext cx="2781081" cy="18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98322FE-20E0-C972-3AB8-FBD4B0303F11}"/>
              </a:ext>
            </a:extLst>
          </p:cNvPr>
          <p:cNvSpPr/>
          <p:nvPr/>
        </p:nvSpPr>
        <p:spPr>
          <a:xfrm>
            <a:off x="9364316" y="271501"/>
            <a:ext cx="2579103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Printers</a:t>
            </a:r>
            <a:endParaRPr lang="ar-SA" sz="44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3076" name="Picture 4" descr="كاميرا قومية كوداك PIXPRO Astro Zoom السعودية | Ubuy">
            <a:extLst>
              <a:ext uri="{FF2B5EF4-FFF2-40B4-BE49-F238E27FC236}">
                <a16:creationId xmlns:a16="http://schemas.microsoft.com/office/drawing/2014/main" id="{BE37D900-7F66-135F-CFF0-FFF9C99E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72" y="1017207"/>
            <a:ext cx="1722381" cy="14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040BCFB-69B4-481E-CB69-E50D03713D77}"/>
              </a:ext>
            </a:extLst>
          </p:cNvPr>
          <p:cNvSpPr/>
          <p:nvPr/>
        </p:nvSpPr>
        <p:spPr>
          <a:xfrm>
            <a:off x="6831433" y="2512234"/>
            <a:ext cx="2642968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Cameras</a:t>
            </a:r>
            <a:endParaRPr lang="ar-SA" sz="44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3078" name="Picture 6" descr="Eco Pantry 24 Inches Full Hd Led Tv | Konga Online Shopping">
            <a:extLst>
              <a:ext uri="{FF2B5EF4-FFF2-40B4-BE49-F238E27FC236}">
                <a16:creationId xmlns:a16="http://schemas.microsoft.com/office/drawing/2014/main" id="{04EAD8A8-6AD2-AABF-D18A-69C0C2BB4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9444"/>
          <a:stretch/>
        </p:blipFill>
        <p:spPr bwMode="auto">
          <a:xfrm>
            <a:off x="253369" y="4600867"/>
            <a:ext cx="3259596" cy="21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665D93B-96EB-CFFC-038C-E101F8048CCE}"/>
              </a:ext>
            </a:extLst>
          </p:cNvPr>
          <p:cNvSpPr/>
          <p:nvPr/>
        </p:nvSpPr>
        <p:spPr>
          <a:xfrm>
            <a:off x="253369" y="3831426"/>
            <a:ext cx="3362779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Televisions</a:t>
            </a:r>
            <a:endParaRPr lang="ar-SA" sz="44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3080" name="Picture 8" descr="ZLINE Kitchen and Bath 30 in. 4 Burner Dual Fuel Range in Stainless Steel  RA30 - The Home Depot">
            <a:extLst>
              <a:ext uri="{FF2B5EF4-FFF2-40B4-BE49-F238E27FC236}">
                <a16:creationId xmlns:a16="http://schemas.microsoft.com/office/drawing/2014/main" id="{79FA35C1-4C84-73E1-0258-048B5E63E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9374" r="10583" b="10333"/>
          <a:stretch/>
        </p:blipFill>
        <p:spPr bwMode="auto">
          <a:xfrm>
            <a:off x="9060531" y="4230602"/>
            <a:ext cx="2395438" cy="25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A4FA1D7-4E1E-D427-AA08-E906C630F9C9}"/>
              </a:ext>
            </a:extLst>
          </p:cNvPr>
          <p:cNvSpPr/>
          <p:nvPr/>
        </p:nvSpPr>
        <p:spPr>
          <a:xfrm>
            <a:off x="7742001" y="3522716"/>
            <a:ext cx="4142608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Stoves &amp; Ovens</a:t>
            </a:r>
            <a:endParaRPr lang="ar-SA" sz="4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3082" name="Picture 10" descr="Five Smart Phones Stock Photo - Download Image Now - Book, Communication,  Computer Software - iStock">
            <a:extLst>
              <a:ext uri="{FF2B5EF4-FFF2-40B4-BE49-F238E27FC236}">
                <a16:creationId xmlns:a16="http://schemas.microsoft.com/office/drawing/2014/main" id="{3CA4D710-B710-FCA1-E136-026F73626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758" r="6427" b="8661"/>
          <a:stretch/>
        </p:blipFill>
        <p:spPr bwMode="auto">
          <a:xfrm>
            <a:off x="5397646" y="4180942"/>
            <a:ext cx="1241279" cy="17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9CFD281-80B3-E2AE-27D1-06589C3D8BFA}"/>
              </a:ext>
            </a:extLst>
          </p:cNvPr>
          <p:cNvSpPr/>
          <p:nvPr/>
        </p:nvSpPr>
        <p:spPr>
          <a:xfrm>
            <a:off x="4638399" y="5981635"/>
            <a:ext cx="3199914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Cell Phones</a:t>
            </a:r>
            <a:endParaRPr lang="ar-SA" sz="4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F326A90-5F39-C222-512B-3D527CFB66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34" t="19583" r="43028" b="57612"/>
          <a:stretch/>
        </p:blipFill>
        <p:spPr>
          <a:xfrm>
            <a:off x="242206" y="271501"/>
            <a:ext cx="6699311" cy="166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6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BM 701 Electronic Data Processing System - CHM Revolution">
            <a:extLst>
              <a:ext uri="{FF2B5EF4-FFF2-40B4-BE49-F238E27FC236}">
                <a16:creationId xmlns:a16="http://schemas.microsoft.com/office/drawing/2014/main" id="{89676471-32D6-BF25-4EA8-778EAB23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58" y="3628693"/>
            <a:ext cx="3743325" cy="297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لاب توب ديل كروم بوك 11 3180 ، معالج انتل سيليرون ان سيريز ، 4 جيجا رام ،  16 جيجا اس اس دي ، شاشة 11.6 انش ، ويندوز 10 برو ، كمبيوتر محمول مجدد">
            <a:extLst>
              <a:ext uri="{FF2B5EF4-FFF2-40B4-BE49-F238E27FC236}">
                <a16:creationId xmlns:a16="http://schemas.microsoft.com/office/drawing/2014/main" id="{14D4646F-3584-257F-4389-43BFCF816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21806" r="5154" b="17917"/>
          <a:stretch/>
        </p:blipFill>
        <p:spPr bwMode="auto">
          <a:xfrm>
            <a:off x="233362" y="201806"/>
            <a:ext cx="3631857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F21AC6B-DC3D-5400-9574-19DE13DDDD1A}"/>
              </a:ext>
            </a:extLst>
          </p:cNvPr>
          <p:cNvSpPr/>
          <p:nvPr/>
        </p:nvSpPr>
        <p:spPr>
          <a:xfrm>
            <a:off x="2957864" y="343431"/>
            <a:ext cx="4509376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Computers</a:t>
            </a:r>
            <a:endParaRPr lang="ar-SA" sz="6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AEED2-A0C0-E3FE-7B1D-6702AFCF5897}"/>
              </a:ext>
            </a:extLst>
          </p:cNvPr>
          <p:cNvSpPr/>
          <p:nvPr/>
        </p:nvSpPr>
        <p:spPr>
          <a:xfrm>
            <a:off x="5298744" y="1512465"/>
            <a:ext cx="1929374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huge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C45B-5C86-76CE-1540-ACEF14DC1D3A}"/>
              </a:ext>
            </a:extLst>
          </p:cNvPr>
          <p:cNvSpPr/>
          <p:nvPr/>
        </p:nvSpPr>
        <p:spPr>
          <a:xfrm>
            <a:off x="8367583" y="1512465"/>
            <a:ext cx="1887696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light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963C6D-8D1A-F17F-59B5-3DF3C7C66C8C}"/>
              </a:ext>
            </a:extLst>
          </p:cNvPr>
          <p:cNvSpPr/>
          <p:nvPr/>
        </p:nvSpPr>
        <p:spPr>
          <a:xfrm>
            <a:off x="215023" y="2945492"/>
            <a:ext cx="105918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1.How long has IBM produced successful computers 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9E53DDF-E816-2A05-0851-3C6EA06D1E2C}"/>
              </a:ext>
            </a:extLst>
          </p:cNvPr>
          <p:cNvSpPr/>
          <p:nvPr/>
        </p:nvSpPr>
        <p:spPr>
          <a:xfrm>
            <a:off x="381001" y="3530267"/>
            <a:ext cx="2428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Since 1953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84297-54AA-4193-8C8B-B62974F7D297}"/>
              </a:ext>
            </a:extLst>
          </p:cNvPr>
          <p:cNvSpPr/>
          <p:nvPr/>
        </p:nvSpPr>
        <p:spPr>
          <a:xfrm>
            <a:off x="130580" y="4452466"/>
            <a:ext cx="796570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The IBM computer was ……………… and……………….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but now laptop computers have become ………………., ……………… and ………………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1D43C90-A408-E75A-971D-0AF68E7AE026}"/>
              </a:ext>
            </a:extLst>
          </p:cNvPr>
          <p:cNvSpPr/>
          <p:nvPr/>
        </p:nvSpPr>
        <p:spPr>
          <a:xfrm>
            <a:off x="5800324" y="4175806"/>
            <a:ext cx="1398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huge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7D7A6BF-556F-7BF7-C6C0-AAB5DB68C855}"/>
              </a:ext>
            </a:extLst>
          </p:cNvPr>
          <p:cNvSpPr/>
          <p:nvPr/>
        </p:nvSpPr>
        <p:spPr>
          <a:xfrm>
            <a:off x="3663426" y="4796609"/>
            <a:ext cx="1335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slow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DE41A6-A1A4-4E60-0861-60C286F6AA34}"/>
              </a:ext>
            </a:extLst>
          </p:cNvPr>
          <p:cNvSpPr/>
          <p:nvPr/>
        </p:nvSpPr>
        <p:spPr>
          <a:xfrm>
            <a:off x="614239" y="5806683"/>
            <a:ext cx="1962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smaller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1ED5E22-2869-F2B3-954D-38E3AE781D19}"/>
              </a:ext>
            </a:extLst>
          </p:cNvPr>
          <p:cNvSpPr/>
          <p:nvPr/>
        </p:nvSpPr>
        <p:spPr>
          <a:xfrm>
            <a:off x="2996977" y="5806683"/>
            <a:ext cx="1584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faster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92D28A5-2BF5-B929-D2C3-08DB120A309B}"/>
              </a:ext>
            </a:extLst>
          </p:cNvPr>
          <p:cNvSpPr/>
          <p:nvPr/>
        </p:nvSpPr>
        <p:spPr>
          <a:xfrm>
            <a:off x="5682196" y="5805891"/>
            <a:ext cx="1750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lighter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8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4EAEED2-A0C0-E3FE-7B1D-6702AFCF5897}"/>
              </a:ext>
            </a:extLst>
          </p:cNvPr>
          <p:cNvSpPr/>
          <p:nvPr/>
        </p:nvSpPr>
        <p:spPr>
          <a:xfrm>
            <a:off x="3396372" y="1359093"/>
            <a:ext cx="3319178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portable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C45B-5C86-76CE-1540-ACEF14DC1D3A}"/>
              </a:ext>
            </a:extLst>
          </p:cNvPr>
          <p:cNvSpPr/>
          <p:nvPr/>
        </p:nvSpPr>
        <p:spPr>
          <a:xfrm>
            <a:off x="3183690" y="2499389"/>
            <a:ext cx="3860993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high-tech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963C6D-8D1A-F17F-59B5-3DF3C7C66C8C}"/>
              </a:ext>
            </a:extLst>
          </p:cNvPr>
          <p:cNvSpPr/>
          <p:nvPr/>
        </p:nvSpPr>
        <p:spPr>
          <a:xfrm>
            <a:off x="187557" y="3477658"/>
            <a:ext cx="79388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2.How long has printers been around 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9E53DDF-E816-2A05-0851-3C6EA06D1E2C}"/>
              </a:ext>
            </a:extLst>
          </p:cNvPr>
          <p:cNvSpPr/>
          <p:nvPr/>
        </p:nvSpPr>
        <p:spPr>
          <a:xfrm>
            <a:off x="333376" y="3986208"/>
            <a:ext cx="2428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Since 1440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84297-54AA-4193-8C8B-B62974F7D297}"/>
              </a:ext>
            </a:extLst>
          </p:cNvPr>
          <p:cNvSpPr/>
          <p:nvPr/>
        </p:nvSpPr>
        <p:spPr>
          <a:xfrm>
            <a:off x="66976" y="5045146"/>
            <a:ext cx="7509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Nowadays,……………… and……………….,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……………………… printers can be found in offices and homes.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1D43C90-A408-E75A-971D-0AF68E7AE026}"/>
              </a:ext>
            </a:extLst>
          </p:cNvPr>
          <p:cNvSpPr/>
          <p:nvPr/>
        </p:nvSpPr>
        <p:spPr>
          <a:xfrm>
            <a:off x="5114187" y="4897844"/>
            <a:ext cx="2265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portable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7D7A6BF-556F-7BF7-C6C0-AAB5DB68C855}"/>
              </a:ext>
            </a:extLst>
          </p:cNvPr>
          <p:cNvSpPr/>
          <p:nvPr/>
        </p:nvSpPr>
        <p:spPr>
          <a:xfrm>
            <a:off x="2569646" y="4879266"/>
            <a:ext cx="1457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small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DE41A6-A1A4-4E60-0861-60C286F6AA34}"/>
              </a:ext>
            </a:extLst>
          </p:cNvPr>
          <p:cNvSpPr/>
          <p:nvPr/>
        </p:nvSpPr>
        <p:spPr>
          <a:xfrm>
            <a:off x="215023" y="5399089"/>
            <a:ext cx="2383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high-tech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2" name="Picture 2" descr="DESKJET PRINTER HP 2320 Aio COLOR . MACHINE - FQ inks for all types of  printers">
            <a:extLst>
              <a:ext uri="{FF2B5EF4-FFF2-40B4-BE49-F238E27FC236}">
                <a16:creationId xmlns:a16="http://schemas.microsoft.com/office/drawing/2014/main" id="{9EE7E916-D7F0-0E18-5262-AD1B0EDEF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20694"/>
          <a:stretch/>
        </p:blipFill>
        <p:spPr bwMode="auto">
          <a:xfrm>
            <a:off x="215023" y="292016"/>
            <a:ext cx="3181349" cy="21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F21AC6B-DC3D-5400-9574-19DE13DDDD1A}"/>
              </a:ext>
            </a:extLst>
          </p:cNvPr>
          <p:cNvSpPr/>
          <p:nvPr/>
        </p:nvSpPr>
        <p:spPr>
          <a:xfrm>
            <a:off x="3105346" y="243194"/>
            <a:ext cx="3450881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Printers</a:t>
            </a:r>
            <a:endParaRPr lang="ar-SA" sz="6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4100" name="Picture 4" descr="The Printing Press – Messages that Matter: Public Speaking in the  Information Age – Third Edition">
            <a:extLst>
              <a:ext uri="{FF2B5EF4-FFF2-40B4-BE49-F238E27FC236}">
                <a16:creationId xmlns:a16="http://schemas.microsoft.com/office/drawing/2014/main" id="{D077C09A-21D7-B41C-71C7-99F4DDDE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99" y="108891"/>
            <a:ext cx="2744278" cy="27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njamin Jaffe Gallery - The History of Printing">
            <a:extLst>
              <a:ext uri="{FF2B5EF4-FFF2-40B4-BE49-F238E27FC236}">
                <a16:creationId xmlns:a16="http://schemas.microsoft.com/office/drawing/2014/main" id="{04994F8D-4850-886E-1B4D-C1FE1CE3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36" y="2333624"/>
            <a:ext cx="2968625" cy="44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4EAEED2-A0C0-E3FE-7B1D-6702AFCF5897}"/>
              </a:ext>
            </a:extLst>
          </p:cNvPr>
          <p:cNvSpPr/>
          <p:nvPr/>
        </p:nvSpPr>
        <p:spPr>
          <a:xfrm>
            <a:off x="4143626" y="1316975"/>
            <a:ext cx="2540119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digital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C45B-5C86-76CE-1540-ACEF14DC1D3A}"/>
              </a:ext>
            </a:extLst>
          </p:cNvPr>
          <p:cNvSpPr/>
          <p:nvPr/>
        </p:nvSpPr>
        <p:spPr>
          <a:xfrm>
            <a:off x="7980080" y="1349228"/>
            <a:ext cx="2326920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image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963C6D-8D1A-F17F-59B5-3DF3C7C66C8C}"/>
              </a:ext>
            </a:extLst>
          </p:cNvPr>
          <p:cNvSpPr/>
          <p:nvPr/>
        </p:nvSpPr>
        <p:spPr>
          <a:xfrm>
            <a:off x="7890" y="2890391"/>
            <a:ext cx="74501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5.How long have cameras been on the market?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9E53DDF-E816-2A05-0851-3C6EA06D1E2C}"/>
              </a:ext>
            </a:extLst>
          </p:cNvPr>
          <p:cNvSpPr/>
          <p:nvPr/>
        </p:nvSpPr>
        <p:spPr>
          <a:xfrm>
            <a:off x="501424" y="3787442"/>
            <a:ext cx="2428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Since 1975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84297-54AA-4193-8C8B-B62974F7D297}"/>
              </a:ext>
            </a:extLst>
          </p:cNvPr>
          <p:cNvSpPr/>
          <p:nvPr/>
        </p:nvSpPr>
        <p:spPr>
          <a:xfrm>
            <a:off x="204812" y="4739521"/>
            <a:ext cx="70563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Which </a:t>
            </a:r>
            <a:r>
              <a:rPr lang="en-US" sz="3200" b="1" cap="none" spc="0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colour</a:t>
            </a:r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was the image captured by </a:t>
            </a:r>
            <a:r>
              <a:rPr lang="en-US" sz="3200" b="1" cap="none" spc="0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Sasson</a:t>
            </a:r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DE41A6-A1A4-4E60-0861-60C286F6AA34}"/>
              </a:ext>
            </a:extLst>
          </p:cNvPr>
          <p:cNvSpPr/>
          <p:nvPr/>
        </p:nvSpPr>
        <p:spPr>
          <a:xfrm>
            <a:off x="501424" y="5816739"/>
            <a:ext cx="5769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Black-and-white image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F21AC6B-DC3D-5400-9574-19DE13DDDD1A}"/>
              </a:ext>
            </a:extLst>
          </p:cNvPr>
          <p:cNvSpPr/>
          <p:nvPr/>
        </p:nvSpPr>
        <p:spPr>
          <a:xfrm>
            <a:off x="3063862" y="243194"/>
            <a:ext cx="3533853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Cameras</a:t>
            </a:r>
            <a:endParaRPr lang="ar-SA" sz="6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12" name="Picture 4" descr="كاميرا قومية كوداك PIXPRO Astro Zoom السعودية | Ubuy">
            <a:extLst>
              <a:ext uri="{FF2B5EF4-FFF2-40B4-BE49-F238E27FC236}">
                <a16:creationId xmlns:a16="http://schemas.microsoft.com/office/drawing/2014/main" id="{4A467845-999A-FF02-86AB-B609CAB4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4" y="333375"/>
            <a:ext cx="2345867" cy="20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w Steve Sasson Invented the Digital Camera | PetaPixel">
            <a:extLst>
              <a:ext uri="{FF2B5EF4-FFF2-40B4-BE49-F238E27FC236}">
                <a16:creationId xmlns:a16="http://schemas.microsoft.com/office/drawing/2014/main" id="{FBD18736-2AD3-EBD2-5C9A-F80EA243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3085469"/>
            <a:ext cx="3895725" cy="34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4EAEED2-A0C0-E3FE-7B1D-6702AFCF5897}"/>
              </a:ext>
            </a:extLst>
          </p:cNvPr>
          <p:cNvSpPr/>
          <p:nvPr/>
        </p:nvSpPr>
        <p:spPr>
          <a:xfrm>
            <a:off x="3968171" y="1582927"/>
            <a:ext cx="3809697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household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C45B-5C86-76CE-1540-ACEF14DC1D3A}"/>
              </a:ext>
            </a:extLst>
          </p:cNvPr>
          <p:cNvSpPr/>
          <p:nvPr/>
        </p:nvSpPr>
        <p:spPr>
          <a:xfrm>
            <a:off x="8805329" y="1582927"/>
            <a:ext cx="2543325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device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963C6D-8D1A-F17F-59B5-3DF3C7C66C8C}"/>
              </a:ext>
            </a:extLst>
          </p:cNvPr>
          <p:cNvSpPr/>
          <p:nvPr/>
        </p:nvSpPr>
        <p:spPr>
          <a:xfrm>
            <a:off x="0" y="3323750"/>
            <a:ext cx="9221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3.How long have TVs been common in homes?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9E53DDF-E816-2A05-0851-3C6EA06D1E2C}"/>
              </a:ext>
            </a:extLst>
          </p:cNvPr>
          <p:cNvSpPr/>
          <p:nvPr/>
        </p:nvSpPr>
        <p:spPr>
          <a:xfrm>
            <a:off x="501424" y="3787442"/>
            <a:ext cx="2428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Since 1960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84297-54AA-4193-8C8B-B62974F7D297}"/>
              </a:ext>
            </a:extLst>
          </p:cNvPr>
          <p:cNvSpPr/>
          <p:nvPr/>
        </p:nvSpPr>
        <p:spPr>
          <a:xfrm>
            <a:off x="204812" y="4739521"/>
            <a:ext cx="70563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The television set has become a common ………………….  ………………………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DE41A6-A1A4-4E60-0861-60C286F6AA34}"/>
              </a:ext>
            </a:extLst>
          </p:cNvPr>
          <p:cNvSpPr/>
          <p:nvPr/>
        </p:nvSpPr>
        <p:spPr>
          <a:xfrm>
            <a:off x="1837448" y="5108853"/>
            <a:ext cx="2704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household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2" name="Picture 6" descr="Eco Pantry 24 Inches Full Hd Led Tv | Konga Online Shopping">
            <a:extLst>
              <a:ext uri="{FF2B5EF4-FFF2-40B4-BE49-F238E27FC236}">
                <a16:creationId xmlns:a16="http://schemas.microsoft.com/office/drawing/2014/main" id="{08610DA7-9546-078F-5DB7-7A7A99F5B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9444"/>
          <a:stretch/>
        </p:blipFill>
        <p:spPr bwMode="auto">
          <a:xfrm>
            <a:off x="255202" y="699301"/>
            <a:ext cx="3259596" cy="21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F21AC6B-DC3D-5400-9574-19DE13DDDD1A}"/>
              </a:ext>
            </a:extLst>
          </p:cNvPr>
          <p:cNvSpPr/>
          <p:nvPr/>
        </p:nvSpPr>
        <p:spPr>
          <a:xfrm>
            <a:off x="3011175" y="333375"/>
            <a:ext cx="4515532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Televisions</a:t>
            </a:r>
            <a:endParaRPr lang="ar-SA" sz="6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B018395-35BA-289E-36C1-0E8DA930546C}"/>
              </a:ext>
            </a:extLst>
          </p:cNvPr>
          <p:cNvSpPr/>
          <p:nvPr/>
        </p:nvSpPr>
        <p:spPr>
          <a:xfrm>
            <a:off x="4726572" y="5108853"/>
            <a:ext cx="1745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device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6146" name="Picture 2" descr="A Timeline of Television">
            <a:extLst>
              <a:ext uri="{FF2B5EF4-FFF2-40B4-BE49-F238E27FC236}">
                <a16:creationId xmlns:a16="http://schemas.microsoft.com/office/drawing/2014/main" id="{769CC498-DDC0-0CDA-0450-B93638B7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11" y="2872365"/>
            <a:ext cx="3838103" cy="38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4EAEED2-A0C0-E3FE-7B1D-6702AFCF5897}"/>
              </a:ext>
            </a:extLst>
          </p:cNvPr>
          <p:cNvSpPr/>
          <p:nvPr/>
        </p:nvSpPr>
        <p:spPr>
          <a:xfrm>
            <a:off x="4810912" y="1595274"/>
            <a:ext cx="4676921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conventional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963C6D-8D1A-F17F-59B5-3DF3C7C66C8C}"/>
              </a:ext>
            </a:extLst>
          </p:cNvPr>
          <p:cNvSpPr/>
          <p:nvPr/>
        </p:nvSpPr>
        <p:spPr>
          <a:xfrm>
            <a:off x="0" y="3323750"/>
            <a:ext cx="92218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4.How long ago did the first microwave appear in homes ?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9E53DDF-E816-2A05-0851-3C6EA06D1E2C}"/>
              </a:ext>
            </a:extLst>
          </p:cNvPr>
          <p:cNvSpPr/>
          <p:nvPr/>
        </p:nvSpPr>
        <p:spPr>
          <a:xfrm>
            <a:off x="92417" y="4357071"/>
            <a:ext cx="50177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 1967 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56 years ago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0784297-54AA-4193-8C8B-B62974F7D297}"/>
              </a:ext>
            </a:extLst>
          </p:cNvPr>
          <p:cNvSpPr/>
          <p:nvPr/>
        </p:nvSpPr>
        <p:spPr>
          <a:xfrm>
            <a:off x="126080" y="5190337"/>
            <a:ext cx="78749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200" b="1" cap="none" spc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The microwaves could cook food …………  than </a:t>
            </a:r>
            <a:r>
              <a:rPr lang="en-US" sz="3200" b="1" u="sng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conventional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ovens</a:t>
            </a:r>
            <a:endParaRPr lang="ar-SA" sz="32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DE41A6-A1A4-4E60-0861-60C286F6AA34}"/>
              </a:ext>
            </a:extLst>
          </p:cNvPr>
          <p:cNvSpPr/>
          <p:nvPr/>
        </p:nvSpPr>
        <p:spPr>
          <a:xfrm>
            <a:off x="6624028" y="5021060"/>
            <a:ext cx="1584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faster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Aharoni" panose="02010803020104030203" pitchFamily="2" charset="-79"/>
            </a:endParaRPr>
          </a:p>
        </p:txBody>
      </p:sp>
      <p:pic>
        <p:nvPicPr>
          <p:cNvPr id="10" name="Picture 8" descr="ZLINE Kitchen and Bath 30 in. 4 Burner Dual Fuel Range in Stainless Steel  RA30 - The Home Depot">
            <a:extLst>
              <a:ext uri="{FF2B5EF4-FFF2-40B4-BE49-F238E27FC236}">
                <a16:creationId xmlns:a16="http://schemas.microsoft.com/office/drawing/2014/main" id="{886E92BD-97C8-9997-A483-AA0749EE9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9374" r="10583" b="10333"/>
          <a:stretch/>
        </p:blipFill>
        <p:spPr bwMode="auto">
          <a:xfrm>
            <a:off x="126080" y="335418"/>
            <a:ext cx="2733861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F21AC6B-DC3D-5400-9574-19DE13DDDD1A}"/>
              </a:ext>
            </a:extLst>
          </p:cNvPr>
          <p:cNvSpPr/>
          <p:nvPr/>
        </p:nvSpPr>
        <p:spPr>
          <a:xfrm>
            <a:off x="2458191" y="335418"/>
            <a:ext cx="6116804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anose="0208090404030B020404" pitchFamily="18" charset="0"/>
              </a:rPr>
              <a:t>Stoves &amp; Ovens</a:t>
            </a:r>
            <a:endParaRPr lang="ar-SA" sz="6000" b="1" cap="none" spc="0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  <a:latin typeface="Cooper Black" panose="0208090404030B020404" pitchFamily="18" charset="0"/>
            </a:endParaRPr>
          </a:p>
        </p:txBody>
      </p:sp>
      <p:pic>
        <p:nvPicPr>
          <p:cNvPr id="7170" name="Picture 2" descr="19th Century Historical Tidbits: 1879 Gas Stove | jpf-rp.jito.org">
            <a:extLst>
              <a:ext uri="{FF2B5EF4-FFF2-40B4-BE49-F238E27FC236}">
                <a16:creationId xmlns:a16="http://schemas.microsoft.com/office/drawing/2014/main" id="{A4408E36-9F89-FDA9-213B-E2CCBA04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45" y="2962107"/>
            <a:ext cx="29622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273</Words>
  <Application>Microsoft Office PowerPoint</Application>
  <PresentationFormat>شاشة عريضة</PresentationFormat>
  <Paragraphs>97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Comic Sans MS</vt:lpstr>
      <vt:lpstr>Cooper Black</vt:lpstr>
      <vt:lpstr>Ideal Sans Bold</vt:lpstr>
      <vt:lpstr>Vivaldi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26</cp:revision>
  <dcterms:created xsi:type="dcterms:W3CDTF">2023-11-18T09:15:17Z</dcterms:created>
  <dcterms:modified xsi:type="dcterms:W3CDTF">2023-11-27T18:32:59Z</dcterms:modified>
</cp:coreProperties>
</file>