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9" r:id="rId3"/>
    <p:sldId id="297" r:id="rId4"/>
    <p:sldId id="269" r:id="rId5"/>
    <p:sldId id="260" r:id="rId6"/>
    <p:sldId id="257" r:id="rId7"/>
    <p:sldId id="298" r:id="rId8"/>
    <p:sldId id="261" r:id="rId9"/>
    <p:sldId id="286" r:id="rId10"/>
    <p:sldId id="287" r:id="rId11"/>
    <p:sldId id="288" r:id="rId12"/>
    <p:sldId id="265" r:id="rId13"/>
    <p:sldId id="289" r:id="rId14"/>
    <p:sldId id="290" r:id="rId15"/>
    <p:sldId id="291" r:id="rId16"/>
    <p:sldId id="292" r:id="rId17"/>
    <p:sldId id="293" r:id="rId18"/>
    <p:sldId id="295" r:id="rId19"/>
    <p:sldId id="294" r:id="rId20"/>
    <p:sldId id="262" r:id="rId21"/>
    <p:sldId id="284" r:id="rId22"/>
    <p:sldId id="296" r:id="rId23"/>
    <p:sldId id="276" r:id="rId24"/>
    <p:sldId id="272" r:id="rId25"/>
    <p:sldId id="280" r:id="rId26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Gabriola" panose="04040605051002020D02" pitchFamily="82" charset="0"/>
      <p:regular r:id="rId34"/>
    </p:embeddedFont>
    <p:embeddedFont>
      <p:font typeface="Livvic" pitchFamily="2" charset="0"/>
      <p:regular r:id="rId35"/>
      <p:bold r:id="rId36"/>
      <p:italic r:id="rId37"/>
      <p:boldItalic r:id="rId38"/>
    </p:embeddedFont>
    <p:embeddedFont>
      <p:font typeface="Raleway" pitchFamily="2" charset="0"/>
      <p:regular r:id="rId39"/>
      <p:bold r:id="rId40"/>
      <p:italic r:id="rId41"/>
      <p:boldItalic r:id="rId42"/>
    </p:embeddedFont>
    <p:embeddedFont>
      <p:font typeface="Red Hat Display" panose="020B0604020202020204" charset="0"/>
      <p:regular r:id="rId43"/>
      <p:bold r:id="rId44"/>
      <p:italic r:id="rId45"/>
      <p:boldItalic r:id="rId46"/>
    </p:embeddedFont>
    <p:embeddedFont>
      <p:font typeface="Red Hat Display Black" panose="020B0604020202020204" charset="0"/>
      <p:bold r:id="rId47"/>
      <p:boldItalic r:id="rId48"/>
    </p:embeddedFont>
    <p:embeddedFont>
      <p:font typeface="Red Hat Text" panose="020B0604020202020204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33CC"/>
    <a:srgbClr val="2CB5B2"/>
    <a:srgbClr val="FFFFFF"/>
    <a:srgbClr val="F9F9F9"/>
    <a:srgbClr val="9900CC"/>
    <a:srgbClr val="9933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253E17FC-A075-416D-9A24-A86DB46C10DA}">
  <a:tblStyle styleId="{253E17FC-A075-416D-9A24-A86DB46C10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209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153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452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77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056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624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b9c7d04229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b9c7d04229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188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5bc31431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5bc31431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829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07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9c7d0422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9c7d0422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9c7d0422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b9c7d0422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332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9c7d0422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b9c7d0422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634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gb5de855863_0_4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5" name="Google Shape;3965;gb5de855863_0_4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b5de85586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b5de85586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/>
              <a:t>لا احلل ولا اسامح من يستخدم العرض لأغراض أخرى ولا احلل من يعيد نسخه والتعديل عليه ويزيل اسمي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gb5de855863_0_4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1" name="Google Shape;4061;gb5de855863_0_4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لا احلل ولا اسامح من يستخدم العرض لأغراض أخرى ولا احلل من يعيد نسخه بحجة التعديل ويزيل اسمي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50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5bc31431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5bc31431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9c7d0422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b9c7d0422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a80df1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a80df1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08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9c7d0422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9c7d0422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35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49000" y="2592443"/>
            <a:ext cx="5845800" cy="6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49100" y="3357513"/>
            <a:ext cx="5845800" cy="4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3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104" name="Google Shape;104;p13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9" name="Google Shape;109;p13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13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5173649" y="2294284"/>
            <a:ext cx="7728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4699826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 hasCustomPrompt="1"/>
          </p:nvPr>
        </p:nvSpPr>
        <p:spPr>
          <a:xfrm>
            <a:off x="7159383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6675251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5" hasCustomPrompt="1"/>
          </p:nvPr>
        </p:nvSpPr>
        <p:spPr>
          <a:xfrm>
            <a:off x="1233102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6"/>
          </p:nvPr>
        </p:nvSpPr>
        <p:spPr>
          <a:xfrm>
            <a:off x="748975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3208529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8"/>
          </p:nvPr>
        </p:nvSpPr>
        <p:spPr>
          <a:xfrm>
            <a:off x="2724400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u="sng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120" name="Google Shape;120;p13"/>
          <p:cNvCxnSpPr/>
          <p:nvPr/>
        </p:nvCxnSpPr>
        <p:spPr>
          <a:xfrm>
            <a:off x="403200" y="48342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4715650" y="3020250"/>
            <a:ext cx="931500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 idx="2"/>
          </p:nvPr>
        </p:nvSpPr>
        <p:spPr>
          <a:xfrm>
            <a:off x="2078425" y="1682863"/>
            <a:ext cx="4986900" cy="133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title"/>
          </p:nvPr>
        </p:nvSpPr>
        <p:spPr>
          <a:xfrm>
            <a:off x="3320850" y="872625"/>
            <a:ext cx="25023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1"/>
          </p:nvPr>
        </p:nvSpPr>
        <p:spPr>
          <a:xfrm>
            <a:off x="2938650" y="2044700"/>
            <a:ext cx="3266700" cy="3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2"/>
          </p:nvPr>
        </p:nvSpPr>
        <p:spPr>
          <a:xfrm>
            <a:off x="3320850" y="2376725"/>
            <a:ext cx="2502300" cy="8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1"/>
          <p:cNvSpPr txBox="1"/>
          <p:nvPr/>
        </p:nvSpPr>
        <p:spPr>
          <a:xfrm>
            <a:off x="2409600" y="3469600"/>
            <a:ext cx="43248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CREDITS: This presentation template was created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, including icons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E7E7E7"/>
                </a:solidFill>
                <a:latin typeface="Red Hat Text"/>
                <a:ea typeface="Red Hat Text"/>
                <a:cs typeface="Red Hat Text"/>
                <a:sym typeface="Red Hat Text"/>
              </a:rPr>
              <a:t>, infographics &amp; images by </a:t>
            </a:r>
            <a:r>
              <a:rPr lang="en" sz="1200" b="1">
                <a:solidFill>
                  <a:srgbClr val="F5469D"/>
                </a:solidFill>
                <a:uFill>
                  <a:noFill/>
                </a:uFill>
                <a:latin typeface="Red Hat Text"/>
                <a:ea typeface="Red Hat Text"/>
                <a:cs typeface="Red Hat Text"/>
                <a:sym typeface="Red Hat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F5469D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743850" y="2517413"/>
            <a:ext cx="22467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297050" y="2517425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4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18" name="Google Shape;18;p4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" name="Google Shape;23;p4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Google Shape;24;p4"/>
          <p:cNvGrpSpPr/>
          <p:nvPr/>
        </p:nvGrpSpPr>
        <p:grpSpPr>
          <a:xfrm>
            <a:off x="106125" y="3487600"/>
            <a:ext cx="192769" cy="1115917"/>
            <a:chOff x="106125" y="3487600"/>
            <a:chExt cx="192769" cy="1115917"/>
          </a:xfrm>
        </p:grpSpPr>
        <p:sp>
          <p:nvSpPr>
            <p:cNvPr id="25" name="Google Shape;25;p4"/>
            <p:cNvSpPr/>
            <p:nvPr/>
          </p:nvSpPr>
          <p:spPr>
            <a:xfrm>
              <a:off x="106125" y="4129482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6125" y="3487600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8845100" y="2615725"/>
            <a:ext cx="192769" cy="1115917"/>
            <a:chOff x="8845100" y="2615725"/>
            <a:chExt cx="192769" cy="1115917"/>
          </a:xfrm>
        </p:grpSpPr>
        <p:sp>
          <p:nvSpPr>
            <p:cNvPr id="28" name="Google Shape;28;p4"/>
            <p:cNvSpPr/>
            <p:nvPr/>
          </p:nvSpPr>
          <p:spPr>
            <a:xfrm rot="10800000">
              <a:off x="8845100" y="2615725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10800000">
              <a:off x="8845100" y="3257607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75150"/>
            <a:ext cx="7704000" cy="332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5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35" name="Google Shape;35;p5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5"/>
          <p:cNvSpPr/>
          <p:nvPr/>
        </p:nvSpPr>
        <p:spPr>
          <a:xfrm>
            <a:off x="403200" y="4703275"/>
            <a:ext cx="2010524" cy="261849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flipH="1">
            <a:off x="6730276" y="4703275"/>
            <a:ext cx="2010524" cy="261849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281888" y="2756325"/>
            <a:ext cx="2691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 u="sng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281888" y="3226125"/>
            <a:ext cx="26913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5170563" y="2756325"/>
            <a:ext cx="2691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 u="sng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ed Hat Display Black"/>
              <a:buNone/>
              <a:defRPr sz="2000"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5170563" y="3226125"/>
            <a:ext cx="26913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6"/>
          <p:cNvGrpSpPr/>
          <p:nvPr/>
        </p:nvGrpSpPr>
        <p:grpSpPr>
          <a:xfrm>
            <a:off x="0" y="-185275"/>
            <a:ext cx="9144000" cy="5328775"/>
            <a:chOff x="0" y="-185275"/>
            <a:chExt cx="9144000" cy="5328775"/>
          </a:xfrm>
        </p:grpSpPr>
        <p:sp>
          <p:nvSpPr>
            <p:cNvPr id="51" name="Google Shape;51;p6"/>
            <p:cNvSpPr/>
            <p:nvPr/>
          </p:nvSpPr>
          <p:spPr>
            <a:xfrm>
              <a:off x="0" y="-185275"/>
              <a:ext cx="9144000" cy="13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8740800" y="588525"/>
              <a:ext cx="403200" cy="455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234575" y="4603500"/>
              <a:ext cx="8638200" cy="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403200" y="1122725"/>
              <a:ext cx="8337600" cy="34809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6"/>
          <p:cNvSpPr/>
          <p:nvPr/>
        </p:nvSpPr>
        <p:spPr>
          <a:xfrm rot="5400000">
            <a:off x="573386" y="46688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 rot="-5400000" flipH="1">
            <a:off x="8335186" y="46688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403200" y="397000"/>
            <a:ext cx="833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2273713" y="222762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5205325" y="1649950"/>
            <a:ext cx="9201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2422575" y="2491738"/>
            <a:ext cx="4299000" cy="136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84" name="Google Shape;84;p9"/>
          <p:cNvCxnSpPr/>
          <p:nvPr/>
        </p:nvCxnSpPr>
        <p:spPr>
          <a:xfrm>
            <a:off x="730200" y="4834200"/>
            <a:ext cx="7683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9"/>
          <p:cNvSpPr/>
          <p:nvPr/>
        </p:nvSpPr>
        <p:spPr>
          <a:xfrm>
            <a:off x="3799538" y="95388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/>
          <p:nvPr/>
        </p:nvSpPr>
        <p:spPr>
          <a:xfrm>
            <a:off x="715375" y="540000"/>
            <a:ext cx="77130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1789200" y="1926800"/>
            <a:ext cx="55656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1789200" y="2916200"/>
            <a:ext cx="55656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 Hat Display Black"/>
              <a:buNone/>
              <a:defRPr sz="3600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●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ed Hat Display"/>
              <a:buChar char="○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Red Hat Display"/>
              <a:buChar char="■"/>
              <a:defRPr sz="16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pic>
        <p:nvPicPr>
          <p:cNvPr id="2" name="صورة 1" descr="صورة تحتوي على أسود, الظلام, الفراغ/ الفضاء, ليل&#10;&#10;تم إنشاء الوصف تلقائياً">
            <a:extLst>
              <a:ext uri="{FF2B5EF4-FFF2-40B4-BE49-F238E27FC236}">
                <a16:creationId xmlns:a16="http://schemas.microsoft.com/office/drawing/2014/main" id="{2BC1FB0B-31BC-EC52-8F4B-C58E7ECB4EE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3237" y="4569083"/>
            <a:ext cx="558065" cy="5744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7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7"/>
          <p:cNvCxnSpPr/>
          <p:nvPr/>
        </p:nvCxnSpPr>
        <p:spPr>
          <a:xfrm>
            <a:off x="1737500" y="3929836"/>
            <a:ext cx="5668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27"/>
          <p:cNvSpPr/>
          <p:nvPr/>
        </p:nvSpPr>
        <p:spPr>
          <a:xfrm>
            <a:off x="3008561" y="867644"/>
            <a:ext cx="3141834" cy="331455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ctrTitle"/>
          </p:nvPr>
        </p:nvSpPr>
        <p:spPr>
          <a:xfrm>
            <a:off x="1649000" y="2592443"/>
            <a:ext cx="5845800" cy="69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You Really Need It?</a:t>
            </a:r>
          </a:p>
        </p:txBody>
      </p:sp>
      <p:sp>
        <p:nvSpPr>
          <p:cNvPr id="250" name="Google Shape;250;p27"/>
          <p:cNvSpPr txBox="1">
            <a:spLocks noGrp="1"/>
          </p:cNvSpPr>
          <p:nvPr>
            <p:ph type="subTitle" idx="1"/>
          </p:nvPr>
        </p:nvSpPr>
        <p:spPr>
          <a:xfrm>
            <a:off x="1649000" y="3328560"/>
            <a:ext cx="5845800" cy="43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Reading</a:t>
            </a:r>
          </a:p>
        </p:txBody>
      </p:sp>
      <p:sp>
        <p:nvSpPr>
          <p:cNvPr id="251" name="Google Shape;251;p27"/>
          <p:cNvSpPr/>
          <p:nvPr/>
        </p:nvSpPr>
        <p:spPr>
          <a:xfrm>
            <a:off x="3008561" y="1471798"/>
            <a:ext cx="3141834" cy="9555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ed Hat Display"/>
              </a:rPr>
              <a:t>Unit 5</a:t>
            </a:r>
            <a:endParaRPr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ed Hat Display"/>
            </a:endParaRPr>
          </a:p>
        </p:txBody>
      </p:sp>
      <p:sp>
        <p:nvSpPr>
          <p:cNvPr id="7" name="Google Shape;250;p27">
            <a:extLst>
              <a:ext uri="{FF2B5EF4-FFF2-40B4-BE49-F238E27FC236}">
                <a16:creationId xmlns:a16="http://schemas.microsoft.com/office/drawing/2014/main" id="{E5234E6E-1663-4E78-9B92-A32B6FD621DA}"/>
              </a:ext>
            </a:extLst>
          </p:cNvPr>
          <p:cNvSpPr txBox="1">
            <a:spLocks/>
          </p:cNvSpPr>
          <p:nvPr/>
        </p:nvSpPr>
        <p:spPr>
          <a:xfrm>
            <a:off x="1686879" y="4094913"/>
            <a:ext cx="5845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16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marL="0" indent="0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by: </a:t>
            </a:r>
            <a:r>
              <a:rPr lang="en-US" sz="2200" b="1" dirty="0" err="1">
                <a:latin typeface="Gabriola" panose="04040605051002020D02" pitchFamily="82" charset="0"/>
                <a:cs typeface="Raavi" panose="020B0502040204020203" pitchFamily="34" charset="0"/>
              </a:rPr>
              <a:t>Entisar</a:t>
            </a:r>
            <a:r>
              <a:rPr lang="en-US" sz="2200" b="1" dirty="0">
                <a:latin typeface="Gabriola" panose="04040605051002020D02" pitchFamily="82" charset="0"/>
                <a:cs typeface="Raavi" panose="020B0502040204020203" pitchFamily="34" charset="0"/>
              </a:rPr>
              <a:t> AL-</a:t>
            </a:r>
            <a:r>
              <a:rPr lang="en-US" sz="2200" b="1" dirty="0" err="1">
                <a:latin typeface="Gabriola" panose="04040605051002020D02" pitchFamily="82" charset="0"/>
                <a:cs typeface="Raavi" panose="020B0502040204020203" pitchFamily="34" charset="0"/>
              </a:rPr>
              <a:t>Obaidallah</a:t>
            </a:r>
            <a:endParaRPr lang="en-US" sz="2200" b="1" dirty="0">
              <a:latin typeface="Gabriola" panose="04040605051002020D02" pitchFamily="82" charset="0"/>
              <a:cs typeface="Raavi" panose="020B0502040204020203" pitchFamily="34" charset="0"/>
            </a:endParaRPr>
          </a:p>
        </p:txBody>
      </p:sp>
      <p:sp>
        <p:nvSpPr>
          <p:cNvPr id="8" name="Google Shape;250;p27">
            <a:extLst>
              <a:ext uri="{FF2B5EF4-FFF2-40B4-BE49-F238E27FC236}">
                <a16:creationId xmlns:a16="http://schemas.microsoft.com/office/drawing/2014/main" id="{5B11E3AB-383F-48B5-86EC-83365C8B54AB}"/>
              </a:ext>
            </a:extLst>
          </p:cNvPr>
          <p:cNvSpPr txBox="1">
            <a:spLocks/>
          </p:cNvSpPr>
          <p:nvPr/>
        </p:nvSpPr>
        <p:spPr>
          <a:xfrm>
            <a:off x="1686879" y="612387"/>
            <a:ext cx="5845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16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ed Hat Display"/>
              <a:buNone/>
              <a:defRPr sz="2800" b="0" i="0" u="none" strike="noStrike" cap="none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marL="0" indent="0"/>
            <a:r>
              <a:rPr lang="en-US" sz="1800" b="1" dirty="0"/>
              <a:t>Mega Goal 3.2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63342" y="1061487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6177901" y="1041141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2451887" y="84713"/>
            <a:ext cx="4797250" cy="708305"/>
          </a:xfrm>
          <a:prstGeom prst="wedgeRoundRectCallout">
            <a:avLst>
              <a:gd name="adj1" fmla="val 67884"/>
              <a:gd name="adj2" fmla="val 2190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Do you recognize these cities?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B62E3D0-0218-4EA1-9E97-C684216C6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 t="21574" r="52183" b="57344"/>
          <a:stretch/>
        </p:blipFill>
        <p:spPr bwMode="auto">
          <a:xfrm>
            <a:off x="4937374" y="1547151"/>
            <a:ext cx="2912245" cy="3227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5475223-57C5-42AB-8737-762422D9E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33602" r="27535" b="22850"/>
          <a:stretch/>
        </p:blipFill>
        <p:spPr bwMode="auto">
          <a:xfrm>
            <a:off x="1294381" y="1530735"/>
            <a:ext cx="3011624" cy="326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A7F0EE3-50DA-435E-A9A0-C43718469FF7}"/>
              </a:ext>
            </a:extLst>
          </p:cNvPr>
          <p:cNvSpPr txBox="1"/>
          <p:nvPr/>
        </p:nvSpPr>
        <p:spPr>
          <a:xfrm>
            <a:off x="2800193" y="962013"/>
            <a:ext cx="183071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Riyadh</a:t>
            </a:r>
            <a:endParaRPr lang="ar-SA" sz="2800" b="1" dirty="0">
              <a:ln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BA074C7-901F-47A2-B760-86277E477F0B}"/>
              </a:ext>
            </a:extLst>
          </p:cNvPr>
          <p:cNvSpPr txBox="1"/>
          <p:nvPr/>
        </p:nvSpPr>
        <p:spPr>
          <a:xfrm>
            <a:off x="5088755" y="961589"/>
            <a:ext cx="183071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rgbClr val="FFFFFF"/>
                </a:solidFill>
              </a:rPr>
              <a:t>Jeddah</a:t>
            </a:r>
            <a:endParaRPr lang="ar-SA" sz="2800" b="1" dirty="0">
              <a:ln/>
              <a:solidFill>
                <a:srgbClr val="FFFFFF"/>
              </a:solidFill>
            </a:endParaRPr>
          </a:p>
        </p:txBody>
      </p:sp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96F334C6-C4EF-0A1D-3836-E76DD789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1868" y="0"/>
            <a:ext cx="1321768" cy="14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4837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1FE3E6C-8003-AEBE-B53B-ECD90A016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6" t="53176" r="6194" b="12999"/>
          <a:stretch/>
        </p:blipFill>
        <p:spPr>
          <a:xfrm>
            <a:off x="278772" y="487545"/>
            <a:ext cx="8287055" cy="191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2516624" y="2820039"/>
            <a:ext cx="4232134" cy="685388"/>
          </a:xfrm>
          <a:prstGeom prst="wedgeRoundRectCallout">
            <a:avLst>
              <a:gd name="adj1" fmla="val 57813"/>
              <a:gd name="adj2" fmla="val 276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What is the main idea of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928740" y="4037042"/>
            <a:ext cx="668818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 is about the amount of advertisements people see in a day.</a:t>
            </a:r>
          </a:p>
        </p:txBody>
      </p:sp>
      <p:pic>
        <p:nvPicPr>
          <p:cNvPr id="14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285C3B03-8600-45CB-B3DE-EAAF4BC5F5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051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464" y="662048"/>
            <a:ext cx="606611" cy="545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EB3F2F71-D945-D8DD-7E46-F70822A8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76" y="2554161"/>
            <a:ext cx="1321768" cy="14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6455814-4C7F-A79E-9783-B1964F5909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93" t="47512" r="1947" b="23540"/>
          <a:stretch/>
        </p:blipFill>
        <p:spPr>
          <a:xfrm>
            <a:off x="347958" y="216867"/>
            <a:ext cx="8555708" cy="163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83898F03-6939-44BC-A62B-7BC6695F68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824" end="20592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0332" y="678433"/>
            <a:ext cx="618086" cy="62307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16" name="Google Shape;416;p36"/>
          <p:cNvSpPr/>
          <p:nvPr/>
        </p:nvSpPr>
        <p:spPr>
          <a:xfrm rot="5400000">
            <a:off x="6229658" y="3112788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888501" y="2093191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1623982" y="2466503"/>
            <a:ext cx="5278523" cy="685388"/>
          </a:xfrm>
          <a:prstGeom prst="wedgeRoundRectCallout">
            <a:avLst>
              <a:gd name="adj1" fmla="val 55065"/>
              <a:gd name="adj2" fmla="val 14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do you think you will learn in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504860" y="3853126"/>
            <a:ext cx="583461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 is about </a:t>
            </a:r>
            <a:r>
              <a:rPr lang="en-US" sz="1800" b="1" dirty="0"/>
              <a:t>how advertisements reach people today</a:t>
            </a:r>
          </a:p>
        </p:txBody>
      </p:sp>
      <p:pic>
        <p:nvPicPr>
          <p:cNvPr id="4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F4D094D4-0C1B-9F42-D9AA-3472D5F5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4786" y="2216763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93D3C4D-EA6E-40D9-F3CD-CC423B6ED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52" t="44208" r="1939" b="18663"/>
          <a:stretch/>
        </p:blipFill>
        <p:spPr>
          <a:xfrm>
            <a:off x="285427" y="228195"/>
            <a:ext cx="8459856" cy="210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2619282" y="3585939"/>
            <a:ext cx="2802757" cy="301624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962952" y="2711583"/>
            <a:ext cx="5313272" cy="685388"/>
          </a:xfrm>
          <a:prstGeom prst="wedgeRoundRectCallout">
            <a:avLst>
              <a:gd name="adj1" fmla="val 61952"/>
              <a:gd name="adj2" fmla="val -120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What do you think you will learn in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1220053" y="4109870"/>
            <a:ext cx="57376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</a:t>
            </a:r>
            <a:r>
              <a:rPr lang="en-US" sz="1800" b="1" dirty="0"/>
              <a:t>unconventional places of advertisement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4C6034DA-DFE0-42AF-BD66-A3C6877ADD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564" end="14787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232" y="379175"/>
            <a:ext cx="605958" cy="6230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19A4C0A4-F9A1-16A3-BC71-F63F446A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44" y="2443340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0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/>
          <p:nvPr/>
        </p:nvSpPr>
        <p:spPr>
          <a:xfrm flipH="1">
            <a:off x="948514" y="1799659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1634591" y="2537391"/>
            <a:ext cx="5143340" cy="685388"/>
          </a:xfrm>
          <a:prstGeom prst="wedgeRoundRectCallout">
            <a:avLst>
              <a:gd name="adj1" fmla="val 61952"/>
              <a:gd name="adj2" fmla="val -120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do you think you will learn in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1369585" y="3680717"/>
            <a:ext cx="588897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</a:t>
            </a:r>
            <a:r>
              <a:rPr lang="en-US" sz="1800" b="1" dirty="0"/>
              <a:t>The best way to get consumer’s attention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EEA58F89-883F-4A79-9089-4FD7E11602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176" end="117052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7784" y="1650839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2E0A460C-EB9A-9A9D-80B5-84E3BE343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10" y="2386696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CB0CB3-0DAE-1505-2FC5-6C640FC03B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90" t="22026" r="5575" b="60039"/>
          <a:stretch/>
        </p:blipFill>
        <p:spPr>
          <a:xfrm>
            <a:off x="168233" y="307739"/>
            <a:ext cx="8822018" cy="1116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Google Shape;304;p32">
            <a:extLst>
              <a:ext uri="{FF2B5EF4-FFF2-40B4-BE49-F238E27FC236}">
                <a16:creationId xmlns:a16="http://schemas.microsoft.com/office/drawing/2014/main" id="{ED9D63A1-77BD-4D04-9102-3D34729B4F9D}"/>
              </a:ext>
            </a:extLst>
          </p:cNvPr>
          <p:cNvSpPr/>
          <p:nvPr/>
        </p:nvSpPr>
        <p:spPr>
          <a:xfrm rot="10800000" flipH="1">
            <a:off x="5155023" y="1798311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1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516C459-BF77-828F-1BCF-6CF0923BC5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8" t="38073" r="7964" b="39272"/>
          <a:stretch/>
        </p:blipFill>
        <p:spPr>
          <a:xfrm>
            <a:off x="323681" y="402983"/>
            <a:ext cx="8718359" cy="128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6" name="Google Shape;416;p36"/>
          <p:cNvSpPr/>
          <p:nvPr/>
        </p:nvSpPr>
        <p:spPr>
          <a:xfrm rot="5400000">
            <a:off x="1151223" y="3656368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7704070" y="367114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1100517" y="2228413"/>
            <a:ext cx="5648646" cy="685388"/>
          </a:xfrm>
          <a:prstGeom prst="wedgeRoundRectCallout">
            <a:avLst>
              <a:gd name="adj1" fmla="val 60586"/>
              <a:gd name="adj2" fmla="val -189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What do you think you will learn in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634332" y="3756021"/>
            <a:ext cx="583461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It’s about </a:t>
            </a:r>
            <a:r>
              <a:rPr lang="en-US" sz="1800" b="1" dirty="0"/>
              <a:t>The strangest development in advertising </a:t>
            </a:r>
          </a:p>
        </p:txBody>
      </p:sp>
      <p:pic>
        <p:nvPicPr>
          <p:cNvPr id="8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0D071EBB-5FA2-4028-9837-B3027F14C5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975" end="7823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710" y="714472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0BCEFDFD-3C45-502E-AE9B-4B7CECEF0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75" y="1974002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509DF89-49C6-4C55-B764-DE0F9D6A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710" y="573058"/>
            <a:ext cx="6942580" cy="267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3109088" y="3822667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80920" y="1632076"/>
            <a:ext cx="3237187" cy="776715"/>
          </a:xfrm>
          <a:prstGeom prst="wedgeRoundRectCallout">
            <a:avLst>
              <a:gd name="adj1" fmla="val -11801"/>
              <a:gd name="adj2" fmla="val 115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is the main idea of this paragraph?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BC7AF0-BE38-4C05-96C0-694A7D6BB9DD}"/>
              </a:ext>
            </a:extLst>
          </p:cNvPr>
          <p:cNvSpPr txBox="1"/>
          <p:nvPr/>
        </p:nvSpPr>
        <p:spPr>
          <a:xfrm>
            <a:off x="2618034" y="3787398"/>
            <a:ext cx="402960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It’s about buzz marketing</a:t>
            </a:r>
          </a:p>
        </p:txBody>
      </p:sp>
      <p:pic>
        <p:nvPicPr>
          <p:cNvPr id="7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4FAA1443-4BE7-4396-AD86-D2F395BF57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405" end="359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9453" y="728348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89D638A7-65B9-841B-D933-B59CFEA7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0" y="3074519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B45043-F9C2-4BF6-93CC-B56E3A8155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84" t="55442" r="14117" b="22614"/>
          <a:stretch/>
        </p:blipFill>
        <p:spPr>
          <a:xfrm>
            <a:off x="370647" y="250000"/>
            <a:ext cx="8008092" cy="1728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6" name="Google Shape;416;p36"/>
          <p:cNvSpPr/>
          <p:nvPr/>
        </p:nvSpPr>
        <p:spPr>
          <a:xfrm rot="5400000">
            <a:off x="2324568" y="3122294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6"/>
          <p:cNvSpPr/>
          <p:nvPr/>
        </p:nvSpPr>
        <p:spPr>
          <a:xfrm rot="-5400000" flipH="1">
            <a:off x="6635922" y="3104702"/>
            <a:ext cx="235428" cy="578982"/>
          </a:xfrm>
          <a:custGeom>
            <a:avLst/>
            <a:gdLst/>
            <a:ahLst/>
            <a:cxnLst/>
            <a:rect l="l" t="t" r="r" b="b"/>
            <a:pathLst>
              <a:path w="9174" h="22557" extrusionOk="0">
                <a:moveTo>
                  <a:pt x="4587" y="0"/>
                </a:moveTo>
                <a:lnTo>
                  <a:pt x="3885" y="15915"/>
                </a:lnTo>
                <a:lnTo>
                  <a:pt x="1" y="16567"/>
                </a:lnTo>
                <a:lnTo>
                  <a:pt x="3885" y="17243"/>
                </a:lnTo>
                <a:lnTo>
                  <a:pt x="4587" y="22557"/>
                </a:lnTo>
                <a:lnTo>
                  <a:pt x="5289" y="17243"/>
                </a:lnTo>
                <a:lnTo>
                  <a:pt x="9174" y="16567"/>
                </a:lnTo>
                <a:lnTo>
                  <a:pt x="5289" y="15915"/>
                </a:lnTo>
                <a:lnTo>
                  <a:pt x="45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660BC99-0014-4557-B022-D675452AFC34}"/>
              </a:ext>
            </a:extLst>
          </p:cNvPr>
          <p:cNvSpPr/>
          <p:nvPr/>
        </p:nvSpPr>
        <p:spPr>
          <a:xfrm>
            <a:off x="2082373" y="2519698"/>
            <a:ext cx="4326110" cy="685388"/>
          </a:xfrm>
          <a:prstGeom prst="wedgeRoundRectCallout">
            <a:avLst>
              <a:gd name="adj1" fmla="val 70096"/>
              <a:gd name="adj2" fmla="val 154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is the main idea of this paragraph?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732260-AE8B-40AB-8326-D39F2AB588DA}"/>
              </a:ext>
            </a:extLst>
          </p:cNvPr>
          <p:cNvSpPr txBox="1"/>
          <p:nvPr/>
        </p:nvSpPr>
        <p:spPr>
          <a:xfrm>
            <a:off x="1870321" y="3845782"/>
            <a:ext cx="540335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It’s about the advertisement everywhere</a:t>
            </a:r>
          </a:p>
        </p:txBody>
      </p:sp>
      <p:pic>
        <p:nvPicPr>
          <p:cNvPr id="9" name="MG Bk 5 F-SA_2020_2-12">
            <a:hlinkClick r:id="" action="ppaction://media"/>
            <a:extLst>
              <a:ext uri="{FF2B5EF4-FFF2-40B4-BE49-F238E27FC236}">
                <a16:creationId xmlns:a16="http://schemas.microsoft.com/office/drawing/2014/main" id="{F853C662-C2A3-4752-BBB1-1330DE629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529" y="2519698"/>
            <a:ext cx="666554" cy="6853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2EF36BA3-1A2A-E01C-F323-1C0870785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31" y="2265315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"/>
          <p:cNvSpPr/>
          <p:nvPr/>
        </p:nvSpPr>
        <p:spPr>
          <a:xfrm>
            <a:off x="2666191" y="1660006"/>
            <a:ext cx="2429759" cy="87954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00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Open </a:t>
            </a:r>
            <a:endParaRPr sz="2000"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654156" y="2475842"/>
            <a:ext cx="3680652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studen’s book  p.</a:t>
            </a:r>
            <a:endParaRPr sz="2000" dirty="0"/>
          </a:p>
        </p:txBody>
      </p:sp>
      <p:sp>
        <p:nvSpPr>
          <p:cNvPr id="486" name="Google Shape;486;p40"/>
          <p:cNvSpPr txBox="1">
            <a:spLocks noGrp="1"/>
          </p:cNvSpPr>
          <p:nvPr>
            <p:ph type="title" idx="2"/>
          </p:nvPr>
        </p:nvSpPr>
        <p:spPr>
          <a:xfrm>
            <a:off x="4783258" y="2528143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75</a:t>
            </a:r>
            <a:endParaRPr sz="4400" dirty="0"/>
          </a:p>
        </p:txBody>
      </p:sp>
      <p:cxnSp>
        <p:nvCxnSpPr>
          <p:cNvPr id="487" name="Google Shape;487;p40"/>
          <p:cNvCxnSpPr/>
          <p:nvPr/>
        </p:nvCxnSpPr>
        <p:spPr>
          <a:xfrm>
            <a:off x="2270819" y="3543910"/>
            <a:ext cx="3394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40"/>
          <p:cNvSpPr/>
          <p:nvPr/>
        </p:nvSpPr>
        <p:spPr>
          <a:xfrm>
            <a:off x="2982582" y="1347085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6C5EBEE-F84C-6593-B285-A2DC49DA9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6000213" y="928132"/>
            <a:ext cx="2686602" cy="3299734"/>
          </a:xfrm>
          <a:prstGeom prst="roundRect">
            <a:avLst>
              <a:gd name="adj" fmla="val 16667"/>
            </a:avLst>
          </a:prstGeom>
          <a:ln w="76200">
            <a:solidFill>
              <a:schemeClr val="accent1"/>
            </a:solidFill>
          </a:ln>
          <a:effectLst>
            <a:glow rad="228600">
              <a:srgbClr val="0070C0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0241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1933467" y="225306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Reading</a:t>
            </a:r>
            <a:endParaRPr sz="8000" dirty="0"/>
          </a:p>
        </p:txBody>
      </p:sp>
      <p:sp>
        <p:nvSpPr>
          <p:cNvPr id="287" name="Google Shape;287;p31"/>
          <p:cNvSpPr/>
          <p:nvPr/>
        </p:nvSpPr>
        <p:spPr>
          <a:xfrm>
            <a:off x="2493039" y="1380810"/>
            <a:ext cx="3477456" cy="8468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20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After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grpSp>
        <p:nvGrpSpPr>
          <p:cNvPr id="288" name="Google Shape;288;p31"/>
          <p:cNvGrpSpPr/>
          <p:nvPr/>
        </p:nvGrpSpPr>
        <p:grpSpPr>
          <a:xfrm>
            <a:off x="1000300" y="906775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6" name="Google Shape;296;p31"/>
          <p:cNvCxnSpPr/>
          <p:nvPr/>
        </p:nvCxnSpPr>
        <p:spPr>
          <a:xfrm>
            <a:off x="2499900" y="3675876"/>
            <a:ext cx="4144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6329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subTitle" idx="1"/>
          </p:nvPr>
        </p:nvSpPr>
        <p:spPr>
          <a:xfrm>
            <a:off x="4699826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70" name="Google Shape;270;p30"/>
          <p:cNvSpPr txBox="1">
            <a:spLocks noGrp="1"/>
          </p:cNvSpPr>
          <p:nvPr>
            <p:ph type="subTitle" idx="4"/>
          </p:nvPr>
        </p:nvSpPr>
        <p:spPr>
          <a:xfrm>
            <a:off x="6675251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271" name="Google Shape;271;p30"/>
          <p:cNvSpPr txBox="1">
            <a:spLocks noGrp="1"/>
          </p:cNvSpPr>
          <p:nvPr>
            <p:ph type="subTitle" idx="6"/>
          </p:nvPr>
        </p:nvSpPr>
        <p:spPr>
          <a:xfrm>
            <a:off x="748975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272" name="Google Shape;272;p30"/>
          <p:cNvSpPr txBox="1">
            <a:spLocks noGrp="1"/>
          </p:cNvSpPr>
          <p:nvPr>
            <p:ph type="subTitle" idx="8"/>
          </p:nvPr>
        </p:nvSpPr>
        <p:spPr>
          <a:xfrm>
            <a:off x="2724400" y="3087925"/>
            <a:ext cx="1720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273" name="Google Shape;273;p30"/>
          <p:cNvSpPr/>
          <p:nvPr/>
        </p:nvSpPr>
        <p:spPr>
          <a:xfrm>
            <a:off x="1222794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5173649" y="2233825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7149076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 idx="5"/>
          </p:nvPr>
        </p:nvSpPr>
        <p:spPr>
          <a:xfrm>
            <a:off x="1233102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3198222" y="2238838"/>
            <a:ext cx="772800" cy="7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 </a:t>
            </a:r>
            <a:r>
              <a:rPr lang="en" sz="4000" dirty="0">
                <a:solidFill>
                  <a:schemeClr val="dk2"/>
                </a:solidFill>
              </a:rPr>
              <a:t>Objectives</a:t>
            </a:r>
            <a:endParaRPr sz="4000" dirty="0"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2"/>
          </p:nvPr>
        </p:nvSpPr>
        <p:spPr>
          <a:xfrm>
            <a:off x="5173649" y="2294284"/>
            <a:ext cx="7728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title" idx="3"/>
          </p:nvPr>
        </p:nvSpPr>
        <p:spPr>
          <a:xfrm>
            <a:off x="7159383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title" idx="7"/>
          </p:nvPr>
        </p:nvSpPr>
        <p:spPr>
          <a:xfrm>
            <a:off x="3208529" y="2299297"/>
            <a:ext cx="752400" cy="65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C8725DD-1B40-46B0-B518-4960C7BDC06E}"/>
              </a:ext>
            </a:extLst>
          </p:cNvPr>
          <p:cNvSpPr txBox="1"/>
          <p:nvPr/>
        </p:nvSpPr>
        <p:spPr>
          <a:xfrm>
            <a:off x="748249" y="3583023"/>
            <a:ext cx="1720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Places where they see ads in everyday life</a:t>
            </a:r>
            <a:endParaRPr lang="ar-SA" sz="18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3D7D0D-12AA-4FC9-B139-C18AACF66871}"/>
              </a:ext>
            </a:extLst>
          </p:cNvPr>
          <p:cNvSpPr txBox="1"/>
          <p:nvPr/>
        </p:nvSpPr>
        <p:spPr>
          <a:xfrm>
            <a:off x="2695113" y="3547628"/>
            <a:ext cx="1720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the text for specific information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0C3904C-26AB-4F70-A9BE-18E98C0C4078}"/>
              </a:ext>
            </a:extLst>
          </p:cNvPr>
          <p:cNvSpPr txBox="1"/>
          <p:nvPr/>
        </p:nvSpPr>
        <p:spPr>
          <a:xfrm>
            <a:off x="4723069" y="3529161"/>
            <a:ext cx="18962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Some questions about the text</a:t>
            </a:r>
          </a:p>
          <a:p>
            <a:pPr algn="ctr"/>
            <a:r>
              <a:rPr lang="en-US" sz="1800" dirty="0"/>
              <a:t>correctly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822F7E5-A1E1-4019-89C3-1A5980311C8A}"/>
              </a:ext>
            </a:extLst>
          </p:cNvPr>
          <p:cNvSpPr txBox="1"/>
          <p:nvPr/>
        </p:nvSpPr>
        <p:spPr>
          <a:xfrm>
            <a:off x="6703500" y="3510694"/>
            <a:ext cx="19711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about techniques used in advertisement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28AE86-1795-92B0-3611-0C46A214E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1" t="35398" r="28407" b="34320"/>
          <a:stretch/>
        </p:blipFill>
        <p:spPr>
          <a:xfrm>
            <a:off x="247999" y="72830"/>
            <a:ext cx="8210353" cy="25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15A8676-549F-933B-279E-87C4DDDC2EDE}"/>
              </a:ext>
            </a:extLst>
          </p:cNvPr>
          <p:cNvSpPr txBox="1"/>
          <p:nvPr/>
        </p:nvSpPr>
        <p:spPr>
          <a:xfrm rot="21415410">
            <a:off x="250852" y="2610450"/>
            <a:ext cx="8553281" cy="1754326"/>
          </a:xfrm>
          <a:prstGeom prst="rect">
            <a:avLst/>
          </a:prstGeom>
          <a:ln w="76200"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100" dirty="0"/>
          </a:p>
          <a:p>
            <a:r>
              <a:rPr lang="en-US" sz="1700" b="1" dirty="0"/>
              <a:t>1</a:t>
            </a:r>
            <a:r>
              <a:rPr lang="en-US" sz="1700" dirty="0"/>
              <a:t>. The average person is exposed to between </a:t>
            </a:r>
            <a:r>
              <a:rPr lang="en-US" sz="1700" b="1" dirty="0"/>
              <a:t>400 </a:t>
            </a:r>
            <a:r>
              <a:rPr lang="en-US" sz="1700" dirty="0"/>
              <a:t>and </a:t>
            </a:r>
            <a:r>
              <a:rPr lang="en-US" sz="1700" b="1" dirty="0"/>
              <a:t>600</a:t>
            </a:r>
            <a:r>
              <a:rPr lang="en-US" sz="1700" dirty="0"/>
              <a:t> advertisements each day.</a:t>
            </a:r>
          </a:p>
          <a:p>
            <a:r>
              <a:rPr lang="en-US" sz="1700" b="1" dirty="0"/>
              <a:t>2.</a:t>
            </a:r>
            <a:r>
              <a:rPr lang="en-US" sz="1700" dirty="0"/>
              <a:t> TV commercials, newspaper ads, and magazine ads are traditional advertising approaches. </a:t>
            </a:r>
          </a:p>
          <a:p>
            <a:r>
              <a:rPr lang="en-US" sz="1700" b="1" dirty="0"/>
              <a:t>3</a:t>
            </a:r>
            <a:r>
              <a:rPr lang="en-US" sz="1700" dirty="0"/>
              <a:t>. Selling advertising space on one’s body is a strange development in advertising.</a:t>
            </a:r>
          </a:p>
          <a:p>
            <a:r>
              <a:rPr lang="en-US" sz="1700" dirty="0"/>
              <a:t>4. Buzz marketing is considered the sneakiest form of advertising.</a:t>
            </a:r>
          </a:p>
          <a:p>
            <a:endParaRPr lang="ar-SA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3623788" y="3961313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3009195" y="112906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FCFFE19-34EC-7BC6-1A9A-7EF3F2246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9" t="36191" r="7819" b="29361"/>
          <a:stretch/>
        </p:blipFill>
        <p:spPr>
          <a:xfrm>
            <a:off x="186198" y="1610315"/>
            <a:ext cx="8828330" cy="214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9551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238F99E-4653-5C39-B009-0D17E7C0C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4" t="28625" r="9115" b="5762"/>
          <a:stretch/>
        </p:blipFill>
        <p:spPr>
          <a:xfrm>
            <a:off x="399626" y="396511"/>
            <a:ext cx="8449946" cy="4212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8DE3999-9EE7-C934-53D6-44BDD753966D}"/>
              </a:ext>
            </a:extLst>
          </p:cNvPr>
          <p:cNvSpPr txBox="1"/>
          <p:nvPr/>
        </p:nvSpPr>
        <p:spPr>
          <a:xfrm>
            <a:off x="4224043" y="922493"/>
            <a:ext cx="2225309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Clothes </a:t>
            </a:r>
          </a:p>
          <a:p>
            <a:pPr algn="ctr"/>
            <a:r>
              <a:rPr lang="en-US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</a:p>
          <a:p>
            <a:pPr algn="ctr"/>
            <a:r>
              <a:rPr lang="en-US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Perfumes</a:t>
            </a:r>
          </a:p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6FF652B-E709-F0E2-752D-6BAB78C8D068}"/>
              </a:ext>
            </a:extLst>
          </p:cNvPr>
          <p:cNvSpPr txBox="1"/>
          <p:nvPr/>
        </p:nvSpPr>
        <p:spPr>
          <a:xfrm>
            <a:off x="2207776" y="1228640"/>
            <a:ext cx="190162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2CB5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</a:p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57730D4-84DD-FE61-43CF-2E50A3B69688}"/>
              </a:ext>
            </a:extLst>
          </p:cNvPr>
          <p:cNvSpPr txBox="1"/>
          <p:nvPr/>
        </p:nvSpPr>
        <p:spPr>
          <a:xfrm>
            <a:off x="6626027" y="1220549"/>
            <a:ext cx="190162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</a:p>
          <a:p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2084F2-3886-9BE9-4B24-23C1AC9507E7}"/>
              </a:ext>
            </a:extLst>
          </p:cNvPr>
          <p:cNvSpPr txBox="1"/>
          <p:nvPr/>
        </p:nvSpPr>
        <p:spPr>
          <a:xfrm>
            <a:off x="2530109" y="2327808"/>
            <a:ext cx="190162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2CB5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mobiles</a:t>
            </a:r>
          </a:p>
          <a:p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4CD810C-3900-AD69-59F4-8DB5E15F6F7D}"/>
              </a:ext>
            </a:extLst>
          </p:cNvPr>
          <p:cNvSpPr txBox="1"/>
          <p:nvPr/>
        </p:nvSpPr>
        <p:spPr>
          <a:xfrm>
            <a:off x="4503217" y="2358827"/>
            <a:ext cx="190162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Games</a:t>
            </a:r>
          </a:p>
          <a:p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0248C72-129B-C0CA-04D4-D4B1506F6D4C}"/>
              </a:ext>
            </a:extLst>
          </p:cNvPr>
          <p:cNvSpPr txBox="1"/>
          <p:nvPr/>
        </p:nvSpPr>
        <p:spPr>
          <a:xfrm>
            <a:off x="6705599" y="2319717"/>
            <a:ext cx="190162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</a:p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0CD2EEE-38CE-CEA9-A5E7-60186EA55BAB}"/>
              </a:ext>
            </a:extLst>
          </p:cNvPr>
          <p:cNvSpPr txBox="1"/>
          <p:nvPr/>
        </p:nvSpPr>
        <p:spPr>
          <a:xfrm>
            <a:off x="2287348" y="3493062"/>
            <a:ext cx="190162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2CB5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toys</a:t>
            </a:r>
          </a:p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95F2DA7-E94A-1C43-1451-1ED9E60646FD}"/>
              </a:ext>
            </a:extLst>
          </p:cNvPr>
          <p:cNvSpPr txBox="1"/>
          <p:nvPr/>
        </p:nvSpPr>
        <p:spPr>
          <a:xfrm>
            <a:off x="4464105" y="3493062"/>
            <a:ext cx="190162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candies</a:t>
            </a:r>
          </a:p>
          <a:p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B5EA0E3-135B-996E-23ED-D6A68F050774}"/>
              </a:ext>
            </a:extLst>
          </p:cNvPr>
          <p:cNvSpPr txBox="1"/>
          <p:nvPr/>
        </p:nvSpPr>
        <p:spPr>
          <a:xfrm>
            <a:off x="6279420" y="3297504"/>
            <a:ext cx="236287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 </a:t>
            </a:r>
          </a:p>
          <a:p>
            <a:pPr algn="ctr"/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</a:p>
          <a:p>
            <a:pPr algn="ctr"/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Social Media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593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p47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From The</a:t>
            </a:r>
            <a:r>
              <a:rPr lang="en" dirty="0">
                <a:solidFill>
                  <a:schemeClr val="dk2"/>
                </a:solidFill>
              </a:rPr>
              <a:t> Holy Qura’an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0BB848E-1A34-404F-89DF-61D4CF8E4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07"/>
          <a:stretch/>
        </p:blipFill>
        <p:spPr>
          <a:xfrm>
            <a:off x="2183906" y="1269507"/>
            <a:ext cx="4588369" cy="319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3"/>
          <p:cNvSpPr txBox="1">
            <a:spLocks noGrp="1"/>
          </p:cNvSpPr>
          <p:nvPr>
            <p:ph type="title"/>
          </p:nvPr>
        </p:nvSpPr>
        <p:spPr>
          <a:xfrm>
            <a:off x="680591" y="1845880"/>
            <a:ext cx="55656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</a:t>
            </a:r>
            <a:r>
              <a:rPr lang="en" sz="6000" dirty="0">
                <a:solidFill>
                  <a:schemeClr val="dk2"/>
                </a:solidFill>
              </a:rPr>
              <a:t>work</a:t>
            </a:r>
            <a:endParaRPr sz="6000" dirty="0"/>
          </a:p>
        </p:txBody>
      </p:sp>
      <p:sp>
        <p:nvSpPr>
          <p:cNvPr id="571" name="Google Shape;571;p43"/>
          <p:cNvSpPr txBox="1">
            <a:spLocks noGrp="1"/>
          </p:cNvSpPr>
          <p:nvPr>
            <p:ph type="subTitle" idx="1"/>
          </p:nvPr>
        </p:nvSpPr>
        <p:spPr>
          <a:xfrm>
            <a:off x="769604" y="2940476"/>
            <a:ext cx="55656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n" sz="2000" dirty="0"/>
              <a:t>orkbook p</a:t>
            </a:r>
            <a:r>
              <a:rPr lang="en" sz="2000" b="1" dirty="0"/>
              <a:t>.</a:t>
            </a:r>
            <a:r>
              <a:rPr lang="en" sz="2000" b="1" dirty="0">
                <a:solidFill>
                  <a:srgbClr val="33CCCC"/>
                </a:solidFill>
              </a:rPr>
              <a:t>(274) </a:t>
            </a:r>
            <a:r>
              <a:rPr lang="en" sz="2000" dirty="0"/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exercise </a:t>
            </a:r>
            <a:r>
              <a:rPr lang="en" sz="2000" b="1" dirty="0">
                <a:solidFill>
                  <a:srgbClr val="00B0F0"/>
                </a:solidFill>
              </a:rPr>
              <a:t>( J)</a:t>
            </a:r>
            <a:endParaRPr sz="2000" b="1" dirty="0">
              <a:solidFill>
                <a:srgbClr val="00B0F0"/>
              </a:solidFill>
            </a:endParaRPr>
          </a:p>
        </p:txBody>
      </p:sp>
      <p:sp>
        <p:nvSpPr>
          <p:cNvPr id="572" name="Google Shape;572;p43"/>
          <p:cNvSpPr/>
          <p:nvPr/>
        </p:nvSpPr>
        <p:spPr>
          <a:xfrm>
            <a:off x="1502995" y="133823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3"/>
          <p:cNvSpPr/>
          <p:nvPr/>
        </p:nvSpPr>
        <p:spPr>
          <a:xfrm flipH="1">
            <a:off x="4837995" y="133823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4" name="Google Shape;574;p43"/>
          <p:cNvCxnSpPr/>
          <p:nvPr/>
        </p:nvCxnSpPr>
        <p:spPr>
          <a:xfrm>
            <a:off x="2302425" y="3805238"/>
            <a:ext cx="4552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صورة 1">
            <a:extLst>
              <a:ext uri="{FF2B5EF4-FFF2-40B4-BE49-F238E27FC236}">
                <a16:creationId xmlns:a16="http://schemas.microsoft.com/office/drawing/2014/main" id="{84889D55-2606-E37E-5CD5-9D7D66AAF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865883" y="763146"/>
            <a:ext cx="2955262" cy="3629707"/>
          </a:xfrm>
          <a:prstGeom prst="roundRect">
            <a:avLst>
              <a:gd name="adj" fmla="val 16667"/>
            </a:avLst>
          </a:prstGeom>
          <a:ln w="76200">
            <a:solidFill>
              <a:schemeClr val="accent1"/>
            </a:solidFill>
          </a:ln>
          <a:effectLst>
            <a:glow rad="228600">
              <a:srgbClr val="0070C0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3" name="Google Shape;4063;p51"/>
          <p:cNvSpPr txBox="1">
            <a:spLocks noGrp="1"/>
          </p:cNvSpPr>
          <p:nvPr>
            <p:ph type="title"/>
          </p:nvPr>
        </p:nvSpPr>
        <p:spPr>
          <a:xfrm>
            <a:off x="2451887" y="663547"/>
            <a:ext cx="3924637" cy="49740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 !</a:t>
            </a:r>
            <a:endParaRPr sz="6000" dirty="0"/>
          </a:p>
        </p:txBody>
      </p:sp>
      <p:grpSp>
        <p:nvGrpSpPr>
          <p:cNvPr id="4085" name="Google Shape;4085;p51"/>
          <p:cNvGrpSpPr/>
          <p:nvPr/>
        </p:nvGrpSpPr>
        <p:grpSpPr>
          <a:xfrm flipH="1">
            <a:off x="7950975" y="906775"/>
            <a:ext cx="192769" cy="1557535"/>
            <a:chOff x="1030275" y="2717413"/>
            <a:chExt cx="192769" cy="1557535"/>
          </a:xfrm>
        </p:grpSpPr>
        <p:sp>
          <p:nvSpPr>
            <p:cNvPr id="4086" name="Google Shape;4086;p5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5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5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9" name="Google Shape;4089;p51"/>
          <p:cNvGrpSpPr/>
          <p:nvPr/>
        </p:nvGrpSpPr>
        <p:grpSpPr>
          <a:xfrm rot="10800000">
            <a:off x="1000300" y="2679175"/>
            <a:ext cx="192769" cy="1557535"/>
            <a:chOff x="1030275" y="2717413"/>
            <a:chExt cx="192769" cy="1557535"/>
          </a:xfrm>
        </p:grpSpPr>
        <p:sp>
          <p:nvSpPr>
            <p:cNvPr id="4090" name="Google Shape;4090;p5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5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5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457572C-AAE6-44A4-8DB8-5D7B62E9A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6"/>
          <a:stretch/>
        </p:blipFill>
        <p:spPr>
          <a:xfrm>
            <a:off x="1813431" y="1441146"/>
            <a:ext cx="5269871" cy="274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1"/>
          <p:cNvGrpSpPr/>
          <p:nvPr/>
        </p:nvGrpSpPr>
        <p:grpSpPr>
          <a:xfrm>
            <a:off x="927471" y="1279009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11">
            <a:extLst>
              <a:ext uri="{FF2B5EF4-FFF2-40B4-BE49-F238E27FC236}">
                <a16:creationId xmlns:a16="http://schemas.microsoft.com/office/drawing/2014/main" id="{AE808415-1F64-8F7E-E860-1D543D20FFE9}"/>
              </a:ext>
            </a:extLst>
          </p:cNvPr>
          <p:cNvGrpSpPr/>
          <p:nvPr/>
        </p:nvGrpSpPr>
        <p:grpSpPr>
          <a:xfrm>
            <a:off x="735060" y="670634"/>
            <a:ext cx="3114922" cy="540023"/>
            <a:chOff x="3562350" y="-2391420"/>
            <a:chExt cx="4033224" cy="1061314"/>
          </a:xfrm>
          <a:solidFill>
            <a:schemeClr val="accent1"/>
          </a:solidFill>
        </p:grpSpPr>
        <p:sp>
          <p:nvSpPr>
            <p:cNvPr id="5" name="流程图: 过程 35">
              <a:extLst>
                <a:ext uri="{FF2B5EF4-FFF2-40B4-BE49-F238E27FC236}">
                  <a16:creationId xmlns:a16="http://schemas.microsoft.com/office/drawing/2014/main" id="{5CB0F2C9-96E4-7DDE-8B65-9F10AC8D2EA8}"/>
                </a:ext>
              </a:extLst>
            </p:cNvPr>
            <p:cNvSpPr/>
            <p:nvPr/>
          </p:nvSpPr>
          <p:spPr>
            <a:xfrm>
              <a:off x="3562350" y="-2391375"/>
              <a:ext cx="3813260" cy="1061269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6" name="等腰三角形 36">
              <a:extLst>
                <a:ext uri="{FF2B5EF4-FFF2-40B4-BE49-F238E27FC236}">
                  <a16:creationId xmlns:a16="http://schemas.microsoft.com/office/drawing/2014/main" id="{15E48529-DBA7-DFB2-4087-33628412F490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1">
            <a:extLst>
              <a:ext uri="{FF2B5EF4-FFF2-40B4-BE49-F238E27FC236}">
                <a16:creationId xmlns:a16="http://schemas.microsoft.com/office/drawing/2014/main" id="{F96E8799-012C-48C2-3E31-C5B444DE0303}"/>
              </a:ext>
            </a:extLst>
          </p:cNvPr>
          <p:cNvSpPr txBox="1">
            <a:spLocks/>
          </p:cNvSpPr>
          <p:nvPr/>
        </p:nvSpPr>
        <p:spPr>
          <a:xfrm>
            <a:off x="817024" y="711096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32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271827E7-099E-A9E2-95E6-3CF2D89C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1892" y="1059602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E7000A42-D8EB-482C-4A9F-C4762B2A0245}"/>
              </a:ext>
            </a:extLst>
          </p:cNvPr>
          <p:cNvSpPr/>
          <p:nvPr/>
        </p:nvSpPr>
        <p:spPr>
          <a:xfrm>
            <a:off x="3333920" y="1262357"/>
            <a:ext cx="3689968" cy="1383125"/>
          </a:xfrm>
          <a:prstGeom prst="cloudCallout">
            <a:avLst>
              <a:gd name="adj1" fmla="val 58601"/>
              <a:gd name="adj2" fmla="val -151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Do you remember this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ADS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..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What does it mean?</a:t>
            </a:r>
            <a:endParaRPr lang="ar-SA" sz="18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EAC196B-0728-23EE-309E-5BA4CBA7A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47" y="1494145"/>
            <a:ext cx="2838855" cy="239797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FCF90D9-96A5-77C1-7C40-BC3DAE734777}"/>
              </a:ext>
            </a:extLst>
          </p:cNvPr>
          <p:cNvSpPr txBox="1"/>
          <p:nvPr/>
        </p:nvSpPr>
        <p:spPr>
          <a:xfrm>
            <a:off x="4289323" y="3331737"/>
            <a:ext cx="32929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It means : </a:t>
            </a:r>
            <a:r>
              <a:rPr lang="en-US" sz="2000" b="1" dirty="0"/>
              <a:t>Advertisement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1109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"/>
          <p:cNvSpPr/>
          <p:nvPr/>
        </p:nvSpPr>
        <p:spPr>
          <a:xfrm>
            <a:off x="2877038" y="1851537"/>
            <a:ext cx="2008065" cy="4964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Open 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654156" y="2475842"/>
            <a:ext cx="3680652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studen’s book  p.</a:t>
            </a:r>
            <a:endParaRPr sz="2000" dirty="0"/>
          </a:p>
        </p:txBody>
      </p:sp>
      <p:sp>
        <p:nvSpPr>
          <p:cNvPr id="486" name="Google Shape;486;p40"/>
          <p:cNvSpPr txBox="1">
            <a:spLocks noGrp="1"/>
          </p:cNvSpPr>
          <p:nvPr>
            <p:ph type="title" idx="2"/>
          </p:nvPr>
        </p:nvSpPr>
        <p:spPr>
          <a:xfrm>
            <a:off x="4783258" y="2528143"/>
            <a:ext cx="1103100" cy="72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74</a:t>
            </a:r>
            <a:endParaRPr sz="4400" dirty="0"/>
          </a:p>
        </p:txBody>
      </p:sp>
      <p:cxnSp>
        <p:nvCxnSpPr>
          <p:cNvPr id="487" name="Google Shape;487;p40"/>
          <p:cNvCxnSpPr/>
          <p:nvPr/>
        </p:nvCxnSpPr>
        <p:spPr>
          <a:xfrm>
            <a:off x="2270819" y="3543910"/>
            <a:ext cx="33945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40"/>
          <p:cNvSpPr/>
          <p:nvPr/>
        </p:nvSpPr>
        <p:spPr>
          <a:xfrm>
            <a:off x="2982582" y="1347085"/>
            <a:ext cx="1544915" cy="162984"/>
          </a:xfrm>
          <a:custGeom>
            <a:avLst/>
            <a:gdLst/>
            <a:ahLst/>
            <a:cxnLst/>
            <a:rect l="l" t="t" r="r" b="b"/>
            <a:pathLst>
              <a:path w="196242" h="20703" extrusionOk="0">
                <a:moveTo>
                  <a:pt x="98121" y="1"/>
                </a:moveTo>
                <a:lnTo>
                  <a:pt x="97294" y="9474"/>
                </a:lnTo>
                <a:lnTo>
                  <a:pt x="0" y="10351"/>
                </a:lnTo>
                <a:lnTo>
                  <a:pt x="97294" y="11229"/>
                </a:lnTo>
                <a:lnTo>
                  <a:pt x="98121" y="20702"/>
                </a:lnTo>
                <a:lnTo>
                  <a:pt x="98948" y="11229"/>
                </a:lnTo>
                <a:lnTo>
                  <a:pt x="196242" y="10351"/>
                </a:lnTo>
                <a:lnTo>
                  <a:pt x="98948" y="9474"/>
                </a:lnTo>
                <a:lnTo>
                  <a:pt x="98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73A2CBF-FDE3-0D2C-FA9A-740B40411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6000213" y="1017145"/>
            <a:ext cx="2686602" cy="3299734"/>
          </a:xfrm>
          <a:prstGeom prst="roundRect">
            <a:avLst>
              <a:gd name="adj" fmla="val 16667"/>
            </a:avLst>
          </a:prstGeom>
          <a:ln w="76200">
            <a:solidFill>
              <a:schemeClr val="accent1"/>
            </a:solidFill>
          </a:ln>
          <a:effectLst>
            <a:glow rad="228600">
              <a:srgbClr val="0070C0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2273713" y="2227625"/>
            <a:ext cx="4596600" cy="12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sp>
        <p:nvSpPr>
          <p:cNvPr id="287" name="Google Shape;287;p31"/>
          <p:cNvSpPr/>
          <p:nvPr/>
        </p:nvSpPr>
        <p:spPr>
          <a:xfrm>
            <a:off x="2493038" y="1380810"/>
            <a:ext cx="4157927" cy="8468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Red Hat Display;900"/>
              </a:rPr>
              <a:t>Before</a:t>
            </a:r>
            <a:endParaRPr b="0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Red Hat Display;900"/>
            </a:endParaRPr>
          </a:p>
        </p:txBody>
      </p:sp>
      <p:grpSp>
        <p:nvGrpSpPr>
          <p:cNvPr id="288" name="Google Shape;288;p31"/>
          <p:cNvGrpSpPr/>
          <p:nvPr/>
        </p:nvGrpSpPr>
        <p:grpSpPr>
          <a:xfrm>
            <a:off x="1000300" y="906775"/>
            <a:ext cx="192769" cy="1557535"/>
            <a:chOff x="1030275" y="2717413"/>
            <a:chExt cx="192769" cy="1557535"/>
          </a:xfrm>
        </p:grpSpPr>
        <p:sp>
          <p:nvSpPr>
            <p:cNvPr id="289" name="Google Shape;289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10800000" flipH="1">
            <a:off x="7950975" y="2679175"/>
            <a:ext cx="192769" cy="1557535"/>
            <a:chOff x="1030275" y="2717413"/>
            <a:chExt cx="192769" cy="1557535"/>
          </a:xfrm>
        </p:grpSpPr>
        <p:sp>
          <p:nvSpPr>
            <p:cNvPr id="293" name="Google Shape;293;p31"/>
            <p:cNvSpPr/>
            <p:nvPr/>
          </p:nvSpPr>
          <p:spPr>
            <a:xfrm rot="10800000">
              <a:off x="1030275" y="27174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 rot="10800000">
              <a:off x="1030275" y="325916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 rot="10800000">
              <a:off x="1030275" y="3800913"/>
              <a:ext cx="192769" cy="47403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4587" y="0"/>
                  </a:moveTo>
                  <a:lnTo>
                    <a:pt x="3885" y="15915"/>
                  </a:lnTo>
                  <a:lnTo>
                    <a:pt x="1" y="16567"/>
                  </a:lnTo>
                  <a:lnTo>
                    <a:pt x="3885" y="17243"/>
                  </a:lnTo>
                  <a:lnTo>
                    <a:pt x="4587" y="22557"/>
                  </a:lnTo>
                  <a:lnTo>
                    <a:pt x="5289" y="17243"/>
                  </a:lnTo>
                  <a:lnTo>
                    <a:pt x="9174" y="16567"/>
                  </a:lnTo>
                  <a:lnTo>
                    <a:pt x="5289" y="1591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6" name="Google Shape;296;p31"/>
          <p:cNvCxnSpPr/>
          <p:nvPr/>
        </p:nvCxnSpPr>
        <p:spPr>
          <a:xfrm>
            <a:off x="2499900" y="3675876"/>
            <a:ext cx="4144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720000" y="470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Brain </a:t>
            </a:r>
            <a:r>
              <a:rPr lang="en" sz="2800" dirty="0">
                <a:solidFill>
                  <a:schemeClr val="dk2"/>
                </a:solidFill>
              </a:rPr>
              <a:t>storm</a:t>
            </a:r>
            <a:endParaRPr sz="2800" dirty="0"/>
          </a:p>
        </p:txBody>
      </p:sp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4AA622AD-90F5-7A65-39BE-A0EDEED7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3407" y="476975"/>
            <a:ext cx="1453945" cy="15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1499EAB-AE0C-89CF-FFB4-71FEA54B3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95" t="64346" r="41049" b="16618"/>
          <a:stretch/>
        </p:blipFill>
        <p:spPr>
          <a:xfrm>
            <a:off x="833480" y="1928497"/>
            <a:ext cx="7574145" cy="173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B7ED6749-FCB5-4F7C-0A7D-260D788C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94183"/>
            <a:ext cx="1321768" cy="14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36102108-0C8C-07F2-C624-2E0082FDE764}"/>
              </a:ext>
            </a:extLst>
          </p:cNvPr>
          <p:cNvSpPr/>
          <p:nvPr/>
        </p:nvSpPr>
        <p:spPr>
          <a:xfrm>
            <a:off x="1699329" y="0"/>
            <a:ext cx="2953591" cy="1116701"/>
          </a:xfrm>
          <a:prstGeom prst="cloudCallout">
            <a:avLst>
              <a:gd name="adj1" fmla="val -66180"/>
              <a:gd name="adj2" fmla="val 1049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Where do we see or hear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ADS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?</a:t>
            </a:r>
            <a:endParaRPr lang="ar-SA" sz="1800" b="1" dirty="0"/>
          </a:p>
        </p:txBody>
      </p:sp>
      <p:pic>
        <p:nvPicPr>
          <p:cNvPr id="6" name="Picture 12" descr="Bus advertising Vectors &amp; Illustrations for Free Download | Freepik">
            <a:extLst>
              <a:ext uri="{FF2B5EF4-FFF2-40B4-BE49-F238E27FC236}">
                <a16:creationId xmlns:a16="http://schemas.microsoft.com/office/drawing/2014/main" id="{ABDC9705-04A4-325B-579F-52E2E2843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86" y="191683"/>
            <a:ext cx="2528745" cy="126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7E00C80-B135-F919-D02A-5D566AE3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32" y="1702680"/>
            <a:ext cx="2106989" cy="1369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Free Radio Cliparts, Download Free Radio Cliparts png images, Free ClipArts  on Clipart Library">
            <a:extLst>
              <a:ext uri="{FF2B5EF4-FFF2-40B4-BE49-F238E27FC236}">
                <a16:creationId xmlns:a16="http://schemas.microsoft.com/office/drawing/2014/main" id="{038A1569-E657-9B24-CD59-36A5ED273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47" y="1386889"/>
            <a:ext cx="1220492" cy="1172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Newspaper Clip Art">
            <a:extLst>
              <a:ext uri="{FF2B5EF4-FFF2-40B4-BE49-F238E27FC236}">
                <a16:creationId xmlns:a16="http://schemas.microsoft.com/office/drawing/2014/main" id="{EE702840-C339-A28A-FFA2-0B50E67C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56" y="2457124"/>
            <a:ext cx="1622403" cy="111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Download HD Magazine Png Clipart - تصميم غلاف مجلة علمية Transparent PNG  Image - NicePNG.com">
            <a:extLst>
              <a:ext uri="{FF2B5EF4-FFF2-40B4-BE49-F238E27FC236}">
                <a16:creationId xmlns:a16="http://schemas.microsoft.com/office/drawing/2014/main" id="{34AF5C20-4184-E20B-CA62-AE223382F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20" y="3464384"/>
            <a:ext cx="1463551" cy="1354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D9181E9-857C-FE22-9409-2DC0FCA36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615" y="3366386"/>
            <a:ext cx="1482387" cy="1565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Atlanta Billboard Company -">
            <a:extLst>
              <a:ext uri="{FF2B5EF4-FFF2-40B4-BE49-F238E27FC236}">
                <a16:creationId xmlns:a16="http://schemas.microsoft.com/office/drawing/2014/main" id="{21EDD640-24E8-4EFC-EED4-68CEB989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51" y="3944505"/>
            <a:ext cx="1929879" cy="1134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6708129-F4AD-CD49-982B-F2A4F4E99F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8312" y="3447736"/>
            <a:ext cx="1482387" cy="115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What Is Social Media and How Do You Use It For Your Business? - Web Logic  Net">
            <a:extLst>
              <a:ext uri="{FF2B5EF4-FFF2-40B4-BE49-F238E27FC236}">
                <a16:creationId xmlns:a16="http://schemas.microsoft.com/office/drawing/2014/main" id="{157AE7EB-6E2A-5AF5-2D74-4929C00F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47" y="2026398"/>
            <a:ext cx="1774283" cy="993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HP Notebook - 15-db0186au Laptop">
            <a:extLst>
              <a:ext uri="{FF2B5EF4-FFF2-40B4-BE49-F238E27FC236}">
                <a16:creationId xmlns:a16="http://schemas.microsoft.com/office/drawing/2014/main" id="{AC68085C-91E1-6AF3-D1B5-3D94B3753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b="9462"/>
          <a:stretch/>
        </p:blipFill>
        <p:spPr bwMode="auto">
          <a:xfrm>
            <a:off x="4395889" y="982780"/>
            <a:ext cx="1517479" cy="103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A00C2CF-7BD6-8629-873A-85A10FEBB8C2}"/>
              </a:ext>
            </a:extLst>
          </p:cNvPr>
          <p:cNvSpPr txBox="1"/>
          <p:nvPr/>
        </p:nvSpPr>
        <p:spPr>
          <a:xfrm>
            <a:off x="1376191" y="2368786"/>
            <a:ext cx="114043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TV</a:t>
            </a:r>
            <a:endParaRPr lang="ar-SA" sz="2000" b="1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4099AD5-21C5-759B-C1DB-2C220A791B4E}"/>
              </a:ext>
            </a:extLst>
          </p:cNvPr>
          <p:cNvSpPr txBox="1"/>
          <p:nvPr/>
        </p:nvSpPr>
        <p:spPr>
          <a:xfrm>
            <a:off x="1925100" y="1137448"/>
            <a:ext cx="114043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Radio</a:t>
            </a:r>
            <a:endParaRPr lang="ar-SA" sz="18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A9A54FC-22C4-EB07-3F96-4C7316C7B751}"/>
              </a:ext>
            </a:extLst>
          </p:cNvPr>
          <p:cNvSpPr txBox="1"/>
          <p:nvPr/>
        </p:nvSpPr>
        <p:spPr>
          <a:xfrm>
            <a:off x="1569855" y="3385684"/>
            <a:ext cx="152669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Billboard</a:t>
            </a:r>
            <a:endParaRPr lang="ar-SA" sz="18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C894A06-0768-0DF3-70B0-00B4E53A0B99}"/>
              </a:ext>
            </a:extLst>
          </p:cNvPr>
          <p:cNvSpPr txBox="1"/>
          <p:nvPr/>
        </p:nvSpPr>
        <p:spPr>
          <a:xfrm>
            <a:off x="2581359" y="2851611"/>
            <a:ext cx="156715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Newspaper</a:t>
            </a:r>
            <a:endParaRPr lang="ar-SA" sz="18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6213D0C-A068-EF47-8765-94EA6E353DC7}"/>
              </a:ext>
            </a:extLst>
          </p:cNvPr>
          <p:cNvSpPr txBox="1"/>
          <p:nvPr/>
        </p:nvSpPr>
        <p:spPr>
          <a:xfrm>
            <a:off x="3769539" y="4258277"/>
            <a:ext cx="156715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magazine</a:t>
            </a:r>
            <a:endParaRPr lang="ar-SA" sz="18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BC201E8-C734-6284-B57C-186421B5BFB8}"/>
              </a:ext>
            </a:extLst>
          </p:cNvPr>
          <p:cNvSpPr txBox="1"/>
          <p:nvPr/>
        </p:nvSpPr>
        <p:spPr>
          <a:xfrm>
            <a:off x="6737968" y="4054628"/>
            <a:ext cx="111939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phone</a:t>
            </a:r>
            <a:endParaRPr lang="ar-SA" sz="20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71E3ACB-13BA-2558-CC3A-BE5F213F5D98}"/>
              </a:ext>
            </a:extLst>
          </p:cNvPr>
          <p:cNvSpPr txBox="1"/>
          <p:nvPr/>
        </p:nvSpPr>
        <p:spPr>
          <a:xfrm>
            <a:off x="5939554" y="2266288"/>
            <a:ext cx="164268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Social Media</a:t>
            </a:r>
            <a:endParaRPr lang="ar-SA" sz="1800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A38F5CA-AB82-AE71-011E-7A4ADE49C7AD}"/>
              </a:ext>
            </a:extLst>
          </p:cNvPr>
          <p:cNvSpPr txBox="1"/>
          <p:nvPr/>
        </p:nvSpPr>
        <p:spPr>
          <a:xfrm>
            <a:off x="4894334" y="622255"/>
            <a:ext cx="132035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internet</a:t>
            </a:r>
            <a:endParaRPr lang="ar-SA" sz="18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238D183-71AB-ACE5-DF5B-D8849ED64E6B}"/>
              </a:ext>
            </a:extLst>
          </p:cNvPr>
          <p:cNvSpPr txBox="1"/>
          <p:nvPr/>
        </p:nvSpPr>
        <p:spPr>
          <a:xfrm>
            <a:off x="6164781" y="1382908"/>
            <a:ext cx="257461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Transport advertising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34739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flipH="1">
            <a:off x="4837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FD7360-7318-4C2C-996A-880D78FDB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3" t="24501" r="35735" b="9125"/>
          <a:stretch/>
        </p:blipFill>
        <p:spPr>
          <a:xfrm>
            <a:off x="216427" y="97104"/>
            <a:ext cx="4099431" cy="487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92B7240-C41A-4A4E-AE5B-23A189769386}"/>
              </a:ext>
            </a:extLst>
          </p:cNvPr>
          <p:cNvSpPr/>
          <p:nvPr/>
        </p:nvSpPr>
        <p:spPr>
          <a:xfrm>
            <a:off x="1680563" y="0"/>
            <a:ext cx="2818609" cy="685388"/>
          </a:xfrm>
          <a:prstGeom prst="wedgeRoundRectCallout">
            <a:avLst>
              <a:gd name="adj1" fmla="val -47147"/>
              <a:gd name="adj2" fmla="val 1495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Why is </a:t>
            </a:r>
            <a:r>
              <a:rPr lang="en-US" sz="1600" b="1" dirty="0">
                <a:solidFill>
                  <a:srgbClr val="FFFFFF"/>
                </a:solidFill>
              </a:rPr>
              <a:t>“</a:t>
            </a:r>
            <a:r>
              <a:rPr lang="en-US" sz="1800" b="1" dirty="0">
                <a:solidFill>
                  <a:srgbClr val="FFFFFF"/>
                </a:solidFill>
              </a:rPr>
              <a:t>Buy</a:t>
            </a:r>
            <a:r>
              <a:rPr lang="en-US" sz="1600" b="1" dirty="0">
                <a:solidFill>
                  <a:srgbClr val="FFFFFF"/>
                </a:solidFill>
              </a:rPr>
              <a:t>” </a:t>
            </a:r>
            <a:r>
              <a:rPr lang="en-US" sz="1600" b="1" dirty="0">
                <a:solidFill>
                  <a:schemeClr val="tx1"/>
                </a:solidFill>
              </a:rPr>
              <a:t>in quotation marks?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DBB5A0F-4A00-4A47-94EB-26818E455939}"/>
              </a:ext>
            </a:extLst>
          </p:cNvPr>
          <p:cNvSpPr/>
          <p:nvPr/>
        </p:nvSpPr>
        <p:spPr>
          <a:xfrm>
            <a:off x="4925469" y="1690487"/>
            <a:ext cx="3388658" cy="685388"/>
          </a:xfrm>
          <a:prstGeom prst="wedgeRoundRectCallout">
            <a:avLst>
              <a:gd name="adj1" fmla="val -71174"/>
              <a:gd name="adj2" fmla="val 13755"/>
              <a:gd name="adj3" fmla="val 16667"/>
            </a:avLst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“buy” has two meanings in this title.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09A63FD-4D20-47AB-B600-97FF412E2928}"/>
              </a:ext>
            </a:extLst>
          </p:cNvPr>
          <p:cNvSpPr txBox="1"/>
          <p:nvPr/>
        </p:nvSpPr>
        <p:spPr>
          <a:xfrm>
            <a:off x="4633411" y="3068531"/>
            <a:ext cx="1675179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to accept, believe, or support something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0C1B1-89FF-4E1E-82CE-D9E87E93E55F}"/>
              </a:ext>
            </a:extLst>
          </p:cNvPr>
          <p:cNvSpPr txBox="1"/>
          <p:nvPr/>
        </p:nvSpPr>
        <p:spPr>
          <a:xfrm>
            <a:off x="6634456" y="3055764"/>
            <a:ext cx="1643697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to purchase something.</a:t>
            </a:r>
          </a:p>
          <a:p>
            <a:pPr algn="ctr"/>
            <a:endParaRPr lang="ar-SA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سهم للأسفل 12">
            <a:extLst>
              <a:ext uri="{FF2B5EF4-FFF2-40B4-BE49-F238E27FC236}">
                <a16:creationId xmlns:a16="http://schemas.microsoft.com/office/drawing/2014/main" id="{6A256896-2074-46CB-A772-AF8E0ECBEF1A}"/>
              </a:ext>
            </a:extLst>
          </p:cNvPr>
          <p:cNvSpPr/>
          <p:nvPr/>
        </p:nvSpPr>
        <p:spPr>
          <a:xfrm>
            <a:off x="5306491" y="2426363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2">
            <a:extLst>
              <a:ext uri="{FF2B5EF4-FFF2-40B4-BE49-F238E27FC236}">
                <a16:creationId xmlns:a16="http://schemas.microsoft.com/office/drawing/2014/main" id="{1B7D55C2-6945-4F61-9B9D-FFDBFA157EBE}"/>
              </a:ext>
            </a:extLst>
          </p:cNvPr>
          <p:cNvSpPr/>
          <p:nvPr/>
        </p:nvSpPr>
        <p:spPr>
          <a:xfrm>
            <a:off x="7140880" y="2463814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6BC47E08-E75E-9613-6E80-C3D9D121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6143" y="70361"/>
            <a:ext cx="1321768" cy="14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11D78915-A76A-721A-4461-B55EA97B1DA1}"/>
              </a:ext>
            </a:extLst>
          </p:cNvPr>
          <p:cNvSpPr/>
          <p:nvPr/>
        </p:nvSpPr>
        <p:spPr>
          <a:xfrm>
            <a:off x="4669106" y="0"/>
            <a:ext cx="2953591" cy="1116701"/>
          </a:xfrm>
          <a:prstGeom prst="cloudCallout">
            <a:avLst>
              <a:gd name="adj1" fmla="val 66971"/>
              <a:gd name="adj2" fmla="val -762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What is the title of the lesson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ar-SA" sz="1800" b="1" dirty="0"/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0AD42CFB-95DB-7900-0DB4-A675A37D2894}"/>
              </a:ext>
            </a:extLst>
          </p:cNvPr>
          <p:cNvSpPr txBox="1"/>
          <p:nvPr/>
        </p:nvSpPr>
        <p:spPr>
          <a:xfrm>
            <a:off x="542166" y="1116701"/>
            <a:ext cx="2112022" cy="59071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1502995" y="1182188"/>
            <a:ext cx="2802757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0C2711A-1093-B6D0-3DD6-BD6A8E906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3" t="24501" r="35735" b="9125"/>
          <a:stretch/>
        </p:blipFill>
        <p:spPr>
          <a:xfrm>
            <a:off x="216427" y="97104"/>
            <a:ext cx="4099431" cy="487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" name="Google Shape;304;p32"/>
          <p:cNvSpPr/>
          <p:nvPr/>
        </p:nvSpPr>
        <p:spPr>
          <a:xfrm flipH="1">
            <a:off x="4692337" y="1174096"/>
            <a:ext cx="3448249" cy="364965"/>
          </a:xfrm>
          <a:custGeom>
            <a:avLst/>
            <a:gdLst/>
            <a:ahLst/>
            <a:cxnLst/>
            <a:rect l="l" t="t" r="r" b="b"/>
            <a:pathLst>
              <a:path w="70452" h="9174" extrusionOk="0">
                <a:moveTo>
                  <a:pt x="5965" y="1"/>
                </a:moveTo>
                <a:lnTo>
                  <a:pt x="5314" y="3886"/>
                </a:lnTo>
                <a:lnTo>
                  <a:pt x="0" y="4587"/>
                </a:lnTo>
                <a:lnTo>
                  <a:pt x="5314" y="5289"/>
                </a:lnTo>
                <a:lnTo>
                  <a:pt x="5965" y="9174"/>
                </a:lnTo>
                <a:lnTo>
                  <a:pt x="6642" y="5289"/>
                </a:lnTo>
                <a:lnTo>
                  <a:pt x="70452" y="4587"/>
                </a:lnTo>
                <a:lnTo>
                  <a:pt x="6642" y="3886"/>
                </a:lnTo>
                <a:lnTo>
                  <a:pt x="59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09A63FD-4D20-47AB-B600-97FF412E2928}"/>
              </a:ext>
            </a:extLst>
          </p:cNvPr>
          <p:cNvSpPr txBox="1"/>
          <p:nvPr/>
        </p:nvSpPr>
        <p:spPr>
          <a:xfrm>
            <a:off x="4535558" y="2164561"/>
            <a:ext cx="1938070" cy="11695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Do you buy products that you see advertisements for?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0C1B1-89FF-4E1E-82CE-D9E87E93E55F}"/>
              </a:ext>
            </a:extLst>
          </p:cNvPr>
          <p:cNvSpPr txBox="1"/>
          <p:nvPr/>
        </p:nvSpPr>
        <p:spPr>
          <a:xfrm>
            <a:off x="6661378" y="2180965"/>
            <a:ext cx="1935345" cy="11695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Do you accept the practice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of being exposed to advertisements everywhere?</a:t>
            </a:r>
            <a:endParaRPr lang="ar-SA" sz="14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سهم للأسفل 12">
            <a:extLst>
              <a:ext uri="{FF2B5EF4-FFF2-40B4-BE49-F238E27FC236}">
                <a16:creationId xmlns:a16="http://schemas.microsoft.com/office/drawing/2014/main" id="{6A256896-2074-46CB-A772-AF8E0ECBEF1A}"/>
              </a:ext>
            </a:extLst>
          </p:cNvPr>
          <p:cNvSpPr/>
          <p:nvPr/>
        </p:nvSpPr>
        <p:spPr>
          <a:xfrm>
            <a:off x="5166848" y="1480757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2">
            <a:extLst>
              <a:ext uri="{FF2B5EF4-FFF2-40B4-BE49-F238E27FC236}">
                <a16:creationId xmlns:a16="http://schemas.microsoft.com/office/drawing/2014/main" id="{1B7D55C2-6945-4F61-9B9D-FFDBFA157EBE}"/>
              </a:ext>
            </a:extLst>
          </p:cNvPr>
          <p:cNvSpPr/>
          <p:nvPr/>
        </p:nvSpPr>
        <p:spPr>
          <a:xfrm>
            <a:off x="6846390" y="1490509"/>
            <a:ext cx="499872" cy="54227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6A559BCB-D5A5-828A-44A1-F1E7674B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9701" y="0"/>
            <a:ext cx="1321768" cy="14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3295A642-11B9-7B86-661F-4A316F27C201}"/>
              </a:ext>
            </a:extLst>
          </p:cNvPr>
          <p:cNvSpPr/>
          <p:nvPr/>
        </p:nvSpPr>
        <p:spPr>
          <a:xfrm>
            <a:off x="3293458" y="97105"/>
            <a:ext cx="3730429" cy="1116701"/>
          </a:xfrm>
          <a:prstGeom prst="cloudCallout">
            <a:avLst>
              <a:gd name="adj1" fmla="val 65886"/>
              <a:gd name="adj2" fmla="val -544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What are the two meanings of the title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32608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Brutalist Dark &amp; Rainbow Portfolio by Slidesgo">
  <a:themeElements>
    <a:clrScheme name="Simple Light">
      <a:dk1>
        <a:srgbClr val="E7E7E7"/>
      </a:dk1>
      <a:lt1>
        <a:srgbClr val="232323"/>
      </a:lt1>
      <a:dk2>
        <a:srgbClr val="F5469D"/>
      </a:dk2>
      <a:lt2>
        <a:srgbClr val="E7E7E7"/>
      </a:lt2>
      <a:accent1>
        <a:srgbClr val="F5469D"/>
      </a:accent1>
      <a:accent2>
        <a:srgbClr val="232323"/>
      </a:accent2>
      <a:accent3>
        <a:srgbClr val="E7E7E7"/>
      </a:accent3>
      <a:accent4>
        <a:srgbClr val="F5469D"/>
      </a:accent4>
      <a:accent5>
        <a:srgbClr val="232323"/>
      </a:accent5>
      <a:accent6>
        <a:srgbClr val="E7E7E7"/>
      </a:accent6>
      <a:hlink>
        <a:srgbClr val="F546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447</Words>
  <Application>Microsoft Office PowerPoint</Application>
  <PresentationFormat>عرض على الشاشة (16:9)</PresentationFormat>
  <Paragraphs>96</Paragraphs>
  <Slides>25</Slides>
  <Notes>25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7" baseType="lpstr">
      <vt:lpstr>Bookman Old Style</vt:lpstr>
      <vt:lpstr>Red Hat Display Black</vt:lpstr>
      <vt:lpstr>Raleway</vt:lpstr>
      <vt:lpstr>Calibri</vt:lpstr>
      <vt:lpstr>Livvic</vt:lpstr>
      <vt:lpstr>Arial</vt:lpstr>
      <vt:lpstr>Red Hat Text</vt:lpstr>
      <vt:lpstr>Gabriola</vt:lpstr>
      <vt:lpstr>Red Hat Display</vt:lpstr>
      <vt:lpstr>Roboto Condensed Light</vt:lpstr>
      <vt:lpstr>Red Hat Display;900</vt:lpstr>
      <vt:lpstr>Brutalist Dark &amp; Rainbow Portfolio by Slidesgo</vt:lpstr>
      <vt:lpstr>Do You Really Need It?</vt:lpstr>
      <vt:lpstr>01.</vt:lpstr>
      <vt:lpstr>عرض تقديمي في PowerPoint</vt:lpstr>
      <vt:lpstr>Your studen’s book  p.</vt:lpstr>
      <vt:lpstr>Reading</vt:lpstr>
      <vt:lpstr>Brain storm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Your studen’s book  p.</vt:lpstr>
      <vt:lpstr>Reading</vt:lpstr>
      <vt:lpstr>عرض تقديمي في PowerPoint</vt:lpstr>
      <vt:lpstr>عرض تقديمي في PowerPoint</vt:lpstr>
      <vt:lpstr>عرض تقديمي في PowerPoint</vt:lpstr>
      <vt:lpstr> From The Holy Qura’an</vt:lpstr>
      <vt:lpstr>Homework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RAINBOW PORTFOLIO</dc:title>
  <dc:creator>ام الوليد</dc:creator>
  <cp:lastModifiedBy>انتصار بنت العبيدالله</cp:lastModifiedBy>
  <cp:revision>38</cp:revision>
  <dcterms:modified xsi:type="dcterms:W3CDTF">2023-12-02T15:36:52Z</dcterms:modified>
</cp:coreProperties>
</file>