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79" r:id="rId6"/>
    <p:sldId id="269" r:id="rId7"/>
    <p:sldId id="280" r:id="rId8"/>
    <p:sldId id="278" r:id="rId9"/>
    <p:sldId id="288" r:id="rId10"/>
    <p:sldId id="289" r:id="rId11"/>
    <p:sldId id="281" r:id="rId12"/>
    <p:sldId id="263" r:id="rId13"/>
    <p:sldId id="271" r:id="rId14"/>
    <p:sldId id="272" r:id="rId15"/>
    <p:sldId id="273" r:id="rId16"/>
    <p:sldId id="290" r:id="rId17"/>
    <p:sldId id="274" r:id="rId18"/>
    <p:sldId id="266" r:id="rId19"/>
    <p:sldId id="282" r:id="rId20"/>
    <p:sldId id="283" r:id="rId21"/>
    <p:sldId id="270" r:id="rId22"/>
    <p:sldId id="285" r:id="rId23"/>
    <p:sldId id="286" r:id="rId24"/>
    <p:sldId id="264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خديجة يحيى" initials="خديجة" lastIdx="1" clrIdx="0">
    <p:extLst>
      <p:ext uri="{19B8F6BF-5375-455C-9EA6-DF929625EA0E}">
        <p15:presenceInfo xmlns:p15="http://schemas.microsoft.com/office/powerpoint/2012/main" userId="97338df32f79f7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9DA"/>
    <a:srgbClr val="FEB2C8"/>
    <a:srgbClr val="00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80" autoAdjust="0"/>
  </p:normalViewPr>
  <p:slideViewPr>
    <p:cSldViewPr>
      <p:cViewPr varScale="1">
        <p:scale>
          <a:sx n="48" d="100"/>
          <a:sy n="48" d="100"/>
        </p:scale>
        <p:origin x="5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4AFA91-D913-4491-9061-4F7B0930954D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64EDBB-5412-49A6-838D-CD8AA377A6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94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4EDBB-5412-49A6-838D-CD8AA377A63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0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4EDBB-5412-49A6-838D-CD8AA377A63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3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0">
              <a:buFont typeface="Arial" panose="020B0604020202020204" pitchFamily="34" charset="0"/>
              <a:buChar char="•"/>
            </a:pPr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 Nova Light"/>
              </a:rPr>
              <a:t>some verbs can be followed by either an infinitive or a gerund.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Proxima Nova Ligh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 Nova Light"/>
              </a:rPr>
              <a:t>The meaning of sentences with these verbs is almost the same with either the gerund or the infinitive.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Proxima Nova Ligh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 Nova Light"/>
              </a:rPr>
              <a:t>We can say, for example, either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Proxima Nova Ligh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latin typeface="Proxima Nova Light"/>
              </a:rPr>
              <a:t>I love studying </a:t>
            </a:r>
            <a:r>
              <a:rPr lang="en-US" sz="1800" b="0" i="0" u="none" strike="noStrike" baseline="0" dirty="0">
                <a:latin typeface="Proxima Nova Light"/>
              </a:rPr>
              <a:t>or </a:t>
            </a:r>
            <a:r>
              <a:rPr lang="en-US" sz="1800" b="0" i="1" u="none" strike="noStrike" baseline="0" dirty="0">
                <a:latin typeface="Proxima Nova Light"/>
              </a:rPr>
              <a:t>I love to study</a:t>
            </a:r>
            <a:r>
              <a:rPr lang="en-US" sz="1800" b="0" i="0" u="none" strike="noStrike" baseline="0" dirty="0">
                <a:latin typeface="Proxima Nova Light"/>
              </a:rPr>
              <a:t>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Proxima Nova Ligh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Proxima Nova Light"/>
              </a:rPr>
              <a:t>(One slight difference is that the person is more likely to use the gerund at the moment of doing the activity.)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4EDBB-5412-49A6-838D-CD8AA377A63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276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5702" y="1100588"/>
            <a:ext cx="14911795" cy="360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85"/>
              </a:lnSpc>
              <a:spcBef>
                <a:spcPct val="0"/>
              </a:spcBef>
            </a:pPr>
            <a:r>
              <a:rPr lang="en-US" sz="25532" dirty="0">
                <a:solidFill>
                  <a:srgbClr val="FFFFFF"/>
                </a:solidFill>
                <a:latin typeface="Nunito Sans Bold"/>
              </a:rPr>
              <a:t>HELLO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5302" y="5369451"/>
            <a:ext cx="3096531" cy="38888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097042" y="775071"/>
            <a:ext cx="1205741" cy="1342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9968861-0201-46B4-ADC6-E67FC9EF66AB}"/>
              </a:ext>
            </a:extLst>
          </p:cNvPr>
          <p:cNvSpPr txBox="1"/>
          <p:nvPr/>
        </p:nvSpPr>
        <p:spPr>
          <a:xfrm>
            <a:off x="2362200" y="2542591"/>
            <a:ext cx="1524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 		</a:t>
            </a:r>
            <a:r>
              <a:rPr lang="en-US" sz="40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		</a:t>
            </a: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prefer		</a:t>
            </a:r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		</a:t>
            </a:r>
            <a:r>
              <a:rPr lang="en-US" sz="40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</a:p>
          <a:p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			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hate</a:t>
            </a:r>
            <a:r>
              <a:rPr lang="en-US" sz="40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4000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</a:t>
            </a:r>
            <a:endParaRPr lang="ar-SA" sz="4000" dirty="0">
              <a:solidFill>
                <a:srgbClr val="0000CC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AD899C5-F3E1-423B-8E7F-3FD583D79D8C}"/>
              </a:ext>
            </a:extLst>
          </p:cNvPr>
          <p:cNvSpPr txBox="1"/>
          <p:nvPr/>
        </p:nvSpPr>
        <p:spPr>
          <a:xfrm>
            <a:off x="2209800" y="4686300"/>
            <a:ext cx="9829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en-US" sz="4000" b="1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hate using </a:t>
            </a:r>
            <a:r>
              <a:rPr lang="en-US" sz="4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lot of water.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en-US" sz="4000" b="1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hate to use </a:t>
            </a:r>
            <a:r>
              <a:rPr lang="en-US" sz="4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lot of water.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EBEBCF0-6079-4F80-9951-38DD10FC355C}"/>
              </a:ext>
            </a:extLst>
          </p:cNvPr>
          <p:cNvSpPr txBox="1"/>
          <p:nvPr/>
        </p:nvSpPr>
        <p:spPr>
          <a:xfrm>
            <a:off x="16649700" y="263657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* See NOTE</a:t>
            </a:r>
            <a:endParaRPr lang="ar-SA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D452C66-0AF3-2B1F-E9A4-CA0B9A6869A1}"/>
              </a:ext>
            </a:extLst>
          </p:cNvPr>
          <p:cNvSpPr txBox="1"/>
          <p:nvPr/>
        </p:nvSpPr>
        <p:spPr>
          <a:xfrm>
            <a:off x="0" y="889932"/>
            <a:ext cx="1828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*  Verbs can be followed by either a gerund or infinitive</a:t>
            </a:r>
          </a:p>
        </p:txBody>
      </p:sp>
      <p:sp>
        <p:nvSpPr>
          <p:cNvPr id="2" name="Rectangle 161">
            <a:extLst>
              <a:ext uri="{FF2B5EF4-FFF2-40B4-BE49-F238E27FC236}">
                <a16:creationId xmlns:a16="http://schemas.microsoft.com/office/drawing/2014/main" id="{0F585BB5-0D00-AD7B-52F5-D36C4483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0" y="4205942"/>
            <a:ext cx="3429000" cy="2207240"/>
          </a:xfrm>
          <a:prstGeom prst="wedgeEllipseCallout">
            <a:avLst>
              <a:gd name="adj1" fmla="val -18119"/>
              <a:gd name="adj2" fmla="val 4188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TURN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Give an example</a:t>
            </a:r>
            <a:endParaRPr lang="ar-S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8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B7BF404-C369-43C7-91A5-2B5CC838A05E}"/>
              </a:ext>
            </a:extLst>
          </p:cNvPr>
          <p:cNvSpPr txBox="1"/>
          <p:nvPr/>
        </p:nvSpPr>
        <p:spPr>
          <a:xfrm>
            <a:off x="2476500" y="3850838"/>
            <a:ext cx="13335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We’re eating more organic fruits now.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I prefer eating organic foods.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E1854BE-4C5E-4857-9020-D1AB7B71CA79}"/>
              </a:ext>
            </a:extLst>
          </p:cNvPr>
          <p:cNvSpPr txBox="1"/>
          <p:nvPr/>
        </p:nvSpPr>
        <p:spPr>
          <a:xfrm>
            <a:off x="1752600" y="1028700"/>
            <a:ext cx="1333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Which sentence has a GERUND?</a:t>
            </a:r>
          </a:p>
        </p:txBody>
      </p:sp>
      <p:sp>
        <p:nvSpPr>
          <p:cNvPr id="7" name="علامة الضرب 6">
            <a:extLst>
              <a:ext uri="{FF2B5EF4-FFF2-40B4-BE49-F238E27FC236}">
                <a16:creationId xmlns:a16="http://schemas.microsoft.com/office/drawing/2014/main" id="{95FCC78E-C1A6-4A7A-8B5C-99122BE3A256}"/>
              </a:ext>
            </a:extLst>
          </p:cNvPr>
          <p:cNvSpPr/>
          <p:nvPr/>
        </p:nvSpPr>
        <p:spPr>
          <a:xfrm>
            <a:off x="5276850" y="3800466"/>
            <a:ext cx="723900" cy="1228952"/>
          </a:xfrm>
          <a:prstGeom prst="mathMultiply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EB491A4-77AD-42D9-A8C0-7C5A63F44174}"/>
              </a:ext>
            </a:extLst>
          </p:cNvPr>
          <p:cNvSpPr/>
          <p:nvPr/>
        </p:nvSpPr>
        <p:spPr>
          <a:xfrm>
            <a:off x="5270754" y="5512764"/>
            <a:ext cx="1905000" cy="102023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وسيلة الشرح: خط منحني مع حد وشريط تمييز 8">
            <a:extLst>
              <a:ext uri="{FF2B5EF4-FFF2-40B4-BE49-F238E27FC236}">
                <a16:creationId xmlns:a16="http://schemas.microsoft.com/office/drawing/2014/main" id="{319C9145-07AD-425E-ABC2-EE79E6ADBFD1}"/>
              </a:ext>
            </a:extLst>
          </p:cNvPr>
          <p:cNvSpPr/>
          <p:nvPr/>
        </p:nvSpPr>
        <p:spPr>
          <a:xfrm>
            <a:off x="8839200" y="2552700"/>
            <a:ext cx="5715000" cy="1020233"/>
          </a:xfrm>
          <a:prstGeom prst="accentBorderCallout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Present progressive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Be   +   v-</a:t>
            </a:r>
            <a:r>
              <a:rPr lang="en-US" sz="3200" dirty="0" err="1">
                <a:solidFill>
                  <a:srgbClr val="FF0000"/>
                </a:solidFill>
              </a:rPr>
              <a:t>ing</a:t>
            </a:r>
            <a:endParaRPr lang="ar-SA" sz="3200" dirty="0">
              <a:solidFill>
                <a:srgbClr val="FF0000"/>
              </a:solidFill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8910F9FA-1641-44B2-B90C-1B004F4DBCB1}"/>
              </a:ext>
            </a:extLst>
          </p:cNvPr>
          <p:cNvCxnSpPr/>
          <p:nvPr/>
        </p:nvCxnSpPr>
        <p:spPr>
          <a:xfrm>
            <a:off x="3505200" y="6386693"/>
            <a:ext cx="1524000" cy="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012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47209" y="1557225"/>
            <a:ext cx="1099358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u="none" dirty="0">
                <a:solidFill>
                  <a:srgbClr val="FE82A7"/>
                </a:solidFill>
                <a:latin typeface="Nunito Sans Bold Bold"/>
              </a:rPr>
              <a:t>Open your book page number 18-19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26746" y="4034897"/>
            <a:ext cx="2241454" cy="2174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A56EED2-487A-4BCC-AF7E-9CFDCB78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30" y="112025"/>
            <a:ext cx="12333739" cy="1006294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6A70865-8D49-436B-B405-3146BB2EBC2A}"/>
              </a:ext>
            </a:extLst>
          </p:cNvPr>
          <p:cNvSpPr/>
          <p:nvPr/>
        </p:nvSpPr>
        <p:spPr>
          <a:xfrm>
            <a:off x="4572000" y="2705100"/>
            <a:ext cx="8382000" cy="220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C90CB5D-0CD4-4D06-8D71-B400A1752914}"/>
              </a:ext>
            </a:extLst>
          </p:cNvPr>
          <p:cNvSpPr/>
          <p:nvPr/>
        </p:nvSpPr>
        <p:spPr>
          <a:xfrm>
            <a:off x="4572000" y="7048500"/>
            <a:ext cx="8382000" cy="2008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73B2987-67E9-82E4-186B-8991D6F9E641}"/>
              </a:ext>
            </a:extLst>
          </p:cNvPr>
          <p:cNvSpPr/>
          <p:nvPr/>
        </p:nvSpPr>
        <p:spPr>
          <a:xfrm>
            <a:off x="838200" y="342900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18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9805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1829434-BEE7-407F-AAB2-29747F9C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10" y="895851"/>
            <a:ext cx="16952550" cy="849529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668612" y="1838196"/>
            <a:ext cx="1340412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5" name="مستطيل 4"/>
          <p:cNvSpPr/>
          <p:nvPr/>
        </p:nvSpPr>
        <p:spPr>
          <a:xfrm>
            <a:off x="3117759" y="2366367"/>
            <a:ext cx="1218556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6" name="مستطيل 5"/>
          <p:cNvSpPr/>
          <p:nvPr/>
        </p:nvSpPr>
        <p:spPr>
          <a:xfrm>
            <a:off x="4742124" y="3099583"/>
            <a:ext cx="3823045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7" name="مستطيل 6"/>
          <p:cNvSpPr/>
          <p:nvPr/>
        </p:nvSpPr>
        <p:spPr>
          <a:xfrm>
            <a:off x="3090885" y="3528649"/>
            <a:ext cx="1218556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8" name="مستطيل 7"/>
          <p:cNvSpPr/>
          <p:nvPr/>
        </p:nvSpPr>
        <p:spPr>
          <a:xfrm>
            <a:off x="3941088" y="4279476"/>
            <a:ext cx="1107778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9" name="مستطيل 8"/>
          <p:cNvSpPr/>
          <p:nvPr/>
        </p:nvSpPr>
        <p:spPr>
          <a:xfrm>
            <a:off x="11168085" y="4279476"/>
            <a:ext cx="2664545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0" name="مستطيل 9"/>
          <p:cNvSpPr/>
          <p:nvPr/>
        </p:nvSpPr>
        <p:spPr>
          <a:xfrm>
            <a:off x="5490479" y="4945458"/>
            <a:ext cx="1218556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1" name="مستطيل 10"/>
          <p:cNvSpPr/>
          <p:nvPr/>
        </p:nvSpPr>
        <p:spPr>
          <a:xfrm>
            <a:off x="14861768" y="4945458"/>
            <a:ext cx="1340412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2" name="مستطيل 11"/>
          <p:cNvSpPr/>
          <p:nvPr/>
        </p:nvSpPr>
        <p:spPr>
          <a:xfrm>
            <a:off x="5637071" y="6182912"/>
            <a:ext cx="1686627" cy="416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3" name="مستطيل 12"/>
          <p:cNvSpPr/>
          <p:nvPr/>
        </p:nvSpPr>
        <p:spPr>
          <a:xfrm>
            <a:off x="5053487" y="6729438"/>
            <a:ext cx="1390198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4" name="مستطيل 13"/>
          <p:cNvSpPr/>
          <p:nvPr/>
        </p:nvSpPr>
        <p:spPr>
          <a:xfrm>
            <a:off x="3776960" y="7382552"/>
            <a:ext cx="3359645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5" name="مستطيل 14"/>
          <p:cNvSpPr/>
          <p:nvPr/>
        </p:nvSpPr>
        <p:spPr>
          <a:xfrm>
            <a:off x="3243285" y="8027950"/>
            <a:ext cx="1340412" cy="393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6" name="مستطيل 15"/>
          <p:cNvSpPr/>
          <p:nvPr/>
        </p:nvSpPr>
        <p:spPr>
          <a:xfrm>
            <a:off x="4112673" y="8634559"/>
            <a:ext cx="1524398" cy="475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965DC02-54A6-A516-B8A1-6FFE8A7EA9AC}"/>
              </a:ext>
            </a:extLst>
          </p:cNvPr>
          <p:cNvSpPr/>
          <p:nvPr/>
        </p:nvSpPr>
        <p:spPr>
          <a:xfrm>
            <a:off x="685800" y="895851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18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7569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46" y="1114875"/>
            <a:ext cx="13746567" cy="60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E44DA98C-DF90-CA9D-992C-DD8E76CBD756}"/>
              </a:ext>
            </a:extLst>
          </p:cNvPr>
          <p:cNvSpPr/>
          <p:nvPr/>
        </p:nvSpPr>
        <p:spPr>
          <a:xfrm>
            <a:off x="838200" y="1664446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19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95053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4492" y="1235867"/>
            <a:ext cx="13619016" cy="591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1.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 think that in the near future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cars will stop running on gas.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2.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 think that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people will begin to change their habits of consumption.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3. Every day I try to remember to recycle trash.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4. I would like to quit smoking.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5. I forget to turn the TV off before going to bed.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6. I would consider growing my own vegetable garden.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7. I could stop buying water in bottles.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8. I hope to see energy consumption, waste,  and pollution reduced.</a:t>
            </a:r>
            <a:endParaRPr lang="ar-SA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E44DA98C-DF90-CA9D-992C-DD8E76CBD756}"/>
              </a:ext>
            </a:extLst>
          </p:cNvPr>
          <p:cNvSpPr/>
          <p:nvPr/>
        </p:nvSpPr>
        <p:spPr>
          <a:xfrm>
            <a:off x="838200" y="342900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19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0410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82" y="285103"/>
            <a:ext cx="12441059" cy="94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733800" y="3086100"/>
            <a:ext cx="13759708" cy="604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 We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plan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to set the air conditioner on a timer at night.</a:t>
            </a:r>
          </a:p>
          <a:p>
            <a:pPr algn="l" rtl="0">
              <a:lnSpc>
                <a:spcPct val="150000"/>
              </a:lnSpc>
            </a:pPr>
            <a:endParaRPr lang="en-US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				I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prefer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reading the news online to reading newspapers.</a:t>
            </a:r>
          </a:p>
          <a:p>
            <a:pPr algn="l" rtl="0">
              <a:lnSpc>
                <a:spcPct val="150000"/>
              </a:lnSpc>
            </a:pP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 Arya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recommends printing 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on both sides of the paper.</a:t>
            </a:r>
          </a:p>
          <a:p>
            <a:pPr algn="l" rtl="0">
              <a:lnSpc>
                <a:spcPct val="150000"/>
              </a:lnSpc>
            </a:pP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I can’t believe I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kept leaving 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the lights on.</a:t>
            </a:r>
          </a:p>
          <a:p>
            <a:pPr algn="l" rtl="0">
              <a:lnSpc>
                <a:spcPct val="150000"/>
              </a:lnSpc>
            </a:pPr>
            <a:endParaRPr lang="en-US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I enjoy gardening.</a:t>
            </a:r>
          </a:p>
          <a:p>
            <a:pPr algn="l" rtl="0">
              <a:lnSpc>
                <a:spcPct val="150000"/>
              </a:lnSpc>
            </a:pPr>
            <a:endParaRPr lang="en-US" sz="2637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We should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keep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finding ways to use less energy.</a:t>
            </a:r>
            <a:endParaRPr lang="ar-SA" sz="2637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4F04BEC-F5F6-166E-F35C-CB8D95CA0EC1}"/>
              </a:ext>
            </a:extLst>
          </p:cNvPr>
          <p:cNvSpPr/>
          <p:nvPr/>
        </p:nvSpPr>
        <p:spPr>
          <a:xfrm>
            <a:off x="838200" y="342900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19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7843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7175" y="765941"/>
            <a:ext cx="13305377" cy="5501477"/>
            <a:chOff x="510888" y="2007284"/>
            <a:chExt cx="17740502" cy="7335300"/>
          </a:xfrm>
        </p:grpSpPr>
        <p:sp>
          <p:nvSpPr>
            <p:cNvPr id="3" name="TextBox 3"/>
            <p:cNvSpPr txBox="1"/>
            <p:nvPr/>
          </p:nvSpPr>
          <p:spPr>
            <a:xfrm>
              <a:off x="823721" y="7701110"/>
              <a:ext cx="17427669" cy="1641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r>
                <a:rPr lang="en-US" sz="8800" dirty="0">
                  <a:solidFill>
                    <a:srgbClr val="FE82A7"/>
                  </a:solidFill>
                  <a:latin typeface="Nunito Sans Bold Bold"/>
                </a:rPr>
                <a:t>Do you have any question?</a:t>
              </a:r>
              <a:endParaRPr lang="en-US" sz="8800" u="none" dirty="0">
                <a:solidFill>
                  <a:srgbClr val="FE82A7"/>
                </a:solidFill>
                <a:latin typeface="Nunito Sans Bold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0888" y="2007284"/>
              <a:ext cx="17171158" cy="1077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160"/>
                </a:lnSpc>
                <a:spcBef>
                  <a:spcPct val="0"/>
                </a:spcBef>
              </a:pPr>
              <a:endParaRPr lang="en-US" sz="5600" dirty="0">
                <a:solidFill>
                  <a:srgbClr val="FFFFFF"/>
                </a:solidFill>
                <a:latin typeface="Bristol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6898118" y="9258300"/>
            <a:ext cx="628073" cy="60295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65584" y="7376629"/>
            <a:ext cx="4193809" cy="1807560"/>
            <a:chOff x="0" y="0"/>
            <a:chExt cx="5591746" cy="2410080"/>
          </a:xfrm>
        </p:grpSpPr>
        <p:sp>
          <p:nvSpPr>
            <p:cNvPr id="8" name="AutoShape 8"/>
            <p:cNvSpPr/>
            <p:nvPr/>
          </p:nvSpPr>
          <p:spPr>
            <a:xfrm>
              <a:off x="0" y="1568465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0" y="2352698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0" y="0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0" y="784233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802723" y="6533164"/>
            <a:ext cx="4193809" cy="1807560"/>
            <a:chOff x="0" y="0"/>
            <a:chExt cx="5591746" cy="2410080"/>
          </a:xfrm>
        </p:grpSpPr>
        <p:sp>
          <p:nvSpPr>
            <p:cNvPr id="22" name="AutoShape 22"/>
            <p:cNvSpPr/>
            <p:nvPr/>
          </p:nvSpPr>
          <p:spPr>
            <a:xfrm>
              <a:off x="0" y="1568465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0" y="2352698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0" y="0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0" y="784233"/>
              <a:ext cx="5591746" cy="57382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163195" y="2529278"/>
            <a:ext cx="17317977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2880"/>
              </a:lnSpc>
              <a:spcBef>
                <a:spcPct val="0"/>
              </a:spcBef>
            </a:pPr>
            <a:r>
              <a:rPr lang="en-US" sz="7200" u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HOMEWORK - workbook </a:t>
            </a:r>
            <a:r>
              <a:rPr lang="en-US" sz="7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88 - 89</a:t>
            </a:r>
            <a:endParaRPr lang="en-US" sz="7200" u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034108F-0E40-459A-9C12-8EA9E8837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5291" flipV="1">
            <a:off x="7324131" y="7444155"/>
            <a:ext cx="4033187" cy="38013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662F218-604E-4DBF-8E91-38F13A411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43779">
            <a:off x="407678" y="9213420"/>
            <a:ext cx="708262" cy="680757"/>
          </a:xfrm>
          <a:prstGeom prst="rect">
            <a:avLst/>
          </a:prstGeom>
        </p:spPr>
      </p:pic>
      <p:pic>
        <p:nvPicPr>
          <p:cNvPr id="6" name="صورة 29">
            <a:extLst>
              <a:ext uri="{FF2B5EF4-FFF2-40B4-BE49-F238E27FC236}">
                <a16:creationId xmlns:a16="http://schemas.microsoft.com/office/drawing/2014/main" id="{B354BD18-57C8-46B3-A806-9B61FB1C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5291" flipV="1">
            <a:off x="7490582" y="3706728"/>
            <a:ext cx="4033187" cy="3801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5D0F6D60-9B77-41BA-8BC9-22EB81307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96" y="436220"/>
            <a:ext cx="16681209" cy="9414561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0FBAE9D1-43F0-4BED-87DB-6F11A1077D7A}"/>
              </a:ext>
            </a:extLst>
          </p:cNvPr>
          <p:cNvSpPr/>
          <p:nvPr/>
        </p:nvSpPr>
        <p:spPr>
          <a:xfrm>
            <a:off x="3922414" y="3979231"/>
            <a:ext cx="1621898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2CF9739-334F-4AF5-B417-30552132E001}"/>
              </a:ext>
            </a:extLst>
          </p:cNvPr>
          <p:cNvSpPr/>
          <p:nvPr/>
        </p:nvSpPr>
        <p:spPr>
          <a:xfrm>
            <a:off x="13554637" y="3965515"/>
            <a:ext cx="1621898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F9505A3-72EE-4239-A204-647B02B67144}"/>
              </a:ext>
            </a:extLst>
          </p:cNvPr>
          <p:cNvSpPr/>
          <p:nvPr/>
        </p:nvSpPr>
        <p:spPr>
          <a:xfrm>
            <a:off x="12861329" y="4510494"/>
            <a:ext cx="1007071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8F0D8F6-C2B4-4E45-A50C-79FE0465E7DC}"/>
              </a:ext>
            </a:extLst>
          </p:cNvPr>
          <p:cNvSpPr/>
          <p:nvPr/>
        </p:nvSpPr>
        <p:spPr>
          <a:xfrm>
            <a:off x="10181257" y="5092960"/>
            <a:ext cx="1218556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BF640140-A751-403D-9C1A-1FD169CFC482}"/>
              </a:ext>
            </a:extLst>
          </p:cNvPr>
          <p:cNvSpPr/>
          <p:nvPr/>
        </p:nvSpPr>
        <p:spPr>
          <a:xfrm>
            <a:off x="8153400" y="5672676"/>
            <a:ext cx="1218556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99FACB3-7573-4890-AB44-F6EF0A319CCD}"/>
              </a:ext>
            </a:extLst>
          </p:cNvPr>
          <p:cNvSpPr/>
          <p:nvPr/>
        </p:nvSpPr>
        <p:spPr>
          <a:xfrm>
            <a:off x="2057400" y="6218566"/>
            <a:ext cx="1007071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407BF99-7800-4115-8146-3A84B6AB3BF5}"/>
              </a:ext>
            </a:extLst>
          </p:cNvPr>
          <p:cNvSpPr/>
          <p:nvPr/>
        </p:nvSpPr>
        <p:spPr>
          <a:xfrm>
            <a:off x="6412457" y="6237753"/>
            <a:ext cx="1621898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DAD1F23-89DB-46A1-9A61-8DEF8F62B307}"/>
              </a:ext>
            </a:extLst>
          </p:cNvPr>
          <p:cNvSpPr/>
          <p:nvPr/>
        </p:nvSpPr>
        <p:spPr>
          <a:xfrm>
            <a:off x="8934126" y="6237753"/>
            <a:ext cx="1340412" cy="523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1ECB17CF-B889-1F88-6A3C-A0EA617614B9}"/>
              </a:ext>
            </a:extLst>
          </p:cNvPr>
          <p:cNvSpPr/>
          <p:nvPr/>
        </p:nvSpPr>
        <p:spPr>
          <a:xfrm>
            <a:off x="228600" y="571500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88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9012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27107" y="2821359"/>
            <a:ext cx="5767753" cy="282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80"/>
              </a:lnSpc>
              <a:spcBef>
                <a:spcPct val="0"/>
              </a:spcBef>
            </a:pPr>
            <a:r>
              <a:rPr lang="en-US" sz="4000" dirty="0">
                <a:solidFill>
                  <a:srgbClr val="191919"/>
                </a:solidFill>
                <a:latin typeface="Arial Rounded MT Bold" panose="020F0704030504030204" pitchFamily="34" charset="0"/>
              </a:rPr>
              <a:t>Gerunds After Verbs</a:t>
            </a:r>
          </a:p>
          <a:p>
            <a:pPr marL="0" lvl="1" indent="0" algn="ctr">
              <a:lnSpc>
                <a:spcPts val="7680"/>
              </a:lnSpc>
              <a:spcBef>
                <a:spcPct val="0"/>
              </a:spcBef>
            </a:pPr>
            <a:r>
              <a:rPr lang="en-US" sz="4000" dirty="0">
                <a:solidFill>
                  <a:srgbClr val="FEB2C8"/>
                </a:solidFill>
                <a:latin typeface="Arial Rounded MT Bold" panose="020F0704030504030204" pitchFamily="34" charset="0"/>
              </a:rPr>
              <a:t>&amp;</a:t>
            </a:r>
          </a:p>
          <a:p>
            <a:pPr marL="0" lvl="1" indent="0" algn="ctr">
              <a:lnSpc>
                <a:spcPts val="7680"/>
              </a:lnSpc>
              <a:spcBef>
                <a:spcPct val="0"/>
              </a:spcBef>
            </a:pPr>
            <a:r>
              <a:rPr lang="en-US" sz="4000" dirty="0">
                <a:solidFill>
                  <a:srgbClr val="191919"/>
                </a:solidFill>
                <a:latin typeface="Arial Rounded MT Bold" panose="020F0704030504030204" pitchFamily="34" charset="0"/>
              </a:rPr>
              <a:t>Infinitives After Verbs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2160" y="6841450"/>
            <a:ext cx="5683680" cy="10606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4800" y="2869672"/>
            <a:ext cx="2075234" cy="11517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59612" y="3009900"/>
            <a:ext cx="6605259" cy="3572221"/>
            <a:chOff x="0" y="0"/>
            <a:chExt cx="8807012" cy="4762962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8578590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FE82A7"/>
                  </a:solidFill>
                  <a:latin typeface="Arial Rounded MT Bold" panose="020F0704030504030204" pitchFamily="34" charset="0"/>
                </a:rPr>
                <a:t>GRAMMAR </a:t>
              </a:r>
              <a:r>
                <a:rPr lang="en-US" sz="7200" u="none" dirty="0">
                  <a:solidFill>
                    <a:srgbClr val="FE82A7"/>
                  </a:solidFill>
                  <a:latin typeface="Arial Rounded MT Bold" panose="020F0704030504030204" pitchFamily="34" charset="0"/>
                </a:rPr>
                <a:t>CLASS!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28422" y="3672667"/>
              <a:ext cx="8578590" cy="1090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94C0460A-0D36-46C1-AC22-1B1D0471BC26}"/>
              </a:ext>
            </a:extLst>
          </p:cNvPr>
          <p:cNvSpPr txBox="1"/>
          <p:nvPr/>
        </p:nvSpPr>
        <p:spPr>
          <a:xfrm>
            <a:off x="5941066" y="795827"/>
            <a:ext cx="5767753" cy="191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80"/>
              </a:lnSpc>
              <a:spcBef>
                <a:spcPct val="0"/>
              </a:spcBef>
            </a:pPr>
            <a:r>
              <a:rPr lang="en-US" sz="4800">
                <a:solidFill>
                  <a:srgbClr val="191919"/>
                </a:solidFill>
                <a:highlight>
                  <a:srgbClr val="D3E9DA"/>
                </a:highlight>
                <a:latin typeface="Nunito"/>
              </a:rPr>
              <a:t>MG2.2 U2 l3 </a:t>
            </a:r>
            <a:r>
              <a:rPr lang="en-US" sz="4800" dirty="0">
                <a:solidFill>
                  <a:srgbClr val="191919"/>
                </a:solidFill>
                <a:highlight>
                  <a:srgbClr val="D3E9DA"/>
                </a:highlight>
                <a:latin typeface="Nunito"/>
              </a:rPr>
              <a:t>Grammar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673EE6B-FB1C-1576-BD7B-09CD06414088}"/>
              </a:ext>
            </a:extLst>
          </p:cNvPr>
          <p:cNvSpPr/>
          <p:nvPr/>
        </p:nvSpPr>
        <p:spPr>
          <a:xfrm>
            <a:off x="8333943" y="3163607"/>
            <a:ext cx="892967" cy="8929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18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F8B897-AB7E-4CE3-A775-74A97BD7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11" y="-17074"/>
            <a:ext cx="15139376" cy="1032114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646BB53-27A1-489F-A14D-AFCA1C739DBE}"/>
              </a:ext>
            </a:extLst>
          </p:cNvPr>
          <p:cNvSpPr txBox="1"/>
          <p:nvPr/>
        </p:nvSpPr>
        <p:spPr>
          <a:xfrm>
            <a:off x="3788031" y="5779616"/>
            <a:ext cx="2664296" cy="3250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Finish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imagine 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Keep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recommend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suggest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9D34874-4D6D-4DAA-8859-9D225F7B7665}"/>
              </a:ext>
            </a:extLst>
          </p:cNvPr>
          <p:cNvSpPr txBox="1"/>
          <p:nvPr/>
        </p:nvSpPr>
        <p:spPr>
          <a:xfrm>
            <a:off x="7915901" y="5384475"/>
            <a:ext cx="2664296" cy="38988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Can’t stand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Continue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hate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Love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Prefer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start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AE6CD9-3349-49D2-BD6F-2B991B290485}"/>
              </a:ext>
            </a:extLst>
          </p:cNvPr>
          <p:cNvSpPr txBox="1"/>
          <p:nvPr/>
        </p:nvSpPr>
        <p:spPr>
          <a:xfrm>
            <a:off x="12649200" y="5384475"/>
            <a:ext cx="2664296" cy="38988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agree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decide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offer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Plan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Promise</a:t>
            </a:r>
          </a:p>
          <a:p>
            <a:pPr algn="ctr" rtl="0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want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7691563-516E-0829-D120-D20BBDE04F39}"/>
              </a:ext>
            </a:extLst>
          </p:cNvPr>
          <p:cNvSpPr/>
          <p:nvPr/>
        </p:nvSpPr>
        <p:spPr>
          <a:xfrm>
            <a:off x="228600" y="571500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88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318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2F0B139F-41B6-587D-C2CA-B0E4F37D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25" y="456443"/>
            <a:ext cx="14252950" cy="937411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2A557C8-A9BC-494B-B686-C3318DA48EB4}"/>
              </a:ext>
            </a:extLst>
          </p:cNvPr>
          <p:cNvSpPr txBox="1"/>
          <p:nvPr/>
        </p:nvSpPr>
        <p:spPr>
          <a:xfrm>
            <a:off x="8123404" y="2681295"/>
            <a:ext cx="2229558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getting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9198A85-83B0-4287-B847-A33A6659D668}"/>
              </a:ext>
            </a:extLst>
          </p:cNvPr>
          <p:cNvSpPr txBox="1"/>
          <p:nvPr/>
        </p:nvSpPr>
        <p:spPr>
          <a:xfrm>
            <a:off x="5374730" y="3510134"/>
            <a:ext cx="2229558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watering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23269-09CF-4413-8F01-FC9D374BEE27}"/>
              </a:ext>
            </a:extLst>
          </p:cNvPr>
          <p:cNvSpPr txBox="1"/>
          <p:nvPr/>
        </p:nvSpPr>
        <p:spPr>
          <a:xfrm>
            <a:off x="7910973" y="4460625"/>
            <a:ext cx="1918226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get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942C84-BD26-408B-AA23-24694A6922DF}"/>
              </a:ext>
            </a:extLst>
          </p:cNvPr>
          <p:cNvSpPr txBox="1"/>
          <p:nvPr/>
        </p:nvSpPr>
        <p:spPr>
          <a:xfrm>
            <a:off x="5374730" y="5256683"/>
            <a:ext cx="2520552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separating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9B31AEC-A2DF-442D-9F94-FEA473C27209}"/>
              </a:ext>
            </a:extLst>
          </p:cNvPr>
          <p:cNvSpPr txBox="1"/>
          <p:nvPr/>
        </p:nvSpPr>
        <p:spPr>
          <a:xfrm>
            <a:off x="7910973" y="6208847"/>
            <a:ext cx="2586991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conserve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7D9D5B5-EAEB-4599-B301-7314D79BD52D}"/>
              </a:ext>
            </a:extLst>
          </p:cNvPr>
          <p:cNvSpPr txBox="1"/>
          <p:nvPr/>
        </p:nvSpPr>
        <p:spPr>
          <a:xfrm>
            <a:off x="5665724" y="6970821"/>
            <a:ext cx="2229558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have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E059D9B-DCB1-4C4E-828F-C87A63FBEB3B}"/>
              </a:ext>
            </a:extLst>
          </p:cNvPr>
          <p:cNvSpPr txBox="1"/>
          <p:nvPr/>
        </p:nvSpPr>
        <p:spPr>
          <a:xfrm>
            <a:off x="6644140" y="8019702"/>
            <a:ext cx="2229558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insulating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355A215-53A2-478F-81DA-DA4C3B160684}"/>
              </a:ext>
            </a:extLst>
          </p:cNvPr>
          <p:cNvSpPr txBox="1"/>
          <p:nvPr/>
        </p:nvSpPr>
        <p:spPr>
          <a:xfrm>
            <a:off x="6103133" y="8943753"/>
            <a:ext cx="1792149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516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eat</a:t>
            </a:r>
            <a:endParaRPr lang="ar-SA" sz="3516" dirty="0">
              <a:solidFill>
                <a:srgbClr val="0000CC"/>
              </a:solidFill>
              <a:latin typeface="MV Boli" panose="02000500030200090000" pitchFamily="2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26DF0AE-1CE2-A4AA-F2BC-3014D8B6FA97}"/>
              </a:ext>
            </a:extLst>
          </p:cNvPr>
          <p:cNvSpPr/>
          <p:nvPr/>
        </p:nvSpPr>
        <p:spPr>
          <a:xfrm>
            <a:off x="685800" y="723900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89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1145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8035" y="339305"/>
            <a:ext cx="12494891" cy="9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CD8C87E-430D-422F-8029-B46DCF8D4EA0}"/>
              </a:ext>
            </a:extLst>
          </p:cNvPr>
          <p:cNvSpPr txBox="1"/>
          <p:nvPr/>
        </p:nvSpPr>
        <p:spPr>
          <a:xfrm>
            <a:off x="8057303" y="2651117"/>
            <a:ext cx="7868497" cy="11376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 recommend eating fruits and vegetables every day.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I like eating organic vegetables.</a:t>
            </a:r>
            <a:endParaRPr lang="ar-SA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7D0C836-0A0B-4A2C-895F-4C69828F45A8}"/>
              </a:ext>
            </a:extLst>
          </p:cNvPr>
          <p:cNvSpPr txBox="1"/>
          <p:nvPr/>
        </p:nvSpPr>
        <p:spPr>
          <a:xfrm>
            <a:off x="8029809" y="4838700"/>
            <a:ext cx="7179475" cy="1752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I attempt to recycle everything possible.</a:t>
            </a:r>
          </a:p>
          <a:p>
            <a:r>
              <a:rPr lang="en-US" dirty="0"/>
              <a:t>I recommend getting two recycle bins.</a:t>
            </a:r>
          </a:p>
          <a:p>
            <a:r>
              <a:rPr lang="en-US" dirty="0"/>
              <a:t>I like knowing that I’m helping the earth.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EB98FAF-B444-429C-B523-DFE7CC93364C}"/>
              </a:ext>
            </a:extLst>
          </p:cNvPr>
          <p:cNvSpPr txBox="1"/>
          <p:nvPr/>
        </p:nvSpPr>
        <p:spPr>
          <a:xfrm>
            <a:off x="8150490" y="7601183"/>
            <a:ext cx="7179475" cy="1752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We like biking to work </a:t>
            </a:r>
          </a:p>
          <a:p>
            <a:r>
              <a:rPr lang="en-US" dirty="0"/>
              <a:t>We hate paying for parking in the city.</a:t>
            </a:r>
          </a:p>
          <a:p>
            <a:r>
              <a:rPr lang="en-US" dirty="0"/>
              <a:t>We prefer to bike to work on rainy days</a:t>
            </a:r>
            <a:endParaRPr lang="ar-SA" dirty="0"/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5D7C064-0389-99C6-CDBF-56EA250099C9}"/>
              </a:ext>
            </a:extLst>
          </p:cNvPr>
          <p:cNvSpPr/>
          <p:nvPr/>
        </p:nvSpPr>
        <p:spPr>
          <a:xfrm>
            <a:off x="457200" y="800100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89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1005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CF5A9D9-7189-DD26-9E58-192A9347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10" y="784906"/>
            <a:ext cx="15732780" cy="871718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966D5DA-4F04-4E3D-B65E-2D8F66D61715}"/>
              </a:ext>
            </a:extLst>
          </p:cNvPr>
          <p:cNvSpPr txBox="1"/>
          <p:nvPr/>
        </p:nvSpPr>
        <p:spPr>
          <a:xfrm>
            <a:off x="3886200" y="3771900"/>
            <a:ext cx="9753600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The farmer </a:t>
            </a:r>
            <a:r>
              <a:rPr lang="en-US" sz="3200" dirty="0">
                <a:solidFill>
                  <a:srgbClr val="008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began to use </a:t>
            </a: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organic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The farmer </a:t>
            </a:r>
            <a:r>
              <a:rPr lang="en-US" sz="3200" dirty="0">
                <a:solidFill>
                  <a:srgbClr val="008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began using </a:t>
            </a: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organic methods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E03BD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We </a:t>
            </a:r>
            <a:r>
              <a:rPr lang="en-US" sz="3200" dirty="0">
                <a:solidFill>
                  <a:srgbClr val="008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decided to get </a:t>
            </a: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solar panels.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E03BD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I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prefer eating </a:t>
            </a: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organic food.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I </a:t>
            </a:r>
            <a:r>
              <a:rPr lang="en-US" sz="3200" dirty="0">
                <a:solidFill>
                  <a:srgbClr val="008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prefer to eat </a:t>
            </a: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organic food.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1E03BD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We </a:t>
            </a:r>
            <a:r>
              <a:rPr lang="en-US" sz="3200" dirty="0">
                <a:solidFill>
                  <a:srgbClr val="008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expect to see </a:t>
            </a: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her soon.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E03BD"/>
              </a:solidFill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She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quits smoking</a:t>
            </a:r>
            <a:r>
              <a:rPr lang="en-US" sz="3200" dirty="0">
                <a:solidFill>
                  <a:srgbClr val="1E03BD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.</a:t>
            </a:r>
            <a:endParaRPr lang="ar-SA" sz="3200" dirty="0">
              <a:solidFill>
                <a:srgbClr val="1E03B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C6D8D3A-1A2F-056C-8A18-20C5D5571C64}"/>
              </a:ext>
            </a:extLst>
          </p:cNvPr>
          <p:cNvSpPr/>
          <p:nvPr/>
        </p:nvSpPr>
        <p:spPr>
          <a:xfrm>
            <a:off x="415123" y="829252"/>
            <a:ext cx="892967" cy="892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90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9249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47248"/>
            <a:ext cx="16230600" cy="3097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04"/>
              </a:lnSpc>
              <a:spcBef>
                <a:spcPct val="0"/>
              </a:spcBef>
            </a:pPr>
            <a:r>
              <a:rPr lang="en-US" sz="8000" u="none" dirty="0">
                <a:solidFill>
                  <a:srgbClr val="FFFFFF"/>
                </a:solidFill>
                <a:latin typeface="Nunito Sans Bold"/>
              </a:rPr>
              <a:t>Thank you amazing students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75664" y="5143500"/>
            <a:ext cx="10536671" cy="149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dirty="0">
                <a:solidFill>
                  <a:srgbClr val="19191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nice day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796464">
            <a:off x="531179" y="5706708"/>
            <a:ext cx="2595857" cy="30759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399999">
            <a:off x="16837631" y="1299598"/>
            <a:ext cx="843338" cy="812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60545"/>
            <a:ext cx="7017667" cy="3565910"/>
            <a:chOff x="0" y="0"/>
            <a:chExt cx="9356890" cy="4754546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356890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00"/>
                </a:lnSpc>
                <a:spcBef>
                  <a:spcPct val="0"/>
                </a:spcBef>
              </a:pPr>
              <a:r>
                <a:rPr lang="en-US" sz="8000" u="none" dirty="0">
                  <a:solidFill>
                    <a:srgbClr val="FE82A7"/>
                  </a:solidFill>
                  <a:latin typeface="Nunito Sans Bold Bold"/>
                </a:rPr>
                <a:t>CLASS OBJECTIVES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64251"/>
              <a:ext cx="7943726" cy="1090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2659332" y="5287411"/>
            <a:ext cx="8113617" cy="2950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77766" y="3613338"/>
            <a:ext cx="7124700" cy="91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4400" u="none" dirty="0">
                <a:solidFill>
                  <a:srgbClr val="FFFFFF"/>
                </a:solidFill>
                <a:latin typeface="Nunito"/>
              </a:rPr>
              <a:t>Use the gerunds after the correct verbs.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62526" y="5723582"/>
            <a:ext cx="7124700" cy="91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4400" u="none" dirty="0">
                <a:solidFill>
                  <a:srgbClr val="FFFFFF"/>
                </a:solidFill>
                <a:latin typeface="Nunito"/>
              </a:rPr>
              <a:t>Use infinitives after the correct verbs.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443854" y="3481177"/>
            <a:ext cx="1495678" cy="1027070"/>
            <a:chOff x="0" y="0"/>
            <a:chExt cx="1994238" cy="136942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32827" cy="136942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458287" y="357656"/>
              <a:ext cx="1535951" cy="692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59"/>
                </a:lnSpc>
                <a:spcBef>
                  <a:spcPct val="0"/>
                </a:spcBef>
              </a:pPr>
              <a:r>
                <a:rPr lang="en-US" sz="3599" u="none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01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83612" y="5481858"/>
            <a:ext cx="1495679" cy="1027070"/>
            <a:chOff x="0" y="0"/>
            <a:chExt cx="1994239" cy="136942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32827" cy="136942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458287" y="357656"/>
              <a:ext cx="1535951" cy="692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59"/>
                </a:lnSpc>
                <a:spcBef>
                  <a:spcPct val="0"/>
                </a:spcBef>
              </a:pPr>
              <a:r>
                <a:rPr lang="en-US" sz="3599" u="none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02</a:t>
              </a: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DF612FA-6A15-46B6-9DA4-9E166C131226}"/>
              </a:ext>
            </a:extLst>
          </p:cNvPr>
          <p:cNvSpPr txBox="1"/>
          <p:nvPr/>
        </p:nvSpPr>
        <p:spPr>
          <a:xfrm>
            <a:off x="8879290" y="905817"/>
            <a:ext cx="67809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 the end of the lesson students will be able to:</a:t>
            </a:r>
            <a:endParaRPr lang="ar-SA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442906BD-7D85-4FB1-900C-2331F62A73DE}"/>
              </a:ext>
            </a:extLst>
          </p:cNvPr>
          <p:cNvSpPr txBox="1"/>
          <p:nvPr/>
        </p:nvSpPr>
        <p:spPr>
          <a:xfrm>
            <a:off x="9022944" y="7684372"/>
            <a:ext cx="7124700" cy="91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Nunito"/>
              </a:rPr>
              <a:t>Rewrite a sentence using gerund or infinitive.</a:t>
            </a:r>
            <a:endParaRPr lang="en-US" sz="4400" u="none" dirty="0">
              <a:solidFill>
                <a:srgbClr val="FFFFFF"/>
              </a:solidFill>
              <a:latin typeface="Nunito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273A544-2A69-47CC-98AF-5FD437C88638}"/>
              </a:ext>
            </a:extLst>
          </p:cNvPr>
          <p:cNvGrpSpPr/>
          <p:nvPr/>
        </p:nvGrpSpPr>
        <p:grpSpPr>
          <a:xfrm>
            <a:off x="7443854" y="7453964"/>
            <a:ext cx="1495679" cy="1027070"/>
            <a:chOff x="0" y="0"/>
            <a:chExt cx="1994239" cy="1369427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AF72D5D4-11B4-43EE-A6FA-BFDD03042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32827" cy="1369427"/>
            </a:xfrm>
            <a:prstGeom prst="rect">
              <a:avLst/>
            </a:prstGeom>
          </p:spPr>
        </p:pic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789E6EDA-4F12-423D-BB66-BAE7095F8BF2}"/>
                </a:ext>
              </a:extLst>
            </p:cNvPr>
            <p:cNvSpPr txBox="1"/>
            <p:nvPr/>
          </p:nvSpPr>
          <p:spPr>
            <a:xfrm>
              <a:off x="458287" y="357656"/>
              <a:ext cx="1535951" cy="692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59"/>
                </a:lnSpc>
                <a:spcBef>
                  <a:spcPct val="0"/>
                </a:spcBef>
              </a:pPr>
              <a:r>
                <a:rPr lang="en-US" sz="3599" u="none" dirty="0">
                  <a:solidFill>
                    <a:srgbClr val="FFFFF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8258" y="50608"/>
            <a:ext cx="13051483" cy="122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u="none" dirty="0">
                <a:solidFill>
                  <a:srgbClr val="FE82A7"/>
                </a:solidFill>
                <a:latin typeface="Nunito Sans Bold Bold"/>
              </a:rPr>
              <a:t>WATCH THIS VIDEO</a:t>
            </a:r>
          </a:p>
        </p:txBody>
      </p:sp>
      <p:pic>
        <p:nvPicPr>
          <p:cNvPr id="3" name="How to Use Gerunds and Infinitives">
            <a:hlinkClick r:id="" action="ppaction://media"/>
            <a:extLst>
              <a:ext uri="{FF2B5EF4-FFF2-40B4-BE49-F238E27FC236}">
                <a16:creationId xmlns:a16="http://schemas.microsoft.com/office/drawing/2014/main" id="{10A68C06-6B0D-4552-A5B0-94F679FD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1655233"/>
            <a:ext cx="14632245" cy="8230639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8936AA4-D1BD-4DC5-8120-3B9780020368}"/>
              </a:ext>
            </a:extLst>
          </p:cNvPr>
          <p:cNvSpPr txBox="1">
            <a:spLocks/>
          </p:cNvSpPr>
          <p:nvPr/>
        </p:nvSpPr>
        <p:spPr>
          <a:xfrm>
            <a:off x="2667000" y="723900"/>
            <a:ext cx="12219969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114300" lvl="0" indent="0">
              <a:buClr>
                <a:srgbClr val="1F497D"/>
              </a:buClr>
              <a:defRPr/>
            </a:pPr>
            <a:r>
              <a:rPr lang="en-US" sz="5400" b="1" dirty="0">
                <a:highlight>
                  <a:srgbClr val="FEB2C8"/>
                </a:highlight>
              </a:rPr>
              <a:t>Gerunds</a:t>
            </a:r>
            <a:r>
              <a:rPr lang="en-US" sz="6600" b="1" dirty="0">
                <a:highlight>
                  <a:srgbClr val="FEB2C8"/>
                </a:highlight>
              </a:rPr>
              <a:t> </a:t>
            </a:r>
          </a:p>
          <a:p>
            <a:pPr marL="800100" lvl="0" indent="-685800" algn="l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are the 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ing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form of a verb. </a:t>
            </a:r>
          </a:p>
          <a:p>
            <a:pPr marL="800100" lvl="0" indent="-685800" algn="l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 act like nouns </a:t>
            </a:r>
          </a:p>
          <a:p>
            <a:pPr marL="800100" lvl="0" indent="-685800" algn="l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 answer the question </a:t>
            </a:r>
            <a:r>
              <a:rPr lang="en-US" sz="3600" u="sng" dirty="0">
                <a:latin typeface="Arial Rounded MT Bold" panose="020F0704030504030204" pitchFamily="34" charset="0"/>
              </a:rPr>
              <a:t>what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  <a:endParaRPr kumimoji="0" lang="en-US" sz="7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sym typeface="Roboto Mono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F9F0A-7B82-4E6C-ACEA-3C8FFC9182D7}"/>
              </a:ext>
            </a:extLst>
          </p:cNvPr>
          <p:cNvSpPr txBox="1"/>
          <p:nvPr/>
        </p:nvSpPr>
        <p:spPr>
          <a:xfrm>
            <a:off x="2133600" y="3924300"/>
            <a:ext cx="136398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4400" b="0" i="0" u="sng" dirty="0">
                <a:effectLst/>
                <a:latin typeface="Arial" panose="020B0604020202020204" pitchFamily="34" charset="0"/>
              </a:rPr>
              <a:t>We use </a:t>
            </a:r>
            <a:r>
              <a:rPr lang="en-US" sz="4400" b="1" i="0" u="sng" dirty="0">
                <a:effectLst/>
                <a:latin typeface="Arial" panose="020B0604020202020204" pitchFamily="34" charset="0"/>
              </a:rPr>
              <a:t>gerunds</a:t>
            </a:r>
            <a:r>
              <a:rPr lang="en-US" sz="4400" b="0" i="0" u="sng" dirty="0">
                <a:effectLst/>
                <a:latin typeface="Arial" panose="020B0604020202020204" pitchFamily="34" charset="0"/>
              </a:rPr>
              <a:t> after certain verbs, such as:</a:t>
            </a:r>
          </a:p>
          <a:p>
            <a:pPr algn="ctr" rtl="0"/>
            <a:b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5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advise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</a:t>
            </a:r>
            <a:r>
              <a:rPr lang="en-US" sz="5400" b="0" i="0" dirty="0">
                <a:solidFill>
                  <a:srgbClr val="92D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5400" b="0" i="0" dirty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intend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5400" b="0" i="0" dirty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quit</a:t>
            </a:r>
          </a:p>
          <a:p>
            <a:pPr algn="ctr" rtl="0"/>
            <a:r>
              <a:rPr lang="en-US" sz="5400" b="0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begin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  </a:t>
            </a:r>
            <a:r>
              <a:rPr lang="en-US" sz="5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5400" b="0" i="0" dirty="0"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  </a:t>
            </a:r>
            <a:r>
              <a:rPr lang="en-US" sz="5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recommend</a:t>
            </a:r>
          </a:p>
          <a:p>
            <a:pPr algn="ctr" rtl="0"/>
            <a:r>
              <a:rPr lang="en-US" sz="5400" b="0" i="0" dirty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can’t stand    </a:t>
            </a:r>
            <a:r>
              <a:rPr lang="en-US" sz="5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5400" b="0" i="0" dirty="0">
                <a:solidFill>
                  <a:srgbClr val="92D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 </a:t>
            </a:r>
            <a:r>
              <a:rPr lang="en-US" sz="5400" b="0" i="0" dirty="0"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</a:p>
          <a:p>
            <a:pPr algn="ctr" rtl="0"/>
            <a:r>
              <a:rPr lang="en-US" sz="5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5400" b="0" i="0" dirty="0"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hate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   </a:t>
            </a:r>
            <a:r>
              <a:rPr lang="en-US" sz="5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5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stop</a:t>
            </a:r>
          </a:p>
          <a:p>
            <a:pPr algn="ctr" rtl="0"/>
            <a:r>
              <a:rPr lang="en-US" sz="5400" b="0" i="0" dirty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5400" b="0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imagine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  </a:t>
            </a:r>
            <a:r>
              <a:rPr lang="en-US" sz="5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prefer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</a:t>
            </a:r>
            <a:r>
              <a:rPr lang="en-US" sz="5400" b="0" i="0" dirty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suggest</a:t>
            </a:r>
          </a:p>
        </p:txBody>
      </p:sp>
    </p:spTree>
    <p:extLst>
      <p:ext uri="{BB962C8B-B14F-4D97-AF65-F5344CB8AC3E}">
        <p14:creationId xmlns:p14="http://schemas.microsoft.com/office/powerpoint/2010/main" val="34474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C71012A-62F9-4043-96D5-8DA6288A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88992"/>
              </p:ext>
            </p:extLst>
          </p:nvPr>
        </p:nvGraphicFramePr>
        <p:xfrm>
          <a:off x="1905000" y="3622173"/>
          <a:ext cx="15590375" cy="4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990">
                  <a:extLst>
                    <a:ext uri="{9D8B030D-6E8A-4147-A177-3AD203B41FA5}">
                      <a16:colId xmlns:a16="http://schemas.microsoft.com/office/drawing/2014/main" val="3901401496"/>
                    </a:ext>
                  </a:extLst>
                </a:gridCol>
                <a:gridCol w="3094608">
                  <a:extLst>
                    <a:ext uri="{9D8B030D-6E8A-4147-A177-3AD203B41FA5}">
                      <a16:colId xmlns:a16="http://schemas.microsoft.com/office/drawing/2014/main" val="1705083304"/>
                    </a:ext>
                  </a:extLst>
                </a:gridCol>
                <a:gridCol w="3448777">
                  <a:extLst>
                    <a:ext uri="{9D8B030D-6E8A-4147-A177-3AD203B41FA5}">
                      <a16:colId xmlns:a16="http://schemas.microsoft.com/office/drawing/2014/main" val="1709489148"/>
                    </a:ext>
                  </a:extLst>
                </a:gridCol>
              </a:tblGrid>
              <a:tr h="1523210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>
                          <a:solidFill>
                            <a:schemeClr val="tx1"/>
                          </a:solidFill>
                        </a:rPr>
                        <a:t>The sentence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Verb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Gerunds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085968"/>
                  </a:ext>
                </a:extLst>
              </a:tr>
              <a:tr h="1395949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 </a:t>
                      </a:r>
                      <a:r>
                        <a:rPr lang="en-US" sz="4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recommend 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</a:rPr>
                        <a:t>turning</a:t>
                      </a:r>
                      <a:r>
                        <a:rPr lang="en-US" sz="4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off the lights when you leave the room.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302336"/>
                  </a:ext>
                </a:extLst>
              </a:tr>
              <a:tr h="1395949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Our class </a:t>
                      </a:r>
                      <a:r>
                        <a:rPr lang="en-US" sz="4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enjoys 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</a:rPr>
                        <a:t>learning</a:t>
                      </a:r>
                      <a:r>
                        <a:rPr lang="en-US" sz="4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about ways to help the environment.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552501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896D5EF7-5806-45EA-9393-7C75A09F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3" y="591709"/>
            <a:ext cx="5284177" cy="31272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89D9E08-7931-416D-97E0-37633BBA5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6413">
            <a:off x="3588174" y="-290318"/>
            <a:ext cx="1207113" cy="1341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872ABA-946E-4284-BF73-E35D009151B5}"/>
              </a:ext>
            </a:extLst>
          </p:cNvPr>
          <p:cNvSpPr txBox="1"/>
          <p:nvPr/>
        </p:nvSpPr>
        <p:spPr>
          <a:xfrm>
            <a:off x="11506200" y="5508711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recommend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F578C-0271-4A7B-8E3E-2171A2993044}"/>
              </a:ext>
            </a:extLst>
          </p:cNvPr>
          <p:cNvSpPr txBox="1"/>
          <p:nvPr/>
        </p:nvSpPr>
        <p:spPr>
          <a:xfrm>
            <a:off x="14496959" y="5508711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turning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1E38F-E1AC-4995-B7E4-C43A14DF4E61}"/>
              </a:ext>
            </a:extLst>
          </p:cNvPr>
          <p:cNvSpPr txBox="1"/>
          <p:nvPr/>
        </p:nvSpPr>
        <p:spPr>
          <a:xfrm>
            <a:off x="11963400" y="6876272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enjoys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318D4F-AA4B-4BB5-9392-AF685E7232AC}"/>
              </a:ext>
            </a:extLst>
          </p:cNvPr>
          <p:cNvSpPr txBox="1"/>
          <p:nvPr/>
        </p:nvSpPr>
        <p:spPr>
          <a:xfrm>
            <a:off x="14630400" y="6876271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learning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48F9A32-CF85-54B8-011F-B6A504DE10CE}"/>
              </a:ext>
            </a:extLst>
          </p:cNvPr>
          <p:cNvSpPr txBox="1"/>
          <p:nvPr/>
        </p:nvSpPr>
        <p:spPr>
          <a:xfrm>
            <a:off x="10188967" y="489141"/>
            <a:ext cx="72771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0" i="0" u="sng" dirty="0">
                <a:effectLst/>
                <a:latin typeface="Arial" panose="020B0604020202020204" pitchFamily="34" charset="0"/>
              </a:rPr>
              <a:t>We use </a:t>
            </a:r>
            <a:r>
              <a:rPr lang="en-US" b="1" i="0" u="sng" dirty="0">
                <a:effectLst/>
                <a:latin typeface="Arial" panose="020B0604020202020204" pitchFamily="34" charset="0"/>
              </a:rPr>
              <a:t>gerunds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 after certain verbs, such as:</a:t>
            </a:r>
          </a:p>
          <a:p>
            <a:pPr algn="ctr" rtl="0"/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advise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</a:t>
            </a:r>
            <a:r>
              <a:rPr lang="en-US" sz="2400" b="0" i="0" dirty="0">
                <a:solidFill>
                  <a:srgbClr val="92D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enjoy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intend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quit</a:t>
            </a:r>
          </a:p>
          <a:p>
            <a:pPr algn="ctr" rtl="0"/>
            <a:r>
              <a:rPr lang="en-US" sz="2400" b="0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begin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 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finish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keep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 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recommend</a:t>
            </a:r>
          </a:p>
          <a:p>
            <a:pPr algn="ctr" rtl="0"/>
            <a:r>
              <a:rPr lang="en-US" sz="2400" b="0" i="0" dirty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can’t stand    </a:t>
            </a:r>
            <a:r>
              <a:rPr lang="en-US" sz="2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2400" b="0" i="0" dirty="0">
                <a:solidFill>
                  <a:srgbClr val="92D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 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</a:p>
          <a:p>
            <a:pPr algn="ctr" rtl="0"/>
            <a:r>
              <a:rPr lang="en-US" sz="2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hate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  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2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stop</a:t>
            </a:r>
          </a:p>
          <a:p>
            <a:pPr algn="ctr" rtl="0"/>
            <a:r>
              <a:rPr lang="en-US" sz="2400" b="0" i="0" dirty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imagine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  </a:t>
            </a:r>
            <a:r>
              <a:rPr lang="en-US" sz="2400" b="0" i="0" dirty="0">
                <a:solidFill>
                  <a:srgbClr val="6600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prefer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 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suggest</a:t>
            </a:r>
          </a:p>
        </p:txBody>
      </p:sp>
      <p:sp>
        <p:nvSpPr>
          <p:cNvPr id="5" name="Rectangle 161">
            <a:extLst>
              <a:ext uri="{FF2B5EF4-FFF2-40B4-BE49-F238E27FC236}">
                <a16:creationId xmlns:a16="http://schemas.microsoft.com/office/drawing/2014/main" id="{C75341F8-4D27-3176-FD65-67F7E5D29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2" y="626455"/>
            <a:ext cx="3382617" cy="2207240"/>
          </a:xfrm>
          <a:prstGeom prst="wedgeEllipseCallout">
            <a:avLst>
              <a:gd name="adj1" fmla="val -18119"/>
              <a:gd name="adj2" fmla="val 4188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TURN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Give an example</a:t>
            </a:r>
            <a:endParaRPr lang="ar-S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161">
            <a:extLst>
              <a:ext uri="{FF2B5EF4-FFF2-40B4-BE49-F238E27FC236}">
                <a16:creationId xmlns:a16="http://schemas.microsoft.com/office/drawing/2014/main" id="{5E6E94CE-4219-1202-56D6-E264AC41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2" y="3526782"/>
            <a:ext cx="3150576" cy="1731169"/>
          </a:xfrm>
          <a:prstGeom prst="wedgeEllipseCallout">
            <a:avLst>
              <a:gd name="adj1" fmla="val 70357"/>
              <a:gd name="adj2" fmla="val 41418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dirty="0"/>
              <a:t>recommend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What</a:t>
            </a:r>
            <a:r>
              <a:rPr lang="en-US" sz="4000" dirty="0">
                <a:latin typeface="+mj-lt"/>
              </a:rPr>
              <a:t>?! </a:t>
            </a:r>
            <a:endParaRPr lang="ar-SA" sz="4000" dirty="0">
              <a:latin typeface="+mj-lt"/>
            </a:endParaRPr>
          </a:p>
        </p:txBody>
      </p:sp>
      <p:sp>
        <p:nvSpPr>
          <p:cNvPr id="11" name="Rectangle 161">
            <a:extLst>
              <a:ext uri="{FF2B5EF4-FFF2-40B4-BE49-F238E27FC236}">
                <a16:creationId xmlns:a16="http://schemas.microsoft.com/office/drawing/2014/main" id="{A9CDF94A-BB68-CFFC-2C96-4FDFFA943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48" y="5145102"/>
            <a:ext cx="2362200" cy="1731169"/>
          </a:xfrm>
          <a:prstGeom prst="wedgeEllipseCallout">
            <a:avLst>
              <a:gd name="adj1" fmla="val 99130"/>
              <a:gd name="adj2" fmla="val 43007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dirty="0"/>
              <a:t>enjoy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What</a:t>
            </a:r>
            <a:r>
              <a:rPr lang="en-US" sz="4000" dirty="0">
                <a:latin typeface="+mj-lt"/>
              </a:rPr>
              <a:t>?! </a:t>
            </a:r>
            <a:endParaRPr lang="ar-S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877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5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8936AA4-D1BD-4DC5-8120-3B9780020368}"/>
              </a:ext>
            </a:extLst>
          </p:cNvPr>
          <p:cNvSpPr txBox="1">
            <a:spLocks/>
          </p:cNvSpPr>
          <p:nvPr/>
        </p:nvSpPr>
        <p:spPr>
          <a:xfrm>
            <a:off x="2667000" y="342900"/>
            <a:ext cx="12219969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lvl="0">
              <a:lnSpc>
                <a:spcPct val="150000"/>
              </a:lnSpc>
              <a:buClr>
                <a:srgbClr val="1F497D"/>
              </a:buClr>
              <a:defRPr/>
            </a:pPr>
            <a:r>
              <a:rPr lang="en-US" sz="4800" b="1" dirty="0">
                <a:highlight>
                  <a:srgbClr val="FEB2C8"/>
                </a:highlight>
              </a:rPr>
              <a:t>An infinitive </a:t>
            </a:r>
          </a:p>
          <a:p>
            <a:pPr marL="800100" lvl="0" indent="-685800" algn="l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Rounded MT Bold" panose="020F0704030504030204" pitchFamily="34" charset="0"/>
              </a:rPr>
              <a:t>is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 + base form </a:t>
            </a:r>
            <a:r>
              <a:rPr lang="en-US" sz="3200" dirty="0">
                <a:latin typeface="Arial Rounded MT Bold" panose="020F0704030504030204" pitchFamily="34" charset="0"/>
              </a:rPr>
              <a:t>of a verb. </a:t>
            </a:r>
          </a:p>
          <a:p>
            <a:pPr marL="800100" lvl="0" indent="-685800" algn="l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Rounded MT Bold" panose="020F0704030504030204" pitchFamily="34" charset="0"/>
              </a:rPr>
              <a:t>acts like nouns </a:t>
            </a:r>
          </a:p>
          <a:p>
            <a:pPr marL="800100" lvl="0" indent="-685800" algn="l"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 Rounded MT Bold" panose="020F0704030504030204" pitchFamily="34" charset="0"/>
              </a:rPr>
              <a:t>answer the question </a:t>
            </a:r>
            <a:r>
              <a:rPr lang="en-US" sz="3200" u="sng" dirty="0">
                <a:latin typeface="Arial Rounded MT Bold" panose="020F0704030504030204" pitchFamily="34" charset="0"/>
              </a:rPr>
              <a:t>what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en-US" sz="6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F9F0A-7B82-4E6C-ACEA-3C8FFC9182D7}"/>
              </a:ext>
            </a:extLst>
          </p:cNvPr>
          <p:cNvSpPr txBox="1"/>
          <p:nvPr/>
        </p:nvSpPr>
        <p:spPr>
          <a:xfrm>
            <a:off x="0" y="3467100"/>
            <a:ext cx="1828800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u="sng" dirty="0">
                <a:effectLst/>
                <a:latin typeface="Arial" panose="020B0604020202020204" pitchFamily="34" charset="0"/>
              </a:rPr>
              <a:t>We use </a:t>
            </a:r>
            <a:r>
              <a:rPr lang="en-US" sz="4400" b="1" u="sng" dirty="0">
                <a:latin typeface="Arial" panose="020B0604020202020204" pitchFamily="34" charset="0"/>
              </a:rPr>
              <a:t>infinitives </a:t>
            </a:r>
            <a:r>
              <a:rPr lang="en-US" sz="4400" b="0" i="0" u="sng" dirty="0">
                <a:effectLst/>
                <a:latin typeface="Arial" panose="020B0604020202020204" pitchFamily="34" charset="0"/>
              </a:rPr>
              <a:t>after certain verbs, such as:</a:t>
            </a:r>
          </a:p>
          <a:p>
            <a:pPr algn="ctr"/>
            <a:b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agree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5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r>
              <a:rPr lang="en-US" sz="5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intend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5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offer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5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   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5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 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5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 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attempt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expect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prefer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want</a:t>
            </a: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r>
              <a:rPr lang="en-US" sz="5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forget</a:t>
            </a: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US" sz="5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promise</a:t>
            </a:r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5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   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5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hate		</a:t>
            </a: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remember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5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64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C71012A-62F9-4043-96D5-8DA6288A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07299"/>
              </p:ext>
            </p:extLst>
          </p:nvPr>
        </p:nvGraphicFramePr>
        <p:xfrm>
          <a:off x="1828800" y="4000500"/>
          <a:ext cx="15834286" cy="477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8531">
                  <a:extLst>
                    <a:ext uri="{9D8B030D-6E8A-4147-A177-3AD203B41FA5}">
                      <a16:colId xmlns:a16="http://schemas.microsoft.com/office/drawing/2014/main" val="3901401496"/>
                    </a:ext>
                  </a:extLst>
                </a:gridCol>
                <a:gridCol w="3143023">
                  <a:extLst>
                    <a:ext uri="{9D8B030D-6E8A-4147-A177-3AD203B41FA5}">
                      <a16:colId xmlns:a16="http://schemas.microsoft.com/office/drawing/2014/main" val="1705083304"/>
                    </a:ext>
                  </a:extLst>
                </a:gridCol>
                <a:gridCol w="3502732">
                  <a:extLst>
                    <a:ext uri="{9D8B030D-6E8A-4147-A177-3AD203B41FA5}">
                      <a16:colId xmlns:a16="http://schemas.microsoft.com/office/drawing/2014/main" val="1709489148"/>
                    </a:ext>
                  </a:extLst>
                </a:gridCol>
              </a:tblGrid>
              <a:tr h="1685798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>
                          <a:solidFill>
                            <a:schemeClr val="tx1"/>
                          </a:solidFill>
                        </a:rPr>
                        <a:t>The sentence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verb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infinitive </a:t>
                      </a:r>
                    </a:p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085968"/>
                  </a:ext>
                </a:extLst>
              </a:tr>
              <a:tr h="1544953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Don’t </a:t>
                      </a:r>
                      <a:r>
                        <a:rPr lang="en-US" sz="4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forget to reuse </a:t>
                      </a: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that plastic container.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302336"/>
                  </a:ext>
                </a:extLst>
              </a:tr>
              <a:tr h="1544953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 they </a:t>
                      </a:r>
                      <a:r>
                        <a:rPr lang="en-US" sz="4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intend to buy </a:t>
                      </a:r>
                      <a:r>
                        <a:rPr lang="en-US" sz="4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 hybrid car?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552501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896D5EF7-5806-45EA-9393-7C75A09F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143"/>
            <a:ext cx="6200169" cy="36692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89D9E08-7931-416D-97E0-37633BBA5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156" y="-197849"/>
            <a:ext cx="1207113" cy="1341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DE0F97-76CE-4921-B881-48977DDB5E7C}"/>
              </a:ext>
            </a:extLst>
          </p:cNvPr>
          <p:cNvSpPr txBox="1"/>
          <p:nvPr/>
        </p:nvSpPr>
        <p:spPr>
          <a:xfrm>
            <a:off x="11734800" y="6119870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forget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F676E-53FC-406D-8D81-361DD74E89B2}"/>
              </a:ext>
            </a:extLst>
          </p:cNvPr>
          <p:cNvSpPr txBox="1"/>
          <p:nvPr/>
        </p:nvSpPr>
        <p:spPr>
          <a:xfrm>
            <a:off x="15087600" y="6095964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reuse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312A5-AD24-4DCF-B48E-D4BCCA97F513}"/>
              </a:ext>
            </a:extLst>
          </p:cNvPr>
          <p:cNvSpPr txBox="1"/>
          <p:nvPr/>
        </p:nvSpPr>
        <p:spPr>
          <a:xfrm>
            <a:off x="11807952" y="7658099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intend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F2551-3979-49FB-A8DC-2E46FC0FF9AF}"/>
              </a:ext>
            </a:extLst>
          </p:cNvPr>
          <p:cNvSpPr txBox="1"/>
          <p:nvPr/>
        </p:nvSpPr>
        <p:spPr>
          <a:xfrm>
            <a:off x="14935200" y="7658100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buy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7667899-D30A-1C38-BF99-04804845DF1E}"/>
              </a:ext>
            </a:extLst>
          </p:cNvPr>
          <p:cNvSpPr txBox="1"/>
          <p:nvPr/>
        </p:nvSpPr>
        <p:spPr>
          <a:xfrm>
            <a:off x="9763528" y="905351"/>
            <a:ext cx="801726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sng" dirty="0">
                <a:effectLst/>
                <a:latin typeface="Arial" panose="020B0604020202020204" pitchFamily="34" charset="0"/>
              </a:rPr>
              <a:t>We use </a:t>
            </a:r>
            <a:r>
              <a:rPr lang="en-US" b="1" u="sng" dirty="0">
                <a:latin typeface="Arial" panose="020B0604020202020204" pitchFamily="34" charset="0"/>
              </a:rPr>
              <a:t>infinitives </a:t>
            </a:r>
            <a:r>
              <a:rPr lang="en-US" b="0" i="0" u="sng" dirty="0">
                <a:effectLst/>
                <a:latin typeface="Arial" panose="020B0604020202020204" pitchFamily="34" charset="0"/>
              </a:rPr>
              <a:t>after certain verbs, such as:</a:t>
            </a:r>
          </a:p>
          <a:p>
            <a:pPr algn="ctr"/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agree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</a:t>
            </a:r>
            <a:r>
              <a:rPr lang="en-US" sz="2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2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intend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2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offer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2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2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decide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 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2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 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attempt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expect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prefer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want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begin</a:t>
            </a:r>
            <a:r>
              <a:rPr lang="en-US" sz="2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forget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US" sz="2400" dirty="0">
                <a:solidFill>
                  <a:srgbClr val="66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promise</a:t>
            </a:r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2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can’t stand   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hate		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remember</a:t>
            </a:r>
          </a:p>
        </p:txBody>
      </p:sp>
      <p:sp>
        <p:nvSpPr>
          <p:cNvPr id="4" name="Rectangle 161">
            <a:extLst>
              <a:ext uri="{FF2B5EF4-FFF2-40B4-BE49-F238E27FC236}">
                <a16:creationId xmlns:a16="http://schemas.microsoft.com/office/drawing/2014/main" id="{136D26B2-0A24-7750-DE8C-21C3F4AC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958" y="3817159"/>
            <a:ext cx="2362200" cy="1731169"/>
          </a:xfrm>
          <a:prstGeom prst="wedgeEllipseCallout">
            <a:avLst>
              <a:gd name="adj1" fmla="val 42166"/>
              <a:gd name="adj2" fmla="val 60938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dirty="0"/>
              <a:t>forget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What</a:t>
            </a:r>
            <a:r>
              <a:rPr lang="en-US" sz="4000" dirty="0">
                <a:latin typeface="+mj-lt"/>
              </a:rPr>
              <a:t>?! </a:t>
            </a:r>
            <a:endParaRPr lang="ar-SA" sz="4000" dirty="0">
              <a:latin typeface="+mj-lt"/>
            </a:endParaRPr>
          </a:p>
        </p:txBody>
      </p:sp>
      <p:sp>
        <p:nvSpPr>
          <p:cNvPr id="7" name="Rectangle 161">
            <a:extLst>
              <a:ext uri="{FF2B5EF4-FFF2-40B4-BE49-F238E27FC236}">
                <a16:creationId xmlns:a16="http://schemas.microsoft.com/office/drawing/2014/main" id="{AC575F28-76F4-79ED-56B1-051DE5E0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548" y="8100229"/>
            <a:ext cx="2362200" cy="1731169"/>
          </a:xfrm>
          <a:prstGeom prst="wedgeEllipseCallout">
            <a:avLst>
              <a:gd name="adj1" fmla="val 57054"/>
              <a:gd name="adj2" fmla="val -56891"/>
            </a:avLst>
          </a:prstGeom>
          <a:solidFill>
            <a:srgbClr val="FFFF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dirty="0"/>
              <a:t>intend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What</a:t>
            </a:r>
            <a:r>
              <a:rPr lang="en-US" sz="4000" dirty="0">
                <a:latin typeface="+mj-lt"/>
              </a:rPr>
              <a:t>?! </a:t>
            </a:r>
            <a:endParaRPr lang="ar-SA" sz="4000" dirty="0">
              <a:latin typeface="+mj-lt"/>
            </a:endParaRPr>
          </a:p>
        </p:txBody>
      </p:sp>
      <p:sp>
        <p:nvSpPr>
          <p:cNvPr id="5" name="Rectangle 161">
            <a:extLst>
              <a:ext uri="{FF2B5EF4-FFF2-40B4-BE49-F238E27FC236}">
                <a16:creationId xmlns:a16="http://schemas.microsoft.com/office/drawing/2014/main" id="{77FBE9F5-A959-658D-10F2-AB53F651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584" y="1414064"/>
            <a:ext cx="3303216" cy="2207240"/>
          </a:xfrm>
          <a:prstGeom prst="wedgeEllipseCallout">
            <a:avLst>
              <a:gd name="adj1" fmla="val -18119"/>
              <a:gd name="adj2" fmla="val 4188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TURN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Give an example</a:t>
            </a:r>
            <a:endParaRPr lang="ar-S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0380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4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AF9F0A-7B82-4E6C-ACEA-3C8FFC9182D7}"/>
              </a:ext>
            </a:extLst>
          </p:cNvPr>
          <p:cNvSpPr txBox="1"/>
          <p:nvPr/>
        </p:nvSpPr>
        <p:spPr>
          <a:xfrm>
            <a:off x="0" y="876300"/>
            <a:ext cx="18288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*  verbs can be followed by an </a:t>
            </a:r>
            <a:r>
              <a:rPr lang="en-US" sz="4400" dirty="0">
                <a:effectLst/>
                <a:highlight>
                  <a:srgbClr val="FEB2C8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object</a:t>
            </a:r>
            <a:r>
              <a:rPr lang="en-US" sz="44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before the infinitive.</a:t>
            </a:r>
          </a:p>
          <a:p>
            <a:pPr algn="ctr"/>
            <a:b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   -   expect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  -  </a:t>
            </a: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want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   -  </a:t>
            </a:r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endParaRPr lang="en-US" sz="54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48D7158-FE47-4B66-987F-4EF085079BB2}"/>
              </a:ext>
            </a:extLst>
          </p:cNvPr>
          <p:cNvSpPr txBox="1"/>
          <p:nvPr/>
        </p:nvSpPr>
        <p:spPr>
          <a:xfrm>
            <a:off x="495300" y="3543300"/>
            <a:ext cx="172974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0" i="0" dirty="0">
              <a:solidFill>
                <a:srgbClr val="800180"/>
              </a:solidFill>
              <a:effectLst/>
              <a:latin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want</a:t>
            </a:r>
            <a:r>
              <a:rPr lang="en-US" sz="4800" b="0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sz="4800" b="1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to plant</a:t>
            </a:r>
            <a:r>
              <a:rPr lang="en-US" sz="4800" b="0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 a garden.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800180"/>
              </a:solidFill>
              <a:latin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want</a:t>
            </a:r>
            <a:r>
              <a:rPr lang="en-US" sz="4800" b="0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sz="4800" b="0" i="0" u="sng" dirty="0">
                <a:solidFill>
                  <a:srgbClr val="800180"/>
                </a:solidFill>
                <a:effectLst/>
                <a:highlight>
                  <a:srgbClr val="D3E9DA"/>
                </a:highlight>
                <a:latin typeface="Arial" panose="020B0604020202020204" pitchFamily="34" charset="0"/>
              </a:rPr>
              <a:t>us</a:t>
            </a:r>
            <a:r>
              <a:rPr lang="en-US" sz="4800" b="0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800" b="1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to plant</a:t>
            </a:r>
            <a:r>
              <a:rPr lang="en-US" sz="4800" b="0" i="0" dirty="0">
                <a:solidFill>
                  <a:srgbClr val="800180"/>
                </a:solidFill>
                <a:effectLst/>
                <a:latin typeface="Arial" panose="020B0604020202020204" pitchFamily="34" charset="0"/>
              </a:rPr>
              <a:t> a garden.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0" i="0" dirty="0">
              <a:solidFill>
                <a:srgbClr val="8001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61">
            <a:extLst>
              <a:ext uri="{FF2B5EF4-FFF2-40B4-BE49-F238E27FC236}">
                <a16:creationId xmlns:a16="http://schemas.microsoft.com/office/drawing/2014/main" id="{FF33E850-2C26-3ED4-8C52-B20BC74C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4305300"/>
            <a:ext cx="3124200" cy="2207240"/>
          </a:xfrm>
          <a:prstGeom prst="wedgeEllipseCallout">
            <a:avLst>
              <a:gd name="adj1" fmla="val -18119"/>
              <a:gd name="adj2" fmla="val 4188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TURN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Give an example</a:t>
            </a:r>
            <a:endParaRPr lang="ar-S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1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865</Words>
  <Application>Microsoft Office PowerPoint</Application>
  <PresentationFormat>مخصص</PresentationFormat>
  <Paragraphs>182</Paragraphs>
  <Slides>24</Slides>
  <Notes>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8" baseType="lpstr">
      <vt:lpstr>Aharoni</vt:lpstr>
      <vt:lpstr>Arial</vt:lpstr>
      <vt:lpstr>Arial Rounded MT Bold</vt:lpstr>
      <vt:lpstr>Bristol</vt:lpstr>
      <vt:lpstr>Calibri</vt:lpstr>
      <vt:lpstr>Comic Sans MS</vt:lpstr>
      <vt:lpstr>MV Boli</vt:lpstr>
      <vt:lpstr>Nunito</vt:lpstr>
      <vt:lpstr>Nunito Sans Bold</vt:lpstr>
      <vt:lpstr>Nunito Sans Bold Bold</vt:lpstr>
      <vt:lpstr>Proxima Nova Light</vt:lpstr>
      <vt:lpstr>Roboto Mono Regular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 Head Start on Homeschooling</dc:title>
  <dc:creator>خديجة يحيى</dc:creator>
  <cp:lastModifiedBy>عيسى بن الحسيني</cp:lastModifiedBy>
  <cp:revision>120</cp:revision>
  <dcterms:created xsi:type="dcterms:W3CDTF">2006-08-16T00:00:00Z</dcterms:created>
  <dcterms:modified xsi:type="dcterms:W3CDTF">2022-12-21T15:40:26Z</dcterms:modified>
  <dc:identifier>DAELafxE8BA</dc:identifier>
</cp:coreProperties>
</file>