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976" r:id="rId2"/>
    <p:sldId id="905" r:id="rId3"/>
    <p:sldId id="972" r:id="rId4"/>
    <p:sldId id="926" r:id="rId5"/>
    <p:sldId id="928" r:id="rId6"/>
    <p:sldId id="929" r:id="rId7"/>
    <p:sldId id="973" r:id="rId8"/>
    <p:sldId id="994" r:id="rId9"/>
    <p:sldId id="995" r:id="rId10"/>
    <p:sldId id="996" r:id="rId11"/>
    <p:sldId id="997" r:id="rId12"/>
    <p:sldId id="998" r:id="rId13"/>
    <p:sldId id="999" r:id="rId14"/>
    <p:sldId id="975" r:id="rId15"/>
    <p:sldId id="948" r:id="rId16"/>
    <p:sldId id="949" r:id="rId17"/>
    <p:sldId id="977" r:id="rId18"/>
    <p:sldId id="971" r:id="rId19"/>
    <p:sldId id="989" r:id="rId20"/>
    <p:sldId id="966" r:id="rId21"/>
    <p:sldId id="993" r:id="rId22"/>
    <p:sldId id="925" r:id="rId23"/>
  </p:sldIdLst>
  <p:sldSz cx="12192000" cy="6858000"/>
  <p:notesSz cx="6858000" cy="9144000"/>
  <p:defaultTextStyle>
    <a:defPPr>
      <a:defRPr lang="ar-SA">
        <a:uFillTx/>
      </a:defRPr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uFillTx/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اشواق العتيبي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15" autoAdjust="0"/>
    <p:restoredTop sz="86933" autoAdjust="0"/>
  </p:normalViewPr>
  <p:slideViewPr>
    <p:cSldViewPr>
      <p:cViewPr varScale="1">
        <p:scale>
          <a:sx n="64" d="100"/>
          <a:sy n="64" d="100"/>
        </p:scale>
        <p:origin x="79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E39DE58E-5E49-47EB-8493-0EE47EAEC1A5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>
              <a:uFillTx/>
            </a:endParaRPr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>
                <a:uFillTx/>
              </a:rPr>
              <a:t>انقر لتحرير أنماط النص الرئيسي</a:t>
            </a:r>
          </a:p>
          <a:p>
            <a:pPr lvl="1"/>
            <a:r>
              <a:rPr lang="ar-SA" noProof="0">
                <a:uFillTx/>
              </a:rPr>
              <a:t>المستوى الثاني</a:t>
            </a:r>
          </a:p>
          <a:p>
            <a:pPr lvl="2"/>
            <a:r>
              <a:rPr lang="ar-SA" noProof="0">
                <a:uFillTx/>
              </a:rPr>
              <a:t>المستوى الثالث</a:t>
            </a:r>
          </a:p>
          <a:p>
            <a:pPr lvl="3"/>
            <a:r>
              <a:rPr lang="ar-SA" noProof="0">
                <a:uFillTx/>
              </a:rPr>
              <a:t>المستوى الرابع</a:t>
            </a:r>
          </a:p>
          <a:p>
            <a:pPr lvl="4"/>
            <a:r>
              <a:rPr lang="ar-SA" noProof="0">
                <a:uFillTx/>
              </a:rPr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77C2432C-6050-413A-A2D2-6463990FC1D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4797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ar-SA">
                <a:uFillTx/>
              </a:rPr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1EE3C7D-6F14-40C0-A99E-106E0152B75F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D08D7E0-C4E3-4DF5-8CF9-C42594157645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A01974F-FB86-431C-871C-BFEB9184C8B8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49DB037-C468-4F14-86DC-B5D81B213E30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77013E-4003-41AD-81D8-C7E569F4803F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5A34B15-8FEB-48B7-9950-9918AD0EBC8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3F2CE2-C307-4A08-A311-9EE67EDB9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4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7FCBE8-E856-42A6-BB1B-248D16382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55"/>
          <a:stretch/>
        </p:blipFill>
        <p:spPr>
          <a:xfrm>
            <a:off x="-1" y="1"/>
            <a:ext cx="12192001" cy="68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2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EAFC146-563B-4271-97F4-81E81D7A9B18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83C0D9C-956C-4165-B7A0-1D0C90AAFF9F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30BD991-F96B-44D4-880A-532FC338CD92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E46B853-0395-47E3-BCAC-AC082382DB73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385AD4E-850F-4A74-AAB7-EE5160585F95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5A53E09-7C02-4549-8EF0-BC9A5DBF27DB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CDFA2A2-A6EE-4B94-9533-B5D83EB2280C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FF3A830F-0110-472B-B6C6-828A78C1B88A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73BD8CB-613E-4246-A68B-CBB7F54DF127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31628BA-AE0B-4F5B-93BB-3A905C80600C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A83F038-9365-4B34-9E62-5483F7DA4418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041F85E9-6022-40FE-894F-7309DE701FB2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>
                <a:uFillTx/>
              </a:rPr>
              <a:t>المستوى الثاني</a:t>
            </a:r>
          </a:p>
          <a:p>
            <a:pPr lvl="2"/>
            <a:r>
              <a:rPr lang="ar-SA">
                <a:uFillTx/>
              </a:rPr>
              <a:t>المستوى الثالث</a:t>
            </a:r>
          </a:p>
          <a:p>
            <a:pPr lvl="3"/>
            <a:r>
              <a:rPr lang="ar-SA">
                <a:uFillTx/>
              </a:rPr>
              <a:t>المستوى الرابع</a:t>
            </a:r>
          </a:p>
          <a:p>
            <a:pPr lvl="4"/>
            <a:r>
              <a:rPr lang="ar-SA">
                <a:uFillTx/>
              </a:rPr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56B9699-A206-4FA9-91D9-2A10F9B7E8E1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708428E-0798-4944-9989-82948E985858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>
                <a:uFillTx/>
              </a:defRPr>
            </a:lvl1pPr>
          </a:lstStyle>
          <a:p>
            <a:r>
              <a:rPr lang="ar-SA">
                <a:uFillTx/>
              </a:rPr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ar-SA" noProof="0">
              <a:uFillTx/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ar-SA">
                <a:uFillTx/>
              </a:rPr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1633E3D0-20A8-4977-8D83-C5D16F53AAB6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2B86154-D55B-4569-BE1D-7CB43019CE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>
                <a:uFillTx/>
              </a:rPr>
              <a:t>انقر لتحرير أنماط النص الرئيسي</a:t>
            </a:r>
          </a:p>
          <a:p>
            <a:pPr lvl="1"/>
            <a:r>
              <a:rPr lang="ar-SA" altLang="ar-SA">
                <a:uFillTx/>
              </a:rPr>
              <a:t>المستوى الثاني</a:t>
            </a:r>
          </a:p>
          <a:p>
            <a:pPr lvl="2"/>
            <a:r>
              <a:rPr lang="ar-SA" altLang="ar-SA">
                <a:uFillTx/>
              </a:rPr>
              <a:t>المستوى الثالث</a:t>
            </a:r>
          </a:p>
          <a:p>
            <a:pPr lvl="3"/>
            <a:r>
              <a:rPr lang="ar-SA" altLang="ar-SA">
                <a:uFillTx/>
              </a:rPr>
              <a:t>المستوى الرابع</a:t>
            </a:r>
          </a:p>
          <a:p>
            <a:pPr lvl="4"/>
            <a:r>
              <a:rPr lang="ar-SA" altLang="ar-SA">
                <a:uFillTx/>
              </a:rPr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F6BBB83-8B82-404C-AA83-F2DE8EB830F5}" type="datetimeFigureOut">
              <a:rPr lang="ar-SA">
                <a:uFillTx/>
              </a:rPr>
              <a:pPr>
                <a:defRPr>
                  <a:uFillTx/>
                </a:defRPr>
              </a:pPr>
              <a:t>16/06/44</a:t>
            </a:fld>
            <a:endParaRPr lang="ar-SA">
              <a:uFillTx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uFillTx/>
                <a:latin typeface="Calibri" panose="020F0502020204030204" pitchFamily="34" charset="0"/>
              </a:defRPr>
            </a:lvl1pPr>
          </a:lstStyle>
          <a:p>
            <a:pPr>
              <a:defRPr>
                <a:uFillTx/>
              </a:defRPr>
            </a:pPr>
            <a:fld id="{44219BC4-3249-4F89-9AFD-E2A053542BF6}" type="slidenum">
              <a:rPr lang="ar-SA" altLang="ar-SA">
                <a:uFillTx/>
              </a:rPr>
              <a:pPr>
                <a:defRPr>
                  <a:uFillTx/>
                </a:defRPr>
              </a:pPr>
              <a:t>‹#›</a:t>
            </a:fld>
            <a:endParaRPr lang="ar-SA" altLang="ar-SA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uFillTx/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ar-SA">
          <a:uFillTx/>
        </a:defRPr>
      </a:defPPr>
      <a:lvl1pPr marL="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4.wav"/><Relationship Id="rId7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40.png"/><Relationship Id="rId2" Type="http://schemas.openxmlformats.org/officeDocument/2006/relationships/image" Target="../media/image3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44.png"/><Relationship Id="rId2" Type="http://schemas.openxmlformats.org/officeDocument/2006/relationships/image" Target="../media/image3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17.gif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12.png"/><Relationship Id="rId18" Type="http://schemas.openxmlformats.org/officeDocument/2006/relationships/hyperlink" Target="https://wordwall.net/resource/2709708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48.jpeg"/><Relationship Id="rId2" Type="http://schemas.openxmlformats.org/officeDocument/2006/relationships/image" Target="../media/image3.jpe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9.png"/><Relationship Id="rId2" Type="http://schemas.openxmlformats.org/officeDocument/2006/relationships/image" Target="../media/image3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12" Type="http://schemas.openxmlformats.org/officeDocument/2006/relationships/slide" Target="slide4.xml"/><Relationship Id="rId17" Type="http://schemas.openxmlformats.org/officeDocument/2006/relationships/image" Target="../media/image21.png"/><Relationship Id="rId2" Type="http://schemas.openxmlformats.org/officeDocument/2006/relationships/image" Target="../media/image3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1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25.png"/><Relationship Id="rId2" Type="http://schemas.openxmlformats.org/officeDocument/2006/relationships/image" Target="../media/image3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4.xml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19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zaina_almarzooqi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40" y="1015122"/>
            <a:ext cx="9524981" cy="5767157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7104556" y="2577643"/>
            <a:ext cx="336807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5605899" y="2528113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73546" y="2535354"/>
            <a:ext cx="10736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3028947" y="2516368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4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5E251BF-4E06-485E-BD7D-884947C692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28" y="811948"/>
            <a:ext cx="2064895" cy="2064895"/>
          </a:xfrm>
          <a:prstGeom prst="rect">
            <a:avLst/>
          </a:prstGeom>
        </p:spPr>
      </p:pic>
      <p:pic>
        <p:nvPicPr>
          <p:cNvPr id="12" name="Picture 11" descr="A picture containing window&#10;&#10;Description automatically generated">
            <a:extLst>
              <a:ext uri="{FF2B5EF4-FFF2-40B4-BE49-F238E27FC236}">
                <a16:creationId xmlns:a16="http://schemas.microsoft.com/office/drawing/2014/main" id="{E57A3E6B-9237-440B-89FC-24F50AB51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94" y="455358"/>
            <a:ext cx="4370961" cy="33059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608BBB-B7D3-4590-9397-56355CA366E1}"/>
              </a:ext>
            </a:extLst>
          </p:cNvPr>
          <p:cNvSpPr/>
          <p:nvPr/>
        </p:nvSpPr>
        <p:spPr>
          <a:xfrm>
            <a:off x="4439816" y="260648"/>
            <a:ext cx="25296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هل نحتاج لإعادة التجميع عند طرح 34 - 8</a:t>
            </a:r>
            <a:endParaRPr lang="en-US" sz="2800" b="1" cap="none" spc="0" dirty="0">
              <a:ln w="0"/>
              <a:solidFill>
                <a:schemeClr val="bg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07329-8656-4206-A678-B9E0CEBEA285}"/>
              </a:ext>
            </a:extLst>
          </p:cNvPr>
          <p:cNvSpPr/>
          <p:nvPr/>
        </p:nvSpPr>
        <p:spPr>
          <a:xfrm>
            <a:off x="10065648" y="5977959"/>
            <a:ext cx="2047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لا </a:t>
            </a:r>
            <a:r>
              <a:rPr lang="ar-SA" sz="3600" b="1" dirty="0" smtClean="0">
                <a:ln w="0"/>
                <a:latin typeface="Janna LT" panose="01000000000000000000" pitchFamily="2" charset="-78"/>
                <a:cs typeface="+mj-cs"/>
              </a:rPr>
              <a:t>نحتاج</a:t>
            </a:r>
            <a:endParaRPr lang="en-US" sz="28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0F7C34-DCC6-43FC-98DE-2BFCA56EBA28}"/>
              </a:ext>
            </a:extLst>
          </p:cNvPr>
          <p:cNvSpPr/>
          <p:nvPr/>
        </p:nvSpPr>
        <p:spPr>
          <a:xfrm>
            <a:off x="7405873" y="5977959"/>
            <a:ext cx="2047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Janna LT" panose="01000000000000000000" pitchFamily="2" charset="-78"/>
                <a:cs typeface="+mj-cs"/>
              </a:rPr>
              <a:t>نعم نحتاج</a:t>
            </a:r>
            <a:endParaRPr lang="en-US" sz="28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pic>
        <p:nvPicPr>
          <p:cNvPr id="18" name="STAR">
            <a:extLst>
              <a:ext uri="{FF2B5EF4-FFF2-40B4-BE49-F238E27FC236}">
                <a16:creationId xmlns:a16="http://schemas.microsoft.com/office/drawing/2014/main" id="{6C47F0A4-0BCD-430C-9639-0DDF900F6B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44">
            <a:off x="7772522" y="4863011"/>
            <a:ext cx="1258827" cy="1133858"/>
          </a:xfrm>
          <a:prstGeom prst="rect">
            <a:avLst/>
          </a:prstGeom>
        </p:spPr>
      </p:pic>
      <p:pic>
        <p:nvPicPr>
          <p:cNvPr id="19" name="X">
            <a:extLst>
              <a:ext uri="{FF2B5EF4-FFF2-40B4-BE49-F238E27FC236}">
                <a16:creationId xmlns:a16="http://schemas.microsoft.com/office/drawing/2014/main" id="{0B4C6A90-93FE-4279-B6B2-282129CF4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91" y="4837159"/>
            <a:ext cx="898955" cy="11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7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8584D26-2CF0-4678-98A7-175B489FF4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19" y="0"/>
            <a:ext cx="3455161" cy="34551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608BBB-B7D3-4590-9397-56355CA366E1}"/>
              </a:ext>
            </a:extLst>
          </p:cNvPr>
          <p:cNvSpPr/>
          <p:nvPr/>
        </p:nvSpPr>
        <p:spPr>
          <a:xfrm>
            <a:off x="4263292" y="157920"/>
            <a:ext cx="25296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عند طرح عدد</a:t>
            </a:r>
          </a:p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 مكون من رقمين مع عدد مكون من رقم </a:t>
            </a:r>
          </a:p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واحد فإننا نطرح من  </a:t>
            </a:r>
            <a:endParaRPr lang="en-US" sz="2400" b="1" cap="none" spc="0" dirty="0">
              <a:ln w="0"/>
              <a:solidFill>
                <a:schemeClr val="bg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07329-8656-4206-A678-B9E0CEBEA285}"/>
              </a:ext>
            </a:extLst>
          </p:cNvPr>
          <p:cNvSpPr/>
          <p:nvPr/>
        </p:nvSpPr>
        <p:spPr>
          <a:xfrm>
            <a:off x="7355967" y="5889802"/>
            <a:ext cx="204786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latin typeface="Janna LT" panose="01000000000000000000" pitchFamily="2" charset="-78"/>
                <a:cs typeface="+mj-cs"/>
              </a:rPr>
              <a:t>من الآحاد والعشرات</a:t>
            </a:r>
            <a:endParaRPr lang="en-US" sz="2800" b="1" cap="none" spc="0" dirty="0">
              <a:ln w="0"/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0F7C34-DCC6-43FC-98DE-2BFCA56EBA28}"/>
              </a:ext>
            </a:extLst>
          </p:cNvPr>
          <p:cNvSpPr/>
          <p:nvPr/>
        </p:nvSpPr>
        <p:spPr>
          <a:xfrm>
            <a:off x="9951571" y="6105246"/>
            <a:ext cx="20478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latin typeface="Janna LT" panose="01000000000000000000" pitchFamily="2" charset="-78"/>
                <a:cs typeface="+mj-cs"/>
              </a:rPr>
              <a:t>منزلة الأحاد فقط</a:t>
            </a:r>
            <a:endParaRPr lang="en-US" sz="28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pic>
        <p:nvPicPr>
          <p:cNvPr id="18" name="STAR">
            <a:extLst>
              <a:ext uri="{FF2B5EF4-FFF2-40B4-BE49-F238E27FC236}">
                <a16:creationId xmlns:a16="http://schemas.microsoft.com/office/drawing/2014/main" id="{6C47F0A4-0BCD-430C-9639-0DDF900F6B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44">
            <a:off x="10450578" y="4882979"/>
            <a:ext cx="1258827" cy="1133858"/>
          </a:xfrm>
          <a:prstGeom prst="rect">
            <a:avLst/>
          </a:prstGeom>
        </p:spPr>
      </p:pic>
      <p:pic>
        <p:nvPicPr>
          <p:cNvPr id="19" name="X">
            <a:extLst>
              <a:ext uri="{FF2B5EF4-FFF2-40B4-BE49-F238E27FC236}">
                <a16:creationId xmlns:a16="http://schemas.microsoft.com/office/drawing/2014/main" id="{0B4C6A90-93FE-4279-B6B2-282129CF4F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21" y="4777199"/>
            <a:ext cx="898955" cy="1140800"/>
          </a:xfrm>
          <a:prstGeom prst="rect">
            <a:avLst/>
          </a:prstGeom>
        </p:spPr>
      </p:pic>
      <p:pic>
        <p:nvPicPr>
          <p:cNvPr id="11" name="Picture 10" descr="A picture containing window&#10;&#10;Description automatically generated">
            <a:extLst>
              <a:ext uri="{FF2B5EF4-FFF2-40B4-BE49-F238E27FC236}">
                <a16:creationId xmlns:a16="http://schemas.microsoft.com/office/drawing/2014/main" id="{C5DA35B0-B286-45D2-9C97-887091E86C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94" y="455358"/>
            <a:ext cx="4370961" cy="33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D9A0F7-48B9-41DD-8515-3C353C4E428B}"/>
              </a:ext>
            </a:extLst>
          </p:cNvPr>
          <p:cNvGrpSpPr/>
          <p:nvPr/>
        </p:nvGrpSpPr>
        <p:grpSpPr>
          <a:xfrm>
            <a:off x="9459057" y="644939"/>
            <a:ext cx="2370970" cy="2388110"/>
            <a:chOff x="9261458" y="144171"/>
            <a:chExt cx="2898444" cy="2674217"/>
          </a:xfrm>
        </p:grpSpPr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86ED441D-38BA-45DD-87A5-BA818A2DE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335" y="144171"/>
              <a:ext cx="1564567" cy="768930"/>
            </a:xfrm>
            <a:prstGeom prst="rect">
              <a:avLst/>
            </a:prstGeom>
          </p:spPr>
        </p:pic>
        <p:pic>
          <p:nvPicPr>
            <p:cNvPr id="3" name="Picture 2" descr="Icon, circle&#10;&#10;Description automatically generated">
              <a:extLst>
                <a:ext uri="{FF2B5EF4-FFF2-40B4-BE49-F238E27FC236}">
                  <a16:creationId xmlns:a16="http://schemas.microsoft.com/office/drawing/2014/main" id="{6A996D8B-414B-4407-A5DB-E616756DE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458" y="855358"/>
              <a:ext cx="2647972" cy="1963030"/>
            </a:xfrm>
            <a:prstGeom prst="rect">
              <a:avLst/>
            </a:prstGeom>
          </p:spPr>
        </p:pic>
      </p:grpSp>
      <p:pic>
        <p:nvPicPr>
          <p:cNvPr id="20" name="Picture 19" descr="Shape, circle&#10;&#10;Description automatically generated">
            <a:extLst>
              <a:ext uri="{FF2B5EF4-FFF2-40B4-BE49-F238E27FC236}">
                <a16:creationId xmlns:a16="http://schemas.microsoft.com/office/drawing/2014/main" id="{918A81D3-9FAC-4E06-AF37-216A70AC6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846" y="653257"/>
            <a:ext cx="1279839" cy="686664"/>
          </a:xfrm>
          <a:prstGeom prst="rect">
            <a:avLst/>
          </a:prstGeom>
        </p:spPr>
      </p:pic>
      <p:pic>
        <p:nvPicPr>
          <p:cNvPr id="12" name="Picture 11" descr="A picture containing window&#10;&#10;Description automatically generated">
            <a:extLst>
              <a:ext uri="{FF2B5EF4-FFF2-40B4-BE49-F238E27FC236}">
                <a16:creationId xmlns:a16="http://schemas.microsoft.com/office/drawing/2014/main" id="{E57A3E6B-9237-440B-89FC-24F50AB51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07" y="471228"/>
            <a:ext cx="4370961" cy="330590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608BBB-B7D3-4590-9397-56355CA366E1}"/>
              </a:ext>
            </a:extLst>
          </p:cNvPr>
          <p:cNvSpPr/>
          <p:nvPr/>
        </p:nvSpPr>
        <p:spPr>
          <a:xfrm>
            <a:off x="4403733" y="295773"/>
            <a:ext cx="252969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ما ناتج طرح العددين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35 – 24 ؟</a:t>
            </a:r>
            <a:endParaRPr lang="en-US" sz="2800" b="1" cap="none" spc="0" dirty="0">
              <a:ln w="0"/>
              <a:solidFill>
                <a:schemeClr val="bg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07329-8656-4206-A678-B9E0CEBEA285}"/>
              </a:ext>
            </a:extLst>
          </p:cNvPr>
          <p:cNvSpPr/>
          <p:nvPr/>
        </p:nvSpPr>
        <p:spPr>
          <a:xfrm>
            <a:off x="7411196" y="5899026"/>
            <a:ext cx="2047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22</a:t>
            </a:r>
            <a:endParaRPr lang="en-US" sz="2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0F7C34-DCC6-43FC-98DE-2BFCA56EBA28}"/>
              </a:ext>
            </a:extLst>
          </p:cNvPr>
          <p:cNvSpPr/>
          <p:nvPr/>
        </p:nvSpPr>
        <p:spPr>
          <a:xfrm>
            <a:off x="10098407" y="5919032"/>
            <a:ext cx="2047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latin typeface="Janna LT" panose="01000000000000000000" pitchFamily="2" charset="-78"/>
                <a:cs typeface="Janna LT" panose="01000000000000000000" pitchFamily="2" charset="-78"/>
              </a:rPr>
              <a:t>11</a:t>
            </a:r>
            <a:endParaRPr lang="en-US" sz="2800" b="0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pic>
        <p:nvPicPr>
          <p:cNvPr id="18" name="STAR">
            <a:extLst>
              <a:ext uri="{FF2B5EF4-FFF2-40B4-BE49-F238E27FC236}">
                <a16:creationId xmlns:a16="http://schemas.microsoft.com/office/drawing/2014/main" id="{6C47F0A4-0BCD-430C-9639-0DDF900F6B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44">
            <a:off x="10492925" y="4822905"/>
            <a:ext cx="1258827" cy="1133858"/>
          </a:xfrm>
          <a:prstGeom prst="rect">
            <a:avLst/>
          </a:prstGeom>
        </p:spPr>
      </p:pic>
      <p:pic>
        <p:nvPicPr>
          <p:cNvPr id="19" name="X">
            <a:extLst>
              <a:ext uri="{FF2B5EF4-FFF2-40B4-BE49-F238E27FC236}">
                <a16:creationId xmlns:a16="http://schemas.microsoft.com/office/drawing/2014/main" id="{0B4C6A90-93FE-4279-B6B2-282129CF4F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648" y="4778232"/>
            <a:ext cx="898955" cy="11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0D9A921-3E99-40FE-84D3-4E06A4D18ACE}"/>
              </a:ext>
            </a:extLst>
          </p:cNvPr>
          <p:cNvGrpSpPr/>
          <p:nvPr/>
        </p:nvGrpSpPr>
        <p:grpSpPr>
          <a:xfrm>
            <a:off x="8772970" y="601452"/>
            <a:ext cx="2921201" cy="2617048"/>
            <a:chOff x="8772970" y="601452"/>
            <a:chExt cx="2921201" cy="2617048"/>
          </a:xfrm>
        </p:grpSpPr>
        <p:pic>
          <p:nvPicPr>
            <p:cNvPr id="6" name="Picture 5" descr="Shape, circle&#10;&#10;Description automatically generated">
              <a:extLst>
                <a:ext uri="{FF2B5EF4-FFF2-40B4-BE49-F238E27FC236}">
                  <a16:creationId xmlns:a16="http://schemas.microsoft.com/office/drawing/2014/main" id="{662B9D7D-989E-449D-BF22-3FFC1AA11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2970" y="601452"/>
              <a:ext cx="2617048" cy="2617048"/>
            </a:xfrm>
            <a:prstGeom prst="rect">
              <a:avLst/>
            </a:prstGeom>
          </p:spPr>
        </p:pic>
        <p:pic>
          <p:nvPicPr>
            <p:cNvPr id="4" name="Picture 3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9ACFFB51-65A0-4421-801B-A942FDB89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421" y="2025741"/>
              <a:ext cx="1809750" cy="1149679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A608BBB-B7D3-4590-9397-56355CA366E1}"/>
              </a:ext>
            </a:extLst>
          </p:cNvPr>
          <p:cNvSpPr/>
          <p:nvPr/>
        </p:nvSpPr>
        <p:spPr>
          <a:xfrm>
            <a:off x="4438272" y="332656"/>
            <a:ext cx="25296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عند طرح عدد كل</a:t>
            </a:r>
          </a:p>
          <a:p>
            <a:pPr algn="ctr"/>
            <a:r>
              <a:rPr lang="ar-SA" sz="2400" b="1" dirty="0" smtClean="0">
                <a:ln w="0"/>
                <a:solidFill>
                  <a:schemeClr val="bg1"/>
                </a:solidFill>
                <a:latin typeface="Janna LT" panose="01000000000000000000" pitchFamily="2" charset="-78"/>
                <a:cs typeface="+mj-cs"/>
              </a:rPr>
              <a:t>منهما مكون من رقمين فإننا </a:t>
            </a:r>
            <a:endParaRPr lang="en-US" sz="2400" b="1" cap="none" spc="0" dirty="0">
              <a:ln w="0"/>
              <a:solidFill>
                <a:schemeClr val="bg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907329-8656-4206-A678-B9E0CEBEA285}"/>
              </a:ext>
            </a:extLst>
          </p:cNvPr>
          <p:cNvSpPr/>
          <p:nvPr/>
        </p:nvSpPr>
        <p:spPr>
          <a:xfrm>
            <a:off x="9943874" y="5975017"/>
            <a:ext cx="20478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latin typeface="Janna LT" panose="01000000000000000000" pitchFamily="2" charset="-78"/>
                <a:cs typeface="+mj-cs"/>
              </a:rPr>
              <a:t>ن</a:t>
            </a:r>
            <a:r>
              <a:rPr lang="ar-SA" sz="2400" b="1" dirty="0" smtClean="0">
                <a:ln w="0"/>
                <a:latin typeface="Janna LT" panose="01000000000000000000" pitchFamily="2" charset="-78"/>
                <a:cs typeface="+mj-cs"/>
              </a:rPr>
              <a:t>طرح من الآحاد فقط</a:t>
            </a:r>
            <a:endParaRPr lang="en-US" sz="24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0F7C34-DCC6-43FC-98DE-2BFCA56EBA28}"/>
              </a:ext>
            </a:extLst>
          </p:cNvPr>
          <p:cNvSpPr/>
          <p:nvPr/>
        </p:nvSpPr>
        <p:spPr>
          <a:xfrm>
            <a:off x="7459179" y="5953053"/>
            <a:ext cx="20478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ln w="0"/>
                <a:latin typeface="Janna LT" panose="01000000000000000000" pitchFamily="2" charset="-78"/>
                <a:cs typeface="+mj-cs"/>
              </a:rPr>
              <a:t>ن</a:t>
            </a:r>
            <a:r>
              <a:rPr lang="ar-SA" sz="2400" b="1" dirty="0" smtClean="0">
                <a:ln w="0"/>
                <a:latin typeface="Janna LT" panose="01000000000000000000" pitchFamily="2" charset="-78"/>
                <a:cs typeface="+mj-cs"/>
              </a:rPr>
              <a:t>طرح من الآحاد والعشرات </a:t>
            </a:r>
            <a:endParaRPr lang="en-US" sz="2400" b="1" cap="none" spc="0" dirty="0">
              <a:ln w="0"/>
              <a:solidFill>
                <a:schemeClr val="tx1"/>
              </a:solidFill>
              <a:latin typeface="Janna LT" panose="01000000000000000000" pitchFamily="2" charset="-78"/>
              <a:cs typeface="+mj-cs"/>
            </a:endParaRPr>
          </a:p>
        </p:txBody>
      </p:sp>
      <p:pic>
        <p:nvPicPr>
          <p:cNvPr id="18" name="STAR">
            <a:extLst>
              <a:ext uri="{FF2B5EF4-FFF2-40B4-BE49-F238E27FC236}">
                <a16:creationId xmlns:a16="http://schemas.microsoft.com/office/drawing/2014/main" id="{6C47F0A4-0BCD-430C-9639-0DDF900F6B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44">
            <a:off x="7728126" y="4924450"/>
            <a:ext cx="1258827" cy="1133858"/>
          </a:xfrm>
          <a:prstGeom prst="rect">
            <a:avLst/>
          </a:prstGeom>
        </p:spPr>
      </p:pic>
      <p:pic>
        <p:nvPicPr>
          <p:cNvPr id="19" name="X">
            <a:extLst>
              <a:ext uri="{FF2B5EF4-FFF2-40B4-BE49-F238E27FC236}">
                <a16:creationId xmlns:a16="http://schemas.microsoft.com/office/drawing/2014/main" id="{0B4C6A90-93FE-4279-B6B2-282129CF4F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6" y="4832259"/>
            <a:ext cx="898955" cy="1140800"/>
          </a:xfrm>
          <a:prstGeom prst="rect">
            <a:avLst/>
          </a:prstGeom>
        </p:spPr>
      </p:pic>
      <p:pic>
        <p:nvPicPr>
          <p:cNvPr id="11" name="Picture 10" descr="A picture containing window&#10;&#10;Description automatically generated">
            <a:extLst>
              <a:ext uri="{FF2B5EF4-FFF2-40B4-BE49-F238E27FC236}">
                <a16:creationId xmlns:a16="http://schemas.microsoft.com/office/drawing/2014/main" id="{C5DA35B0-B286-45D2-9C97-887091E86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94" y="460334"/>
            <a:ext cx="4370961" cy="330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08720"/>
            <a:ext cx="2308307" cy="458266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3" y="908720"/>
            <a:ext cx="8106891" cy="284482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644828" y="4213026"/>
            <a:ext cx="6960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كيف نتحقق من صحة الطرح ؟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8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03512" y="768023"/>
            <a:ext cx="10248747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5254" y="1251744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2738414" y="1285860"/>
            <a:ext cx="8429684" cy="2320635"/>
          </a:xfrm>
          <a:prstGeom prst="rect">
            <a:avLst/>
          </a:prstGeom>
        </p:spPr>
        <p:txBody>
          <a:bodyPr wrap="square" rtlCol="1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</a:t>
            </a: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لتاريخ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16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6 / 1444هـ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طرح الأعداد المكونة من رقمين </a:t>
            </a:r>
          </a:p>
          <a:p>
            <a:pPr algn="r">
              <a:spcBef>
                <a:spcPct val="20000"/>
              </a:spcBef>
              <a:defRPr/>
            </a:pPr>
            <a:r>
              <a:rPr lang="ar-SA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الموضوع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</a:t>
            </a:r>
            <a:r>
              <a:rPr lang="ar-SA" sz="3200" b="1" cap="all" dirty="0" smtClean="0">
                <a:ln w="0"/>
                <a:solidFill>
                  <a:schemeClr val="tx1">
                    <a:lumMod val="8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التحقق من صحة ناتج الطرح </a:t>
            </a:r>
            <a:endParaRPr lang="ar-SA" sz="3200" b="1" cap="all" dirty="0" smtClean="0">
              <a:ln w="0"/>
              <a:solidFill>
                <a:schemeClr val="tx1">
                  <a:lumMod val="8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r">
              <a:defRPr/>
            </a:pPr>
            <a:r>
              <a:rPr lang="ar-SA" sz="36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: </a:t>
            </a:r>
            <a:endParaRPr lang="ar-SA" sz="36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21803" y="1212972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صفحة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54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1" name="Picture 2" descr="توزيع مادة لغتي الجميلة 1440 - 1441 - مكتب التعليم بشمال جدة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93" y="1872538"/>
            <a:ext cx="1724560" cy="119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57868" y="3130006"/>
            <a:ext cx="1771110" cy="18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2"/>
            <a:ext cx="10142539" cy="5181276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7785" y="1207327"/>
            <a:ext cx="6370583" cy="41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7785" y="1413005"/>
            <a:ext cx="7765031" cy="3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82923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116" y="1280786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3752" y="1504623"/>
            <a:ext cx="6906633" cy="106203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21025" y="2566661"/>
            <a:ext cx="5087343" cy="11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815673"/>
            <a:ext cx="10142539" cy="492114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28912" y="1271587"/>
            <a:ext cx="6734175" cy="38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8297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75" y="1128851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 descr="http://www.alkhubr.net/imgcache2/744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95604" y="1428736"/>
            <a:ext cx="6143668" cy="31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2155" y="118077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1026" name="Picture 2" descr="WORDWALL — Teach A Clas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94000" y="1525418"/>
            <a:ext cx="2520451" cy="2285991"/>
          </a:xfrm>
          <a:prstGeom prst="rect">
            <a:avLst/>
          </a:prstGeom>
          <a:noFill/>
        </p:spPr>
      </p:pic>
      <p:pic>
        <p:nvPicPr>
          <p:cNvPr id="32" name="صورة 31" descr="9e7db0049c0fe3c13c392ca5cc870a4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96330" y="1214422"/>
            <a:ext cx="2582731" cy="3500462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6738942" y="1500174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</a:t>
            </a:r>
            <a:endParaRPr lang="ar-SA" sz="54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>
            <a:hlinkClick r:id="rId18"/>
          </p:cNvPr>
          <p:cNvSpPr/>
          <p:nvPr/>
        </p:nvSpPr>
        <p:spPr>
          <a:xfrm>
            <a:off x="4047036" y="3887743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https://wordwall.net/resource/27097081</a:t>
            </a:r>
          </a:p>
        </p:txBody>
      </p:sp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815673"/>
            <a:ext cx="10142539" cy="4921144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353074" y="2019186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واجب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1704" y="1295098"/>
            <a:ext cx="6581370" cy="38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308417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4162" y="1326859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8" y="1254669"/>
            <a:ext cx="4779634" cy="30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صورة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52"/>
          <a:stretch>
            <a:fillRect/>
          </a:stretch>
        </p:blipFill>
        <p:spPr bwMode="auto">
          <a:xfrm>
            <a:off x="2883037" y="1051721"/>
            <a:ext cx="3570204" cy="35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86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20" y="1132979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2398" y="1293210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9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6071" y="1214422"/>
            <a:ext cx="5746233" cy="32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809720" y="768023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64192E3-8F6C-4DC8-9A38-A18370F8E9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30" y="1071546"/>
            <a:ext cx="2069890" cy="878768"/>
          </a:xfrm>
          <a:prstGeom prst="rect">
            <a:avLst/>
          </a:prstGeom>
        </p:spPr>
      </p:pic>
      <p:pic>
        <p:nvPicPr>
          <p:cNvPr id="1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9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10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1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9078" y="131094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786062" y="1214438"/>
            <a:ext cx="5667391" cy="342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775520" y="766962"/>
            <a:ext cx="10142539" cy="4450998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1560" y="139205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76" y="5072074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8" y="5143512"/>
            <a:ext cx="1654049" cy="141066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6" y="5072074"/>
            <a:ext cx="1654049" cy="141066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8" name="صورة 27" descr="Image_0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9696" y="1298260"/>
            <a:ext cx="6025692" cy="32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86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petagraphiteVACI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2098676"/>
            <a:ext cx="644939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 rot="21185016">
            <a:off x="3684738" y="3359220"/>
            <a:ext cx="535435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smtClean="0">
                <a:solidFill>
                  <a:srgbClr val="FFFF00"/>
                </a:solidFill>
              </a:rPr>
              <a:t>طرح الأعداد المكونة من رقمين</a:t>
            </a:r>
            <a:endParaRPr lang="ar-EG" sz="4000" b="1" dirty="0">
              <a:solidFill>
                <a:srgbClr val="FFFF0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 rot="20983838">
            <a:off x="2503489" y="373208"/>
            <a:ext cx="2281237" cy="1858963"/>
          </a:xfrm>
          <a:prstGeom prst="bevel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24-Point Star 5"/>
          <p:cNvSpPr/>
          <p:nvPr/>
        </p:nvSpPr>
        <p:spPr>
          <a:xfrm rot="21142584">
            <a:off x="3223655" y="1128160"/>
            <a:ext cx="914400" cy="914400"/>
          </a:xfrm>
          <a:prstGeom prst="star24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Rectangle 6"/>
          <p:cNvSpPr/>
          <p:nvPr/>
        </p:nvSpPr>
        <p:spPr>
          <a:xfrm rot="20985786">
            <a:off x="2884488" y="995364"/>
            <a:ext cx="159385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 smtClean="0">
                <a:solidFill>
                  <a:srgbClr val="FFFF00"/>
                </a:solidFill>
              </a:rPr>
              <a:t>6</a:t>
            </a:r>
            <a:endParaRPr lang="ar-EG" sz="4400" b="1" dirty="0">
              <a:solidFill>
                <a:srgbClr val="FFFF00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 rot="21037467">
            <a:off x="1785939" y="649289"/>
            <a:ext cx="3557587" cy="64928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b="1" dirty="0"/>
              <a:t>الفصل</a:t>
            </a:r>
          </a:p>
        </p:txBody>
      </p:sp>
    </p:spTree>
    <p:extLst>
      <p:ext uri="{BB962C8B-B14F-4D97-AF65-F5344CB8AC3E}">
        <p14:creationId xmlns:p14="http://schemas.microsoft.com/office/powerpoint/2010/main" val="21456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5" grpId="0" animBg="1" autoUpdateAnimBg="0"/>
      <p:bldP spid="7" grpId="0" autoUpdateAnimBg="0"/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wnload premium psd of Pink blank concrete wall mockup 585998 in 2020 |  Brick wall background, Concrete wall, Concrete wall texture">
            <a:extLst>
              <a:ext uri="{FF2B5EF4-FFF2-40B4-BE49-F238E27FC236}">
                <a16:creationId xmlns:a16="http://schemas.microsoft.com/office/drawing/2014/main" id="{D5BE367B-D663-49D4-B0F3-F90935D1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24"/>
            <a:ext cx="12192000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D7ABBD8-27CA-43A1-97E4-79B44EC7F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5"/>
          <a:stretch/>
        </p:blipFill>
        <p:spPr>
          <a:xfrm>
            <a:off x="1462048" y="668062"/>
            <a:ext cx="10490212" cy="5819397"/>
          </a:xfrm>
          <a:prstGeom prst="rect">
            <a:avLst/>
          </a:prstGeom>
        </p:spPr>
      </p:pic>
      <p:pic>
        <p:nvPicPr>
          <p:cNvPr id="34" name="Picture 2" descr="علم السعودية - ويكيبيديا">
            <a:extLst>
              <a:ext uri="{FF2B5EF4-FFF2-40B4-BE49-F238E27FC236}">
                <a16:creationId xmlns:a16="http://schemas.microsoft.com/office/drawing/2014/main" id="{AC393B16-908F-446F-BF22-1D1B8DA7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6" y="214290"/>
            <a:ext cx="1428760" cy="7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DB05B3A5-CFF7-4F77-B57A-97F2043F5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4" y="214290"/>
            <a:ext cx="627059" cy="622675"/>
          </a:xfrm>
          <a:prstGeom prst="rect">
            <a:avLst/>
          </a:prstGeom>
        </p:spPr>
      </p:pic>
      <p:pic>
        <p:nvPicPr>
          <p:cNvPr id="1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39272" y="0"/>
            <a:ext cx="178593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عام / سمو ولي ولي العهد يلتقي عدداً من كبار مشايخ القبائل اليمنية وكالة  الأنباء السعودية"/>
          <p:cNvPicPr>
            <a:picLocks noChangeAspect="1" noChangeArrowheads="1"/>
          </p:cNvPicPr>
          <p:nvPr/>
        </p:nvPicPr>
        <p:blipFill>
          <a:blip r:embed="rId8"/>
          <a:srcRect l="4787" r="25774"/>
          <a:stretch>
            <a:fillRect/>
          </a:stretch>
        </p:blipFill>
        <p:spPr bwMode="auto">
          <a:xfrm>
            <a:off x="4881554" y="0"/>
            <a:ext cx="9763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خادم الحرمين مغردا بتويتر: أهنئكم بحلول شهر رمضان المبارك | صحيفة المناطق  السعوديةصحيفة المناطق السعودية"/>
          <p:cNvPicPr>
            <a:picLocks noChangeAspect="1" noChangeArrowheads="1"/>
          </p:cNvPicPr>
          <p:nvPr/>
        </p:nvPicPr>
        <p:blipFill>
          <a:blip r:embed="rId9"/>
          <a:srcRect l="20927" r="19923"/>
          <a:stretch>
            <a:fillRect/>
          </a:stretch>
        </p:blipFill>
        <p:spPr bwMode="auto">
          <a:xfrm>
            <a:off x="6238876" y="0"/>
            <a:ext cx="99853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مربع نص 18">
            <a:extLst/>
          </p:cNvPr>
          <p:cNvSpPr txBox="1"/>
          <p:nvPr/>
        </p:nvSpPr>
        <p:spPr>
          <a:xfrm>
            <a:off x="214313" y="142875"/>
            <a:ext cx="2286000" cy="369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ar-SA" b="1" dirty="0">
                <a:cs typeface="Akhbar MT" pitchFamily="2" charset="-78"/>
              </a:rPr>
              <a:t>   القوانين الصفية الإلكترونية</a:t>
            </a:r>
          </a:p>
        </p:txBody>
      </p:sp>
      <p:pic>
        <p:nvPicPr>
          <p:cNvPr id="20" name="Picture 51" descr="A picture containing ball, room, table&#10;&#10;Description automatically generated"/>
          <p:cNvPicPr>
            <a:picLocks noChangeAspect="1"/>
          </p:cNvPicPr>
          <p:nvPr/>
        </p:nvPicPr>
        <p:blipFill>
          <a:blip r:embed="rId10"/>
          <a:srcRect l="6723" t="47095" b="38911"/>
          <a:stretch>
            <a:fillRect/>
          </a:stretch>
        </p:blipFill>
        <p:spPr bwMode="auto">
          <a:xfrm>
            <a:off x="500063" y="571500"/>
            <a:ext cx="17129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أذكارك in 2020 | Birthday cake, Birthday, Dessert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1236" y="1238368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B0B7D983-4789-4CF5-A475-F4F3F88313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5736816"/>
            <a:ext cx="4801736" cy="11940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7927FF4-DD8E-4D5E-8CE2-637AFD8BD4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" y="4300169"/>
            <a:ext cx="905001" cy="142894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78" y="5412414"/>
            <a:ext cx="1654049" cy="141066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31" y="5424111"/>
            <a:ext cx="1654049" cy="141066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6D068ED-78D9-4D7A-AD43-59442F94B5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5" y="5433906"/>
            <a:ext cx="1654049" cy="1410661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69931" y="1135913"/>
            <a:ext cx="7303050" cy="460090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308869" y="2025176"/>
            <a:ext cx="19656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حل</a:t>
            </a:r>
          </a:p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الواجب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84781" y="3698204"/>
            <a:ext cx="2743200" cy="4381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41000" y="3698204"/>
            <a:ext cx="4514850" cy="55245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7343338" y="415120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63721" y="4426727"/>
            <a:ext cx="3686866" cy="4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2ED9689-F4E3-489A-A946-C6175305BDA9}"/>
              </a:ext>
            </a:extLst>
          </p:cNvPr>
          <p:cNvSpPr txBox="1"/>
          <p:nvPr/>
        </p:nvSpPr>
        <p:spPr>
          <a:xfrm>
            <a:off x="3321503" y="6450568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  <a:cs typeface="Arabic Typesetting" panose="03020402040406030203" pitchFamily="66" charset="-78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https://t.me/zaina_almarzooqi</a:t>
            </a:r>
            <a:endParaRPr lang="ar-SA" dirty="0">
              <a:latin typeface="Century Gothic" panose="020B050202020202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701175" y="2276872"/>
            <a:ext cx="333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نشاط مراجعة </a:t>
            </a:r>
            <a:endParaRPr lang="ar-SA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22865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11509</TotalTime>
  <Words>173</Words>
  <Application>Microsoft Office PowerPoint</Application>
  <PresentationFormat>شاشة عريضة</PresentationFormat>
  <Paragraphs>46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Akhbar MT</vt:lpstr>
      <vt:lpstr>Arabic Typesetting</vt:lpstr>
      <vt:lpstr>Arial</vt:lpstr>
      <vt:lpstr>Calibri</vt:lpstr>
      <vt:lpstr>Century Gothic</vt:lpstr>
      <vt:lpstr>Janna LT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أم عبدالمحسن</dc:creator>
  <cp:lastModifiedBy>HP</cp:lastModifiedBy>
  <cp:revision>449</cp:revision>
  <dcterms:created xsi:type="dcterms:W3CDTF">2011-10-11T14:23:14Z</dcterms:created>
  <dcterms:modified xsi:type="dcterms:W3CDTF">2023-01-08T20:45:30Z</dcterms:modified>
</cp:coreProperties>
</file>