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1001" r:id="rId9"/>
    <p:sldId id="1000" r:id="rId10"/>
    <p:sldId id="995" r:id="rId11"/>
    <p:sldId id="996" r:id="rId12"/>
    <p:sldId id="997" r:id="rId13"/>
    <p:sldId id="998" r:id="rId14"/>
    <p:sldId id="999" r:id="rId15"/>
    <p:sldId id="975" r:id="rId16"/>
    <p:sldId id="948" r:id="rId17"/>
    <p:sldId id="949" r:id="rId18"/>
    <p:sldId id="977" r:id="rId19"/>
    <p:sldId id="971" r:id="rId20"/>
    <p:sldId id="966" r:id="rId21"/>
    <p:sldId id="1003" r:id="rId22"/>
    <p:sldId id="1004" r:id="rId23"/>
    <p:sldId id="1002" r:id="rId24"/>
    <p:sldId id="925" r:id="rId25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3F2CE2-C307-4A08-A311-9EE67EDB9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7FCBE8-E856-42A6-BB1B-248D16382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55"/>
          <a:stretch/>
        </p:blipFill>
        <p:spPr>
          <a:xfrm>
            <a:off x="-1" y="1"/>
            <a:ext cx="12192001" cy="6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17/06/44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40.png"/><Relationship Id="rId2" Type="http://schemas.openxmlformats.org/officeDocument/2006/relationships/image" Target="../media/image3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7.gif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12.png"/><Relationship Id="rId18" Type="http://schemas.openxmlformats.org/officeDocument/2006/relationships/hyperlink" Target="https://wordwall.net/resource/2758973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46.jpeg"/><Relationship Id="rId2" Type="http://schemas.openxmlformats.org/officeDocument/2006/relationships/image" Target="../media/image3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25.pn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ED9689-F4E3-489A-A946-C6175305BDA9}"/>
              </a:ext>
            </a:extLst>
          </p:cNvPr>
          <p:cNvSpPr txBox="1"/>
          <p:nvPr/>
        </p:nvSpPr>
        <p:spPr>
          <a:xfrm>
            <a:off x="3321503" y="645056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  <a:cs typeface="Arabic Typesetting" panose="03020402040406030203" pitchFamily="66" charset="-7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https://t.me/zaina_almarzooqi</a:t>
            </a:r>
            <a:endParaRPr lang="ar-SA" dirty="0"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701175" y="2276872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نشاط مراجعة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22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E251BF-4E06-485E-BD7D-884947C69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28" y="811948"/>
            <a:ext cx="2064895" cy="2064895"/>
          </a:xfrm>
          <a:prstGeom prst="rect">
            <a:avLst/>
          </a:prstGeom>
        </p:spPr>
      </p:pic>
      <p:pic>
        <p:nvPicPr>
          <p:cNvPr id="12" name="Picture 11" descr="A picture containing window&#10;&#10;Description automatically generated">
            <a:extLst>
              <a:ext uri="{FF2B5EF4-FFF2-40B4-BE49-F238E27FC236}">
                <a16:creationId xmlns:a16="http://schemas.microsoft.com/office/drawing/2014/main" id="{E57A3E6B-9237-440B-89FC-24F50AB51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4" y="455358"/>
            <a:ext cx="4370961" cy="3305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439816" y="260648"/>
            <a:ext cx="25296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هل نحتاج لإعادة التجميع عند طرح </a:t>
            </a:r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44 </a:t>
            </a:r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- </a:t>
            </a:r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6</a:t>
            </a:r>
            <a:endParaRPr lang="en-US" sz="28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10065648" y="5977959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لا </a:t>
            </a:r>
            <a:r>
              <a:rPr lang="ar-SA" sz="3600" b="1" dirty="0" smtClean="0">
                <a:ln w="0"/>
                <a:latin typeface="Janna LT" panose="01000000000000000000" pitchFamily="2" charset="-78"/>
                <a:cs typeface="+mj-cs"/>
              </a:rPr>
              <a:t>نحتاج</a:t>
            </a:r>
            <a:endParaRPr lang="en-US" sz="28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7405873" y="5977959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Janna LT" panose="01000000000000000000" pitchFamily="2" charset="-78"/>
                <a:cs typeface="+mj-cs"/>
              </a:rPr>
              <a:t>نعم نحتاج</a:t>
            </a:r>
            <a:endParaRPr lang="en-US" sz="28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7772522" y="4863011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91" y="4837159"/>
            <a:ext cx="898955" cy="11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8584D26-2CF0-4678-98A7-175B489FF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19" y="0"/>
            <a:ext cx="3455161" cy="34551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263292" y="157920"/>
            <a:ext cx="26968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عند طرح عدد</a:t>
            </a:r>
          </a:p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 مكون من رقمين مع عدد مكون من رقم </a:t>
            </a:r>
          </a:p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واحد فإننا نطرح من  </a:t>
            </a:r>
            <a:endParaRPr lang="en-US" sz="24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7355967" y="5889802"/>
            <a:ext cx="20478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latin typeface="Janna LT" panose="01000000000000000000" pitchFamily="2" charset="-78"/>
                <a:cs typeface="+mj-cs"/>
              </a:rPr>
              <a:t>من الآحاد والعشرات</a:t>
            </a:r>
            <a:endParaRPr lang="en-US" sz="2800" b="1" cap="none" spc="0" dirty="0">
              <a:ln w="0"/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9951571" y="6105246"/>
            <a:ext cx="20478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latin typeface="Janna LT" panose="01000000000000000000" pitchFamily="2" charset="-78"/>
                <a:cs typeface="+mj-cs"/>
              </a:rPr>
              <a:t>منزلة الأحاد فقط</a:t>
            </a:r>
            <a:endParaRPr lang="en-US" sz="28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10450578" y="4882979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21" y="4777199"/>
            <a:ext cx="898955" cy="1140800"/>
          </a:xfrm>
          <a:prstGeom prst="rect">
            <a:avLst/>
          </a:prstGeom>
        </p:spPr>
      </p:pic>
      <p:pic>
        <p:nvPicPr>
          <p:cNvPr id="11" name="Picture 10" descr="A picture containing window&#10;&#10;Description automatically generated">
            <a:extLst>
              <a:ext uri="{FF2B5EF4-FFF2-40B4-BE49-F238E27FC236}">
                <a16:creationId xmlns:a16="http://schemas.microsoft.com/office/drawing/2014/main" id="{C5DA35B0-B286-45D2-9C97-887091E86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4" y="455358"/>
            <a:ext cx="4370961" cy="33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D9A0F7-48B9-41DD-8515-3C353C4E428B}"/>
              </a:ext>
            </a:extLst>
          </p:cNvPr>
          <p:cNvGrpSpPr/>
          <p:nvPr/>
        </p:nvGrpSpPr>
        <p:grpSpPr>
          <a:xfrm>
            <a:off x="9459057" y="644939"/>
            <a:ext cx="2370970" cy="2388110"/>
            <a:chOff x="9261458" y="144171"/>
            <a:chExt cx="2898444" cy="2674217"/>
          </a:xfrm>
        </p:grpSpPr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86ED441D-38BA-45DD-87A5-BA818A2D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335" y="144171"/>
              <a:ext cx="1564567" cy="768930"/>
            </a:xfrm>
            <a:prstGeom prst="rect">
              <a:avLst/>
            </a:prstGeom>
          </p:spPr>
        </p:pic>
        <p:pic>
          <p:nvPicPr>
            <p:cNvPr id="3" name="Picture 2" descr="Icon, circle&#10;&#10;Description automatically generated">
              <a:extLst>
                <a:ext uri="{FF2B5EF4-FFF2-40B4-BE49-F238E27FC236}">
                  <a16:creationId xmlns:a16="http://schemas.microsoft.com/office/drawing/2014/main" id="{6A996D8B-414B-4407-A5DB-E616756D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458" y="855358"/>
              <a:ext cx="2647972" cy="1963030"/>
            </a:xfrm>
            <a:prstGeom prst="rect">
              <a:avLst/>
            </a:prstGeom>
          </p:spPr>
        </p:pic>
      </p:grpSp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918A81D3-9FAC-4E06-AF37-216A70AC6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46" y="653257"/>
            <a:ext cx="1279839" cy="686664"/>
          </a:xfrm>
          <a:prstGeom prst="rect">
            <a:avLst/>
          </a:prstGeom>
        </p:spPr>
      </p:pic>
      <p:pic>
        <p:nvPicPr>
          <p:cNvPr id="12" name="Picture 11" descr="A picture containing window&#10;&#10;Description automatically generated">
            <a:extLst>
              <a:ext uri="{FF2B5EF4-FFF2-40B4-BE49-F238E27FC236}">
                <a16:creationId xmlns:a16="http://schemas.microsoft.com/office/drawing/2014/main" id="{E57A3E6B-9237-440B-89FC-24F50AB51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07" y="471228"/>
            <a:ext cx="4370961" cy="3305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223792" y="260648"/>
            <a:ext cx="27816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إذا أردنا أن نتحقق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 من صحة ناتج الطرح نستعمل الجمع </a:t>
            </a:r>
            <a:endParaRPr lang="en-US" sz="28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7411196" y="5899026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خطأ</a:t>
            </a:r>
            <a:endParaRPr lang="en-US" sz="2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10098407" y="5919032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صح</a:t>
            </a:r>
            <a:endParaRPr lang="en-US" sz="2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10492925" y="4822905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48" y="4778232"/>
            <a:ext cx="898955" cy="11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D9A921-3E99-40FE-84D3-4E06A4D18ACE}"/>
              </a:ext>
            </a:extLst>
          </p:cNvPr>
          <p:cNvGrpSpPr/>
          <p:nvPr/>
        </p:nvGrpSpPr>
        <p:grpSpPr>
          <a:xfrm>
            <a:off x="8772970" y="601452"/>
            <a:ext cx="2921201" cy="2617048"/>
            <a:chOff x="8772970" y="601452"/>
            <a:chExt cx="2921201" cy="2617048"/>
          </a:xfrm>
        </p:grpSpPr>
        <p:pic>
          <p:nvPicPr>
            <p:cNvPr id="6" name="Picture 5" descr="Shape, circle&#10;&#10;Description automatically generated">
              <a:extLst>
                <a:ext uri="{FF2B5EF4-FFF2-40B4-BE49-F238E27FC236}">
                  <a16:creationId xmlns:a16="http://schemas.microsoft.com/office/drawing/2014/main" id="{662B9D7D-989E-449D-BF22-3FFC1AA1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970" y="601452"/>
              <a:ext cx="2617048" cy="2617048"/>
            </a:xfrm>
            <a:prstGeom prst="rect">
              <a:avLst/>
            </a:prstGeom>
          </p:spPr>
        </p:pic>
        <p:pic>
          <p:nvPicPr>
            <p:cNvPr id="4" name="Picture 3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ACFFB51-65A0-4421-801B-A942FDB89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421" y="2025741"/>
              <a:ext cx="1809750" cy="114967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453538" y="332656"/>
            <a:ext cx="2529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تقدير العدد 65 </a:t>
            </a:r>
          </a:p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وتقريبه </a:t>
            </a:r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لأ</a:t>
            </a:r>
            <a:r>
              <a:rPr lang="ar-SA" sz="2400" b="1" cap="none" spc="0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قرب عشرة هو 70</a:t>
            </a:r>
            <a:endParaRPr lang="en-US" sz="24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9943874" y="5975017"/>
            <a:ext cx="20478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latin typeface="Janna LT" panose="01000000000000000000" pitchFamily="2" charset="-78"/>
                <a:cs typeface="+mj-cs"/>
              </a:rPr>
              <a:t>خطأ</a:t>
            </a:r>
            <a:endParaRPr lang="en-US" sz="24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7459179" y="5953053"/>
            <a:ext cx="20478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latin typeface="Janna LT" panose="01000000000000000000" pitchFamily="2" charset="-78"/>
                <a:cs typeface="+mj-cs"/>
              </a:rPr>
              <a:t>صح</a:t>
            </a:r>
            <a:endParaRPr lang="en-US" sz="24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7728126" y="4924450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6" y="4832259"/>
            <a:ext cx="898955" cy="1140800"/>
          </a:xfrm>
          <a:prstGeom prst="rect">
            <a:avLst/>
          </a:prstGeom>
        </p:spPr>
      </p:pic>
      <p:pic>
        <p:nvPicPr>
          <p:cNvPr id="11" name="Picture 10" descr="A picture containing window&#10;&#10;Description automatically generated">
            <a:extLst>
              <a:ext uri="{FF2B5EF4-FFF2-40B4-BE49-F238E27FC236}">
                <a16:creationId xmlns:a16="http://schemas.microsoft.com/office/drawing/2014/main" id="{C5DA35B0-B286-45D2-9C97-887091E86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4" y="460334"/>
            <a:ext cx="4370961" cy="33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08720"/>
            <a:ext cx="2308307" cy="458266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04839" y="3581595"/>
            <a:ext cx="6308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ما أقرب عشرة للعدد 12 ؟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467246"/>
            <a:ext cx="7157192" cy="309634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474443" y="5344318"/>
            <a:ext cx="9071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إذًا تقدير العدد 12 لأقرب عشرة هو 10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4504925"/>
            <a:ext cx="7776864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03512" y="768023"/>
            <a:ext cx="10248747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32063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17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تقدير ناتج الطرح</a:t>
            </a:r>
            <a:endParaRPr lang="ar-SA" sz="3200" b="1" cap="all" dirty="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: </a:t>
            </a:r>
            <a:endParaRPr lang="ar-SA" sz="36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56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3" y="1872538"/>
            <a:ext cx="1724560" cy="11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24496" y="2581251"/>
            <a:ext cx="2017764" cy="221546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53740" y="3124742"/>
            <a:ext cx="240803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 smtClean="0">
                <a:ln/>
                <a:solidFill>
                  <a:schemeClr val="accent4"/>
                </a:solidFill>
              </a:rPr>
              <a:t>في موضوع الدرس</a:t>
            </a:r>
          </a:p>
          <a:p>
            <a:pPr algn="ctr"/>
            <a:r>
              <a:rPr lang="ar-SA" sz="2800" b="1" dirty="0" smtClean="0">
                <a:ln/>
                <a:solidFill>
                  <a:schemeClr val="accent4"/>
                </a:solidFill>
              </a:rPr>
              <a:t> كلمة بها </a:t>
            </a:r>
          </a:p>
          <a:p>
            <a:pPr algn="ctr"/>
            <a:r>
              <a:rPr lang="ar-SA" sz="2800" b="1" dirty="0" smtClean="0">
                <a:ln/>
                <a:solidFill>
                  <a:schemeClr val="accent4"/>
                </a:solidFill>
              </a:rPr>
              <a:t>مد بالياء أذكريها .</a:t>
            </a:r>
            <a:endParaRPr lang="ar-SA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18127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4637" y="1207327"/>
            <a:ext cx="6562725" cy="41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5" y="1354848"/>
            <a:ext cx="8253506" cy="35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21025" y="1326806"/>
            <a:ext cx="6270227" cy="121604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599394" y="2665377"/>
            <a:ext cx="47532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نقرب كل عدد لأقرب عشرة 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21 نقربها إلى 20 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 39 نقربها إلى 40</a:t>
            </a:r>
          </a:p>
        </p:txBody>
      </p:sp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>
            <a:hlinkClick r:id="rId18"/>
          </p:cNvPr>
          <p:cNvSpPr/>
          <p:nvPr/>
        </p:nvSpPr>
        <p:spPr>
          <a:xfrm>
            <a:off x="4093894" y="3736922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https://wordwall.net/resource/27589730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8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9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2307" y="1190394"/>
            <a:ext cx="8348214" cy="545782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491060" y="1190394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واجب</a:t>
            </a:r>
            <a:endParaRPr lang="ar-S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5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8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9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7648" y="1298260"/>
            <a:ext cx="7029450" cy="392430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10330595" y="2337080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واجب</a:t>
            </a:r>
            <a:endParaRPr lang="ar-S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017968" y="619944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ختامًا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79335" y="596607"/>
            <a:ext cx="7260321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2075">
            <a:solidFill>
              <a:schemeClr val="tx1"/>
            </a:solidFill>
            <a:beve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علمتني الرياضيات </a:t>
            </a:r>
            <a:endParaRPr lang="ar-SA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 الحياة جمع وطرح وقسمة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فاجمع أحبابك وأصحابك حولك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وطرح من نفسك الأنانية والبخل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وقسم حبك بالتساوي عليهم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تصبح عندئذ من السعداء </a:t>
            </a:r>
          </a:p>
          <a:p>
            <a:pPr algn="ctr"/>
            <a:endParaRPr lang="ar-S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6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8912" y="1271587"/>
            <a:ext cx="6734175" cy="38135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1704" y="2524244"/>
            <a:ext cx="6324692" cy="27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353074" y="2019186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واجب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295098"/>
            <a:ext cx="6581370" cy="383589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811528" y="3717032"/>
            <a:ext cx="777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59</a:t>
            </a:r>
            <a:endParaRPr lang="ar-SA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11575</TotalTime>
  <Words>228</Words>
  <Application>Microsoft Office PowerPoint</Application>
  <PresentationFormat>شاشة عريضة</PresentationFormat>
  <Paragraphs>62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Akhbar MT</vt:lpstr>
      <vt:lpstr>Arabic Typesetting</vt:lpstr>
      <vt:lpstr>Arial</vt:lpstr>
      <vt:lpstr>Calibri</vt:lpstr>
      <vt:lpstr>Century Gothic</vt:lpstr>
      <vt:lpstr>Janna LT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455</cp:revision>
  <dcterms:created xsi:type="dcterms:W3CDTF">2011-10-11T14:23:14Z</dcterms:created>
  <dcterms:modified xsi:type="dcterms:W3CDTF">2023-01-09T20:42:31Z</dcterms:modified>
</cp:coreProperties>
</file>