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74" r:id="rId3"/>
    <p:sldId id="256" r:id="rId4"/>
    <p:sldId id="322" r:id="rId5"/>
    <p:sldId id="323" r:id="rId6"/>
    <p:sldId id="324" r:id="rId7"/>
    <p:sldId id="326" r:id="rId8"/>
    <p:sldId id="327" r:id="rId9"/>
    <p:sldId id="328" r:id="rId10"/>
    <p:sldId id="311" r:id="rId11"/>
    <p:sldId id="309" r:id="rId12"/>
    <p:sldId id="325" r:id="rId13"/>
    <p:sldId id="300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D5"/>
    <a:srgbClr val="008E7A"/>
    <a:srgbClr val="D64700"/>
    <a:srgbClr val="006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0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690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13/05/1444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كيف يحدث البركان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0989" y="1331984"/>
            <a:ext cx="5147197" cy="1330422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في بعض الأحيان تندفع الماجما من باطن الأرض نحو السطح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45CB06-641C-4D6F-AD21-45F02139453D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41B2A66-3633-4CF4-AE9D-0BFE03F28C8B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B18215D-4183-41E9-B329-65364B9AAF46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3D415B0-3608-4544-A7AA-049937C670FA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62EC6E-0898-4498-BAD9-DE8FDB391B04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E40A4619-8901-4538-BD91-6F68D6D23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9" y="1419498"/>
            <a:ext cx="478971" cy="4789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BAF8C57-6227-4F79-959A-917F4CE34D76}"/>
              </a:ext>
            </a:extLst>
          </p:cNvPr>
          <p:cNvSpPr txBox="1"/>
          <p:nvPr/>
        </p:nvSpPr>
        <p:spPr>
          <a:xfrm>
            <a:off x="60869" y="1947383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البركان</a:t>
            </a:r>
            <a:endParaRPr lang="en-US" sz="2000" b="1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7044803" y="2534603"/>
            <a:ext cx="5147197" cy="1330422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826673" y="1410165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وتعمل في أثناء إندفاعها على تكسير صخور القشرة الأرضية وصهرها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cs typeface="+mj-cs"/>
                </a:rPr>
                <a:t>إلى ان تكون عبر فتحة في القشرة الأرضية تتدفق منها السيل </a:t>
              </a:r>
              <a:endParaRPr lang="ar-SY" sz="2000" b="1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77553-3457-4D5E-9269-0481AE3CD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13" r="2281"/>
          <a:stretch/>
        </p:blipFill>
        <p:spPr>
          <a:xfrm>
            <a:off x="1954226" y="4259584"/>
            <a:ext cx="3894124" cy="2231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D10900-077C-4161-9198-AE0FE5854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54" r="2281" b="35611"/>
          <a:stretch/>
        </p:blipFill>
        <p:spPr>
          <a:xfrm>
            <a:off x="1954226" y="2625600"/>
            <a:ext cx="3894124" cy="1633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4C2AAE-75E3-47A6-AA1B-AE14E72FD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" t="80" r="2841" b="61548"/>
          <a:stretch/>
        </p:blipFill>
        <p:spPr>
          <a:xfrm>
            <a:off x="1950412" y="230439"/>
            <a:ext cx="3894123" cy="24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1254930" y="76917"/>
            <a:ext cx="2823737" cy="6608746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4" r="10934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2960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ما البركان؟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2483226" y="-679628"/>
            <a:ext cx="2980788" cy="411930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5" r="16935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3999242" y="208685"/>
            <a:ext cx="2980788" cy="6516697"/>
            <a:chOff x="4521123" y="92928"/>
            <a:chExt cx="2980788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0" r="17570"/>
            <a:stretch/>
          </p:blipFill>
          <p:spPr>
            <a:xfrm rot="21229769">
              <a:off x="5231743" y="4332720"/>
              <a:ext cx="2257726" cy="195513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4803" y="1520072"/>
            <a:ext cx="5147197" cy="1604200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22628"/>
              <a:ext cx="3802993" cy="995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فتحة في القشرة الأرضية تندفع منها الماجما.وتسمى الماجما التي تصل إلى سطح الأرض اللابة.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DE9B65-9A05-4D04-8751-1B18814FAF1C}"/>
              </a:ext>
            </a:extLst>
          </p:cNvPr>
          <p:cNvGrpSpPr/>
          <p:nvPr/>
        </p:nvGrpSpPr>
        <p:grpSpPr>
          <a:xfrm>
            <a:off x="7063091" y="2913854"/>
            <a:ext cx="5147197" cy="1604200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48F00B9-7052-46FE-931D-FF135AEB59E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C1E32E3-12EF-404A-A65D-CC7161CDCEE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6B45266-E7B7-4E78-BE51-C980A524AED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80F4D6A-CBF6-430D-8B61-941A1C62B08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03A33A6E-3843-4E1C-BC76-AE169A22807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95F092-CD62-4DEA-BE5A-4FEFE5EC48B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364EA59-FEC9-45C8-8624-B01A81FCD80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F11809-FDE1-4701-84E1-4169EC5DBA11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AA645C-7912-41FB-A1BE-8709D7E98795}"/>
                </a:ext>
              </a:extLst>
            </p:cNvPr>
            <p:cNvSpPr txBox="1"/>
            <p:nvPr/>
          </p:nvSpPr>
          <p:spPr>
            <a:xfrm>
              <a:off x="979473" y="1323250"/>
              <a:ext cx="3802993" cy="995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ويصاحب تدفق اللابة على سطح الأرض خروج قطع من الغازات والصخور والرماد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0E3CC39-511E-445B-9293-06025142A2CC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F4939498-F8F2-4857-827F-E089C7434347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B9184E-DB5D-44F1-806E-D86DAE531921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2A39655-3D69-4668-9F00-9CFE7C7B73FF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5EA224-504D-4F01-9DB8-4FB699B5A3EF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108" name="Graphic 65">
            <a:extLst>
              <a:ext uri="{FF2B5EF4-FFF2-40B4-BE49-F238E27FC236}">
                <a16:creationId xmlns:a16="http://schemas.microsoft.com/office/drawing/2014/main" id="{206FBBD6-BB24-4778-A3EB-52B781C10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9" y="1419498"/>
            <a:ext cx="478971" cy="478971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B3D45EB-EB48-49FF-9B83-9FEE99B14254}"/>
              </a:ext>
            </a:extLst>
          </p:cNvPr>
          <p:cNvSpPr txBox="1"/>
          <p:nvPr/>
        </p:nvSpPr>
        <p:spPr>
          <a:xfrm>
            <a:off x="60869" y="1947383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البركان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83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/>
          <p:bldP spid="10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3428638" y="208685"/>
            <a:ext cx="2980788" cy="6516697"/>
            <a:chOff x="4521123" y="92928"/>
            <a:chExt cx="2980788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8" r="12278"/>
            <a:stretch/>
          </p:blipFill>
          <p:spPr>
            <a:xfrm rot="21229769">
              <a:off x="5231743" y="4332720"/>
              <a:ext cx="2257726" cy="195513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684326" y="76917"/>
            <a:ext cx="2823737" cy="6608746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1" r="17081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40114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ما أثار البراكين؟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2483226" y="-679628"/>
            <a:ext cx="2980788" cy="411930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6" b="6136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4803" y="1520072"/>
            <a:ext cx="5147197" cy="1604200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003398" y="1605251"/>
              <a:ext cx="4026281" cy="5360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أحيانا تتدفق اللابة ببطء من البركان ثم تتصلب لتكون جبلا بركانيا يكبر حجمه شيئا فشيئا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DE9B65-9A05-4D04-8751-1B18814FAF1C}"/>
              </a:ext>
            </a:extLst>
          </p:cNvPr>
          <p:cNvGrpSpPr/>
          <p:nvPr/>
        </p:nvGrpSpPr>
        <p:grpSpPr>
          <a:xfrm>
            <a:off x="7063091" y="2913854"/>
            <a:ext cx="5147197" cy="1604200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48F00B9-7052-46FE-931D-FF135AEB59E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C1E32E3-12EF-404A-A65D-CC7161CDCEE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6B45266-E7B7-4E78-BE51-C980A524AED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80F4D6A-CBF6-430D-8B61-941A1C62B08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03A33A6E-3843-4E1C-BC76-AE169A22807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95F092-CD62-4DEA-BE5A-4FEFE5EC48B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364EA59-FEC9-45C8-8624-B01A81FCD80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AF11809-FDE1-4701-84E1-4169EC5DBA11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AA645C-7912-41FB-A1BE-8709D7E98795}"/>
                </a:ext>
              </a:extLst>
            </p:cNvPr>
            <p:cNvSpPr txBox="1"/>
            <p:nvPr/>
          </p:nvSpPr>
          <p:spPr>
            <a:xfrm>
              <a:off x="961944" y="1402098"/>
              <a:ext cx="4118266" cy="765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وأحيانا تندفع الصخور المنصهرة من فوهة البركان على شكل إنفجار يؤدي إلى تطاير جزء كبير من الجبل البركاني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89AB57C-FE6C-4A6D-8A5C-30D5B0D9C16D}"/>
              </a:ext>
            </a:extLst>
          </p:cNvPr>
          <p:cNvGrpSpPr/>
          <p:nvPr/>
        </p:nvGrpSpPr>
        <p:grpSpPr>
          <a:xfrm>
            <a:off x="7011972" y="4510561"/>
            <a:ext cx="5147197" cy="1604200"/>
            <a:chOff x="742949" y="1272891"/>
            <a:chExt cx="5147197" cy="1330422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B3A5909-C88A-445B-A04F-32394C376A5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326B8C2-D799-4F5C-8C67-8EEC0ABBEF1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244213F-A01E-4440-998E-74C79A572AF7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2FB982B1-5EAF-46EE-B26E-76FE0C938878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27CE4C5F-41E9-4C54-84CB-C68BE1357A54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60E27B9F-314F-4C97-87C4-4378262BBAFE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6749BBE5-2CEC-4EA7-BFA9-0B224C2BF8EC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DBC434B-C97C-4158-AD4E-3F5AB71A6018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EAEB754-152B-4BD6-812A-20A3883F80A1}"/>
                </a:ext>
              </a:extLst>
            </p:cNvPr>
            <p:cNvSpPr txBox="1"/>
            <p:nvPr/>
          </p:nvSpPr>
          <p:spPr>
            <a:xfrm>
              <a:off x="778103" y="1512925"/>
              <a:ext cx="4390158" cy="5360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قد تحدث المواد الناتجة عن ثوران البراكين تدميرا كبيرا في البنايات،وإضرارا شديدا بالمخلوقات الحية أيضا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90011BD-977B-40C9-8C93-637CC569F76F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DD4D571D-B5ED-4B09-A7AC-7B7C7737B76F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865D7CE-8994-4BA3-B1E8-715AC093D0D5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008AC8B-D997-47C0-990F-C2D6244BEC6C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FAB96DF-E9F9-4509-8B3B-E0D6F97087B1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111" name="Graphic 65">
            <a:extLst>
              <a:ext uri="{FF2B5EF4-FFF2-40B4-BE49-F238E27FC236}">
                <a16:creationId xmlns:a16="http://schemas.microsoft.com/office/drawing/2014/main" id="{24AF1E1F-EB1F-42A8-8267-A5A24106F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9" y="1419498"/>
            <a:ext cx="478971" cy="47897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D6CE57AA-A533-464A-9302-0DCF6014D872}"/>
              </a:ext>
            </a:extLst>
          </p:cNvPr>
          <p:cNvSpPr txBox="1"/>
          <p:nvPr/>
        </p:nvSpPr>
        <p:spPr>
          <a:xfrm>
            <a:off x="60869" y="1947383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البركان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1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1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315717"/>
            <a:chOff x="9198889" y="2670931"/>
            <a:chExt cx="7779829" cy="131571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63700" y="2786319"/>
              <a:ext cx="4885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C00000"/>
                  </a:solidFill>
                  <a:latin typeface="Cooper Black" panose="0208090404030B020404" pitchFamily="18" charset="0"/>
                </a:rPr>
                <a:t>تغيرات الأرض الفجائية</a:t>
              </a:r>
            </a:p>
            <a:p>
              <a:pPr algn="ctr"/>
              <a:endParaRPr lang="ar-SY" sz="3600" b="1" dirty="0">
                <a:solidFill>
                  <a:srgbClr val="C0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5">
            <a:extLst>
              <a:ext uri="{FF2B5EF4-FFF2-40B4-BE49-F238E27FC236}">
                <a16:creationId xmlns:a16="http://schemas.microsoft.com/office/drawing/2014/main" id="{2D8283D6-0FFC-43FA-B5DB-DC395D8FADC5}"/>
              </a:ext>
            </a:extLst>
          </p:cNvPr>
          <p:cNvSpPr/>
          <p:nvPr/>
        </p:nvSpPr>
        <p:spPr>
          <a:xfrm rot="16200000">
            <a:off x="8794384" y="1975952"/>
            <a:ext cx="1885065" cy="122060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BA80A45-03F2-47D3-8045-CDD2AB663D5E}"/>
              </a:ext>
            </a:extLst>
          </p:cNvPr>
          <p:cNvSpPr/>
          <p:nvPr/>
        </p:nvSpPr>
        <p:spPr>
          <a:xfrm rot="5400000">
            <a:off x="6717216" y="652750"/>
            <a:ext cx="1787972" cy="4650283"/>
          </a:xfrm>
          <a:prstGeom prst="round2SameRect">
            <a:avLst/>
          </a:prstGeom>
          <a:solidFill>
            <a:srgbClr val="FC7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ectangle: Top Corners Rounded 5">
            <a:extLst>
              <a:ext uri="{FF2B5EF4-FFF2-40B4-BE49-F238E27FC236}">
                <a16:creationId xmlns:a16="http://schemas.microsoft.com/office/drawing/2014/main" id="{2DAEE24C-114C-4CA3-99BC-34D05E523814}"/>
              </a:ext>
            </a:extLst>
          </p:cNvPr>
          <p:cNvSpPr/>
          <p:nvPr/>
        </p:nvSpPr>
        <p:spPr>
          <a:xfrm rot="16200000">
            <a:off x="5397366" y="2416133"/>
            <a:ext cx="1885065" cy="122060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49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D3BD690-0D5F-47E1-8207-481215C52AF2}"/>
              </a:ext>
            </a:extLst>
          </p:cNvPr>
          <p:cNvSpPr/>
          <p:nvPr/>
        </p:nvSpPr>
        <p:spPr>
          <a:xfrm rot="5400000">
            <a:off x="3731323" y="1117187"/>
            <a:ext cx="1787970" cy="3721405"/>
          </a:xfrm>
          <a:prstGeom prst="round2SameRect">
            <a:avLst/>
          </a:prstGeom>
          <a:solidFill>
            <a:srgbClr val="59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: Top Corners Rounded 5">
            <a:extLst>
              <a:ext uri="{FF2B5EF4-FFF2-40B4-BE49-F238E27FC236}">
                <a16:creationId xmlns:a16="http://schemas.microsoft.com/office/drawing/2014/main" id="{F33E6C08-280C-4996-8CD3-A9132773F110}"/>
              </a:ext>
            </a:extLst>
          </p:cNvPr>
          <p:cNvSpPr/>
          <p:nvPr/>
        </p:nvSpPr>
        <p:spPr>
          <a:xfrm rot="16200000">
            <a:off x="2226076" y="2338285"/>
            <a:ext cx="1842095" cy="122060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49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D744356-803B-43FB-92B9-24B510678F9F}"/>
              </a:ext>
            </a:extLst>
          </p:cNvPr>
          <p:cNvSpPr/>
          <p:nvPr/>
        </p:nvSpPr>
        <p:spPr>
          <a:xfrm rot="5400000">
            <a:off x="771826" y="1312079"/>
            <a:ext cx="1787970" cy="33316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: Top Corners Rounded 5">
            <a:extLst>
              <a:ext uri="{FF2B5EF4-FFF2-40B4-BE49-F238E27FC236}">
                <a16:creationId xmlns:a16="http://schemas.microsoft.com/office/drawing/2014/main" id="{12130774-2B13-4381-B8C1-770E41F86FC4}"/>
              </a:ext>
            </a:extLst>
          </p:cNvPr>
          <p:cNvSpPr/>
          <p:nvPr/>
        </p:nvSpPr>
        <p:spPr>
          <a:xfrm rot="16200000">
            <a:off x="1827543" y="2394652"/>
            <a:ext cx="1842097" cy="122060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F5A38D7-DF2C-43E1-96A3-11B17E8B8BC7}"/>
              </a:ext>
            </a:extLst>
          </p:cNvPr>
          <p:cNvSpPr/>
          <p:nvPr/>
        </p:nvSpPr>
        <p:spPr>
          <a:xfrm rot="16200000">
            <a:off x="1733324" y="2186630"/>
            <a:ext cx="2430739" cy="89424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: Top Corners Rounded 5">
            <a:extLst>
              <a:ext uri="{FF2B5EF4-FFF2-40B4-BE49-F238E27FC236}">
                <a16:creationId xmlns:a16="http://schemas.microsoft.com/office/drawing/2014/main" id="{EBDE0370-DA65-4049-9A2E-C0F7A0780611}"/>
              </a:ext>
            </a:extLst>
          </p:cNvPr>
          <p:cNvSpPr/>
          <p:nvPr/>
        </p:nvSpPr>
        <p:spPr>
          <a:xfrm rot="16200000">
            <a:off x="4997465" y="2394651"/>
            <a:ext cx="1842095" cy="122060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24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: Top Corners Rounded 5">
            <a:extLst>
              <a:ext uri="{FF2B5EF4-FFF2-40B4-BE49-F238E27FC236}">
                <a16:creationId xmlns:a16="http://schemas.microsoft.com/office/drawing/2014/main" id="{98C33C5F-0D7D-475C-BA32-441E1FC02896}"/>
              </a:ext>
            </a:extLst>
          </p:cNvPr>
          <p:cNvSpPr/>
          <p:nvPr/>
        </p:nvSpPr>
        <p:spPr>
          <a:xfrm rot="16200000">
            <a:off x="4896684" y="2207138"/>
            <a:ext cx="2430740" cy="89424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rgbClr val="37BFCD"/>
              </a:gs>
              <a:gs pos="30000">
                <a:srgbClr val="7FD3D5"/>
              </a:gs>
              <a:gs pos="57000">
                <a:srgbClr val="AEE3E4"/>
              </a:gs>
              <a:gs pos="100000">
                <a:srgbClr val="37BF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: Top Corners Rounded 5">
            <a:extLst>
              <a:ext uri="{FF2B5EF4-FFF2-40B4-BE49-F238E27FC236}">
                <a16:creationId xmlns:a16="http://schemas.microsoft.com/office/drawing/2014/main" id="{81056A79-863E-4043-9E7B-BBD3C5FBFC79}"/>
              </a:ext>
            </a:extLst>
          </p:cNvPr>
          <p:cNvSpPr/>
          <p:nvPr/>
        </p:nvSpPr>
        <p:spPr>
          <a:xfrm rot="16200000">
            <a:off x="8578466" y="2257178"/>
            <a:ext cx="1842095" cy="1382817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solidFill>
            <a:srgbClr val="353338">
              <a:alpha val="24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: Top Corners Rounded 5">
            <a:extLst>
              <a:ext uri="{FF2B5EF4-FFF2-40B4-BE49-F238E27FC236}">
                <a16:creationId xmlns:a16="http://schemas.microsoft.com/office/drawing/2014/main" id="{AE07B253-E77B-4535-9327-87E18CB5FA16}"/>
              </a:ext>
            </a:extLst>
          </p:cNvPr>
          <p:cNvSpPr/>
          <p:nvPr/>
        </p:nvSpPr>
        <p:spPr>
          <a:xfrm rot="16200000">
            <a:off x="8372433" y="2207140"/>
            <a:ext cx="2430740" cy="894245"/>
          </a:xfrm>
          <a:custGeom>
            <a:avLst/>
            <a:gdLst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458856 h 917712"/>
              <a:gd name="connsiteX3" fmla="*/ 3723860 w 3723860"/>
              <a:gd name="connsiteY3" fmla="*/ 917712 h 917712"/>
              <a:gd name="connsiteX4" fmla="*/ 372386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917712 h 917712"/>
              <a:gd name="connsiteX7" fmla="*/ 0 w 3723860"/>
              <a:gd name="connsiteY7" fmla="*/ 458856 h 917712"/>
              <a:gd name="connsiteX8" fmla="*/ 458856 w 3723860"/>
              <a:gd name="connsiteY8" fmla="*/ 0 h 917712"/>
              <a:gd name="connsiteX0" fmla="*/ 458856 w 3723860"/>
              <a:gd name="connsiteY0" fmla="*/ 0 h 917712"/>
              <a:gd name="connsiteX1" fmla="*/ 3265004 w 3723860"/>
              <a:gd name="connsiteY1" fmla="*/ 0 h 917712"/>
              <a:gd name="connsiteX2" fmla="*/ 3723860 w 3723860"/>
              <a:gd name="connsiteY2" fmla="*/ 917712 h 917712"/>
              <a:gd name="connsiteX3" fmla="*/ 3723860 w 3723860"/>
              <a:gd name="connsiteY3" fmla="*/ 917712 h 917712"/>
              <a:gd name="connsiteX4" fmla="*/ 0 w 3723860"/>
              <a:gd name="connsiteY4" fmla="*/ 917712 h 917712"/>
              <a:gd name="connsiteX5" fmla="*/ 0 w 3723860"/>
              <a:gd name="connsiteY5" fmla="*/ 917712 h 917712"/>
              <a:gd name="connsiteX6" fmla="*/ 0 w 3723860"/>
              <a:gd name="connsiteY6" fmla="*/ 458856 h 917712"/>
              <a:gd name="connsiteX7" fmla="*/ 458856 w 3723860"/>
              <a:gd name="connsiteY7" fmla="*/ 0 h 917712"/>
              <a:gd name="connsiteX0" fmla="*/ 458856 w 3836589"/>
              <a:gd name="connsiteY0" fmla="*/ 0 h 917712"/>
              <a:gd name="connsiteX1" fmla="*/ 3265004 w 3836589"/>
              <a:gd name="connsiteY1" fmla="*/ 0 h 917712"/>
              <a:gd name="connsiteX2" fmla="*/ 3723860 w 3836589"/>
              <a:gd name="connsiteY2" fmla="*/ 917712 h 917712"/>
              <a:gd name="connsiteX3" fmla="*/ 3723860 w 3836589"/>
              <a:gd name="connsiteY3" fmla="*/ 917712 h 917712"/>
              <a:gd name="connsiteX4" fmla="*/ 0 w 3836589"/>
              <a:gd name="connsiteY4" fmla="*/ 917712 h 917712"/>
              <a:gd name="connsiteX5" fmla="*/ 0 w 3836589"/>
              <a:gd name="connsiteY5" fmla="*/ 917712 h 917712"/>
              <a:gd name="connsiteX6" fmla="*/ 0 w 3836589"/>
              <a:gd name="connsiteY6" fmla="*/ 458856 h 917712"/>
              <a:gd name="connsiteX7" fmla="*/ 458856 w 3836589"/>
              <a:gd name="connsiteY7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589" h="917712">
                <a:moveTo>
                  <a:pt x="458856" y="0"/>
                </a:moveTo>
                <a:lnTo>
                  <a:pt x="3265004" y="0"/>
                </a:lnTo>
                <a:cubicBezTo>
                  <a:pt x="3809171" y="152952"/>
                  <a:pt x="3970941" y="567812"/>
                  <a:pt x="3723860" y="917712"/>
                </a:cubicBezTo>
                <a:lnTo>
                  <a:pt x="3723860" y="917712"/>
                </a:lnTo>
                <a:lnTo>
                  <a:pt x="0" y="917712"/>
                </a:lnTo>
                <a:lnTo>
                  <a:pt x="0" y="917712"/>
                </a:lnTo>
                <a:lnTo>
                  <a:pt x="0" y="458856"/>
                </a:lnTo>
                <a:cubicBezTo>
                  <a:pt x="0" y="205437"/>
                  <a:pt x="205437" y="0"/>
                  <a:pt x="458856" y="0"/>
                </a:cubicBezTo>
                <a:close/>
              </a:path>
            </a:pathLst>
          </a:custGeom>
          <a:gradFill>
            <a:gsLst>
              <a:gs pos="0">
                <a:srgbClr val="DF6C03"/>
              </a:gs>
              <a:gs pos="30000">
                <a:srgbClr val="FC7F12"/>
              </a:gs>
              <a:gs pos="57000">
                <a:srgbClr val="FEB06A"/>
              </a:gs>
              <a:gs pos="100000">
                <a:srgbClr val="DF6C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5CA6D7-7D95-44AD-9754-3A73FFEC5791}"/>
              </a:ext>
            </a:extLst>
          </p:cNvPr>
          <p:cNvGrpSpPr/>
          <p:nvPr/>
        </p:nvGrpSpPr>
        <p:grpSpPr>
          <a:xfrm>
            <a:off x="541885" y="2190893"/>
            <a:ext cx="1652828" cy="1320296"/>
            <a:chOff x="541885" y="2190892"/>
            <a:chExt cx="1696206" cy="27498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9C1FF5-AA0E-48F2-A342-7CE18DC9F3EE}"/>
                </a:ext>
              </a:extLst>
            </p:cNvPr>
            <p:cNvSpPr txBox="1"/>
            <p:nvPr/>
          </p:nvSpPr>
          <p:spPr>
            <a:xfrm>
              <a:off x="957989" y="2190892"/>
              <a:ext cx="418178" cy="16025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05F4BF-F4AA-4C12-B6DE-CB35020E0916}"/>
                </a:ext>
              </a:extLst>
            </p:cNvPr>
            <p:cNvSpPr txBox="1"/>
            <p:nvPr/>
          </p:nvSpPr>
          <p:spPr>
            <a:xfrm>
              <a:off x="541885" y="4107392"/>
              <a:ext cx="1696206" cy="83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مكونات  الأرض</a:t>
              </a:r>
              <a:r>
                <a:rPr lang="en-US" sz="2000" b="1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49838AE-80B2-4E18-92B1-7BBC4A821CA5}"/>
              </a:ext>
            </a:extLst>
          </p:cNvPr>
          <p:cNvSpPr txBox="1"/>
          <p:nvPr/>
        </p:nvSpPr>
        <p:spPr>
          <a:xfrm>
            <a:off x="0" y="895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latin typeface="Century Gothic" panose="020B0502020202020204" pitchFamily="34" charset="0"/>
              </a:rPr>
              <a:t>تغيرات الأرض الفجائية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FCF074-9EA2-4187-853A-8B8FEFAD095D}"/>
              </a:ext>
            </a:extLst>
          </p:cNvPr>
          <p:cNvGrpSpPr/>
          <p:nvPr/>
        </p:nvGrpSpPr>
        <p:grpSpPr>
          <a:xfrm>
            <a:off x="3696638" y="2261257"/>
            <a:ext cx="1652828" cy="1320296"/>
            <a:chOff x="541885" y="2190892"/>
            <a:chExt cx="1696206" cy="27498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41D7EF-F0C6-44ED-BEFF-49B353C7C697}"/>
                </a:ext>
              </a:extLst>
            </p:cNvPr>
            <p:cNvSpPr txBox="1"/>
            <p:nvPr/>
          </p:nvSpPr>
          <p:spPr>
            <a:xfrm>
              <a:off x="957989" y="2190892"/>
              <a:ext cx="465884" cy="160253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A2E461-3333-47F8-9A05-3EDA5145830D}"/>
                </a:ext>
              </a:extLst>
            </p:cNvPr>
            <p:cNvSpPr txBox="1"/>
            <p:nvPr/>
          </p:nvSpPr>
          <p:spPr>
            <a:xfrm>
              <a:off x="541885" y="4107391"/>
              <a:ext cx="1696206" cy="83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الزلازل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A21232-8554-4A45-8C03-4C610F8AA1DE}"/>
              </a:ext>
            </a:extLst>
          </p:cNvPr>
          <p:cNvGrpSpPr/>
          <p:nvPr/>
        </p:nvGrpSpPr>
        <p:grpSpPr>
          <a:xfrm>
            <a:off x="7218715" y="2292731"/>
            <a:ext cx="1652828" cy="1320296"/>
            <a:chOff x="541885" y="2190892"/>
            <a:chExt cx="1696206" cy="27498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0B31D2-1A8A-44DE-B0A7-A421B0CC9AC7}"/>
                </a:ext>
              </a:extLst>
            </p:cNvPr>
            <p:cNvSpPr txBox="1"/>
            <p:nvPr/>
          </p:nvSpPr>
          <p:spPr>
            <a:xfrm>
              <a:off x="957989" y="2190892"/>
              <a:ext cx="465884" cy="160253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BEB011-F7B5-4E61-9243-7AA3F5F3410B}"/>
                </a:ext>
              </a:extLst>
            </p:cNvPr>
            <p:cNvSpPr txBox="1"/>
            <p:nvPr/>
          </p:nvSpPr>
          <p:spPr>
            <a:xfrm>
              <a:off x="541885" y="4107391"/>
              <a:ext cx="1696206" cy="83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البركان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6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8" grpId="0" animBg="1"/>
      <p:bldP spid="9" grpId="0" animBg="1"/>
      <p:bldP spid="5" grpId="0" animBg="1"/>
      <p:bldP spid="7" grpId="0" animBg="1"/>
      <p:bldP spid="6" grpId="0" animBg="1"/>
      <p:bldP spid="11" grpId="0" animBg="1"/>
      <p:bldP spid="10" grpId="0" animBg="1"/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1917450" y="91342"/>
            <a:ext cx="2398368" cy="6078767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0" r="11000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5297248" y="362355"/>
            <a:ext cx="6834292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1973343" y="54830"/>
            <a:ext cx="2367539" cy="3023050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r="3793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4017703" y="91343"/>
            <a:ext cx="2396162" cy="5779370"/>
            <a:chOff x="4521123" y="92928"/>
            <a:chExt cx="2980788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7" r="17007"/>
            <a:stretch/>
          </p:blipFill>
          <p:spPr>
            <a:xfrm rot="21229769">
              <a:off x="5231743" y="4332720"/>
              <a:ext cx="2257726" cy="195513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528343" y="1925514"/>
            <a:ext cx="6663657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125280" y="1459954"/>
              <a:ext cx="28276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ما هي تغيرات الأرض الفجائية؟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CD67FEF-77C6-4750-95D8-6C56CA67F8D9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D13BF6B-47F5-4E8B-90A1-3124CD8CF987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EADCC97-F176-4FA9-A5A0-4A7ABD78E365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CBB1463-7B8A-4AC9-8B86-22C25FC9A946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8C1D8A0-E6D8-4B42-A81C-8624F0AAD504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77" name="Graphic 164">
            <a:extLst>
              <a:ext uri="{FF2B5EF4-FFF2-40B4-BE49-F238E27FC236}">
                <a16:creationId xmlns:a16="http://schemas.microsoft.com/office/drawing/2014/main" id="{2F0C375B-3A54-4AED-B06C-B8B2E9A27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775AC20-8908-4193-9008-2EE7AA6ECAAF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مكونات  الأرض </a:t>
            </a:r>
          </a:p>
        </p:txBody>
      </p:sp>
    </p:spTree>
    <p:extLst>
      <p:ext uri="{BB962C8B-B14F-4D97-AF65-F5344CB8AC3E}">
        <p14:creationId xmlns:p14="http://schemas.microsoft.com/office/powerpoint/2010/main" val="29298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8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404103" y="6874486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26323" y="1602916"/>
            <a:ext cx="5147197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002060"/>
                  </a:solidFill>
                </a:rPr>
                <a:t>مكونات  الأرض :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7026323" y="2934267"/>
            <a:ext cx="5147197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855065" y="1303525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algn="ctr" rtl="1">
                <a:buFont typeface="+mj-lt"/>
                <a:buAutoNum type="arabicPeriod"/>
              </a:pPr>
              <a:r>
                <a:rPr lang="ar-SY" sz="4000" b="1" dirty="0">
                  <a:solidFill>
                    <a:srgbClr val="002060"/>
                  </a:solidFill>
                </a:rPr>
                <a:t>القشرة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7099278" y="4212978"/>
            <a:ext cx="5147197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algn="ctr" rtl="1">
                <a:buFont typeface="+mj-lt"/>
                <a:buAutoNum type="arabicPeriod" startAt="2"/>
              </a:pPr>
              <a:r>
                <a:rPr lang="ar-SY" sz="4000" b="1" dirty="0">
                  <a:solidFill>
                    <a:srgbClr val="002060"/>
                  </a:solidFill>
                </a:rPr>
                <a:t>الستار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9F4690-45CF-4EC1-B4AF-44CB9226EB7D}"/>
              </a:ext>
            </a:extLst>
          </p:cNvPr>
          <p:cNvGrpSpPr/>
          <p:nvPr/>
        </p:nvGrpSpPr>
        <p:grpSpPr>
          <a:xfrm>
            <a:off x="7099278" y="5546685"/>
            <a:ext cx="5147197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6713C6-9233-46F7-BE4D-842332C91D3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82766F-745F-4369-8355-BFE200D05714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2E53558-05FE-4FE8-8DBF-C0763E97A4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807323C-54CC-49F7-ADC3-F453E8248A8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D4DFD13-67C3-420B-84C9-C21326E218F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9AFE540D-7670-40C5-AB24-7B32D127B7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911B80-CEBE-4D8C-AD54-D27FD1ACC50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DBD9F8F-BA89-4BFE-9BB4-F99ED35C04B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6CC4FDA-BA52-4ACF-9170-A521D4E5BF3B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algn="ctr" rtl="1">
                <a:buFont typeface="+mj-lt"/>
                <a:buAutoNum type="arabicPeriod" startAt="3"/>
              </a:pPr>
              <a:r>
                <a:rPr lang="ar-SY" sz="4000" b="1" dirty="0">
                  <a:solidFill>
                    <a:srgbClr val="002060"/>
                  </a:solidFill>
                </a:rPr>
                <a:t>اللب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3D9F0F-65C5-4FAE-B6BC-4298DA085E00}"/>
              </a:ext>
            </a:extLst>
          </p:cNvPr>
          <p:cNvGrpSpPr/>
          <p:nvPr/>
        </p:nvGrpSpPr>
        <p:grpSpPr>
          <a:xfrm>
            <a:off x="1064797" y="3785825"/>
            <a:ext cx="2391680" cy="2865644"/>
            <a:chOff x="2057427" y="3692221"/>
            <a:chExt cx="2391680" cy="28656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81961E-84FA-4FED-B858-FF8E544EB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802" l="9858" r="89837">
                          <a14:foregroundMark x1="48272" y1="6397" x2="54675" y2="0"/>
                          <a14:foregroundMark x1="46443" y1="82942" x2="48882" y2="96802"/>
                          <a14:backgroundMark x1="26118" y1="13220" x2="13415" y2="99787"/>
                          <a14:backgroundMark x1="27439" y1="20896" x2="21646" y2="96375"/>
                          <a14:backgroundMark x1="21646" y1="96375" x2="21951" y2="99787"/>
                          <a14:backgroundMark x1="28557" y1="49254" x2="32317" y2="86994"/>
                          <a14:backgroundMark x1="28455" y1="83795" x2="31707" y2="99787"/>
                          <a14:backgroundMark x1="59350" y1="36674" x2="88110" y2="47335"/>
                          <a14:backgroundMark x1="62398" y1="71855" x2="65955" y2="37527"/>
                          <a14:backgroundMark x1="65650" y1="31983" x2="76626" y2="38806"/>
                          <a14:backgroundMark x1="76626" y1="38806" x2="79370" y2="47974"/>
                          <a14:backgroundMark x1="59654" y1="57143" x2="55996" y2="41791"/>
                          <a14:backgroundMark x1="55996" y1="41791" x2="60061" y2="23454"/>
                          <a14:backgroundMark x1="60061" y1="23454" x2="68089" y2="33689"/>
                          <a14:backgroundMark x1="68089" y1="33689" x2="71037" y2="52665"/>
                          <a14:backgroundMark x1="71037" y1="52665" x2="70020" y2="69510"/>
                          <a14:backgroundMark x1="70020" y1="69510" x2="61992" y2="74200"/>
                          <a14:backgroundMark x1="61992" y1="74200" x2="58740" y2="66738"/>
                          <a14:backgroundMark x1="36789" y1="5544" x2="38821" y2="0"/>
                          <a14:backgroundMark x1="35163" y1="90405" x2="39736" y2="97228"/>
                        </a14:backgroundRemoval>
                      </a14:imgEffect>
                    </a14:imgLayer>
                  </a14:imgProps>
                </a:ext>
              </a:extLst>
            </a:blip>
            <a:srcRect l="29859" r="31107"/>
            <a:stretch/>
          </p:blipFill>
          <p:spPr>
            <a:xfrm>
              <a:off x="2107439" y="3698593"/>
              <a:ext cx="2341668" cy="2859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C34E6E-8FD2-4DC6-B5BC-17C6B7C1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59" b="99574" l="9858" r="89837">
                          <a14:foregroundMark x1="37297" y1="7036" x2="32215" y2="2559"/>
                          <a14:foregroundMark x1="38618" y1="97868" x2="36382" y2="99574"/>
                          <a14:backgroundMark x1="48476" y1="3412" x2="44004" y2="99574"/>
                          <a14:backgroundMark x1="39228" y1="18763" x2="36280" y2="80810"/>
                          <a14:backgroundMark x1="53557" y1="20682" x2="59045" y2="42644"/>
                          <a14:backgroundMark x1="59045" y1="42644" x2="60772" y2="68443"/>
                          <a14:backgroundMark x1="60772" y1="68443" x2="59959" y2="79104"/>
                          <a14:backgroundMark x1="55894" y1="16844" x2="39431" y2="58849"/>
                          <a14:backgroundMark x1="39431" y1="58849" x2="35163" y2="74627"/>
                          <a14:backgroundMark x1="35163" y1="74627" x2="37195" y2="88699"/>
                          <a14:backgroundMark x1="57927" y1="79957" x2="61280" y2="86780"/>
                          <a14:backgroundMark x1="51423" y1="71642" x2="48272" y2="54584"/>
                          <a14:backgroundMark x1="48272" y1="54584" x2="49085" y2="44350"/>
                          <a14:backgroundMark x1="50915" y1="38166" x2="55894" y2="87633"/>
                          <a14:backgroundMark x1="51423" y1="13220" x2="59045" y2="8955"/>
                        </a14:backgroundRemoval>
                      </a14:imgEffect>
                    </a14:imgLayer>
                  </a14:imgProps>
                </a:ext>
              </a:extLst>
            </a:blip>
            <a:srcRect l="28316" r="52549"/>
            <a:stretch/>
          </p:blipFill>
          <p:spPr>
            <a:xfrm>
              <a:off x="2057427" y="3692221"/>
              <a:ext cx="1147891" cy="285927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5EE3BF2-CAC6-4C40-8C0B-A375D97834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492" y1="57667" x2="61270" y2="58333"/>
                        <a14:foregroundMark x1="53175" y1="54000" x2="52857" y2="44000"/>
                        <a14:foregroundMark x1="54286" y1="64333" x2="61270" y2="70333"/>
                        <a14:foregroundMark x1="52857" y1="43000" x2="53968" y2="60000"/>
                        <a14:foregroundMark x1="53968" y1="60000" x2="53968" y2="60333"/>
                        <a14:foregroundMark x1="54603" y1="63333" x2="53651" y2="61667"/>
                        <a14:foregroundMark x1="53016" y1="42333" x2="52857" y2="41333"/>
                        <a14:foregroundMark x1="53333" y1="40000" x2="53333" y2="40000"/>
                        <a14:foregroundMark x1="52540" y1="43000" x2="54603" y2="42667"/>
                        <a14:foregroundMark x1="52698" y1="42000" x2="55714" y2="45333"/>
                        <a14:foregroundMark x1="52857" y1="41000" x2="55873" y2="49667"/>
                        <a14:backgroundMark x1="51111" y1="9667" x2="44127" y2="24333"/>
                        <a14:backgroundMark x1="44127" y1="24333" x2="28571" y2="93333"/>
                        <a14:backgroundMark x1="54444" y1="94667" x2="46508" y2="70000"/>
                        <a14:backgroundMark x1="46508" y1="70000" x2="45238" y2="26000"/>
                        <a14:backgroundMark x1="45238" y1="26000" x2="48413" y2="10667"/>
                        <a14:backgroundMark x1="48413" y1="10667" x2="57937" y2="10000"/>
                        <a14:backgroundMark x1="57937" y1="10000" x2="53492" y2="25667"/>
                        <a14:backgroundMark x1="52842" y1="40000" x2="52798" y2="40981"/>
                        <a14:backgroundMark x1="53492" y1="25667" x2="52842" y2="40000"/>
                        <a14:backgroundMark x1="55523" y1="71222" x2="56508" y2="79333"/>
                        <a14:backgroundMark x1="56508" y1="79333" x2="57778" y2="82667"/>
                      </a14:backgroundRemoval>
                    </a14:imgEffect>
                  </a14:imgLayer>
                </a14:imgProps>
              </a:ext>
            </a:extLst>
          </a:blip>
          <a:srcRect l="51408" r="12764"/>
          <a:stretch/>
        </p:blipFill>
        <p:spPr>
          <a:xfrm>
            <a:off x="2370183" y="3767064"/>
            <a:ext cx="2149918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DD2D8C-5C17-46FE-AF9E-40461219AF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9667" l="10000" r="90000">
                        <a14:foregroundMark x1="29841" y1="8333" x2="31111" y2="667"/>
                        <a14:foregroundMark x1="27460" y1="83000" x2="31270" y2="99667"/>
                        <a14:foregroundMark x1="31270" y1="99667" x2="31270" y2="99667"/>
                        <a14:backgroundMark x1="41270" y1="37667" x2="81587" y2="3667"/>
                        <a14:backgroundMark x1="39048" y1="9000" x2="57778" y2="80667"/>
                        <a14:backgroundMark x1="50159" y1="97667" x2="36508" y2="50000"/>
                        <a14:backgroundMark x1="71905" y1="44667" x2="62381" y2="38333"/>
                        <a14:backgroundMark x1="62381" y1="38333" x2="55397" y2="28000"/>
                        <a14:backgroundMark x1="55397" y1="28000" x2="55714" y2="27333"/>
                        <a14:backgroundMark x1="75873" y1="46333" x2="64127" y2="74333"/>
                        <a14:backgroundMark x1="64127" y1="74333" x2="56667" y2="68333"/>
                        <a14:backgroundMark x1="56667" y1="68333" x2="55238" y2="47333"/>
                        <a14:backgroundMark x1="55238" y1="47333" x2="58571" y2="27333"/>
                        <a14:backgroundMark x1="58571" y1="27333" x2="67143" y2="30000"/>
                        <a14:backgroundMark x1="67143" y1="30000" x2="85397" y2="58333"/>
                        <a14:backgroundMark x1="85397" y1="58333" x2="86190" y2="59000"/>
                        <a14:backgroundMark x1="59206" y1="7000" x2="49524" y2="12667"/>
                        <a14:backgroundMark x1="49524" y1="12667" x2="43016" y2="22000"/>
                        <a14:backgroundMark x1="43016" y1="22000" x2="37778" y2="37667"/>
                        <a14:backgroundMark x1="37778" y1="37667" x2="38413" y2="59000"/>
                        <a14:backgroundMark x1="38413" y1="59000" x2="48571" y2="92667"/>
                        <a14:backgroundMark x1="48571" y1="92667" x2="59206" y2="97000"/>
                        <a14:backgroundMark x1="59206" y1="97000" x2="53968" y2="78667"/>
                      </a14:backgroundRemoval>
                    </a14:imgEffect>
                  </a14:imgLayer>
                </a14:imgProps>
              </a:ext>
            </a:extLst>
          </a:blip>
          <a:srcRect l="12252" r="57688"/>
          <a:stretch/>
        </p:blipFill>
        <p:spPr>
          <a:xfrm>
            <a:off x="106733" y="3782381"/>
            <a:ext cx="1803780" cy="2857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50246B4-2AFB-4BDE-AA32-12399B582243}"/>
              </a:ext>
            </a:extLst>
          </p:cNvPr>
          <p:cNvGrpSpPr/>
          <p:nvPr/>
        </p:nvGrpSpPr>
        <p:grpSpPr>
          <a:xfrm>
            <a:off x="2793417" y="3782381"/>
            <a:ext cx="3339096" cy="2874095"/>
            <a:chOff x="3692609" y="3578191"/>
            <a:chExt cx="3339096" cy="287409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ED73FE2-D38A-496C-B259-2EC5D4049405}"/>
                </a:ext>
              </a:extLst>
            </p:cNvPr>
            <p:cNvGrpSpPr/>
            <p:nvPr/>
          </p:nvGrpSpPr>
          <p:grpSpPr>
            <a:xfrm flipH="1">
              <a:off x="3692609" y="3586642"/>
              <a:ext cx="2391680" cy="2865644"/>
              <a:chOff x="2057427" y="3692221"/>
              <a:chExt cx="2391680" cy="2865644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80CDA3E7-8F41-466E-AC86-EAC1F235A7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6802" l="9858" r="89837">
                            <a14:foregroundMark x1="48272" y1="6397" x2="54675" y2="0"/>
                            <a14:foregroundMark x1="46443" y1="82942" x2="48882" y2="96802"/>
                            <a14:backgroundMark x1="26118" y1="13220" x2="13415" y2="99787"/>
                            <a14:backgroundMark x1="27439" y1="20896" x2="21646" y2="96375"/>
                            <a14:backgroundMark x1="21646" y1="96375" x2="21951" y2="99787"/>
                            <a14:backgroundMark x1="28557" y1="49254" x2="32317" y2="86994"/>
                            <a14:backgroundMark x1="28455" y1="83795" x2="31707" y2="99787"/>
                            <a14:backgroundMark x1="59350" y1="36674" x2="88110" y2="47335"/>
                            <a14:backgroundMark x1="62398" y1="71855" x2="65955" y2="37527"/>
                            <a14:backgroundMark x1="65650" y1="31983" x2="76626" y2="38806"/>
                            <a14:backgroundMark x1="76626" y1="38806" x2="79370" y2="47974"/>
                            <a14:backgroundMark x1="59654" y1="57143" x2="55996" y2="41791"/>
                            <a14:backgroundMark x1="55996" y1="41791" x2="60061" y2="23454"/>
                            <a14:backgroundMark x1="60061" y1="23454" x2="68089" y2="33689"/>
                            <a14:backgroundMark x1="68089" y1="33689" x2="71037" y2="52665"/>
                            <a14:backgroundMark x1="71037" y1="52665" x2="70020" y2="69510"/>
                            <a14:backgroundMark x1="70020" y1="69510" x2="61992" y2="74200"/>
                            <a14:backgroundMark x1="61992" y1="74200" x2="58740" y2="66738"/>
                            <a14:backgroundMark x1="36789" y1="5544" x2="38821" y2="0"/>
                            <a14:backgroundMark x1="35163" y1="90405" x2="39736" y2="97228"/>
                          </a14:backgroundRemoval>
                        </a14:imgEffect>
                      </a14:imgLayer>
                    </a14:imgProps>
                  </a:ext>
                </a:extLst>
              </a:blip>
              <a:srcRect l="29859" r="31107"/>
              <a:stretch/>
            </p:blipFill>
            <p:spPr>
              <a:xfrm>
                <a:off x="2107439" y="3698593"/>
                <a:ext cx="2341668" cy="2859272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94B54BD7-93BE-410E-AC56-1AE8EEAC8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59" b="99574" l="9858" r="89837">
                            <a14:foregroundMark x1="37297" y1="7036" x2="32215" y2="2559"/>
                            <a14:foregroundMark x1="38618" y1="97868" x2="36382" y2="99574"/>
                            <a14:backgroundMark x1="48476" y1="3412" x2="44004" y2="99574"/>
                            <a14:backgroundMark x1="39228" y1="18763" x2="36280" y2="80810"/>
                            <a14:backgroundMark x1="53557" y1="20682" x2="59045" y2="42644"/>
                            <a14:backgroundMark x1="59045" y1="42644" x2="60772" y2="68443"/>
                            <a14:backgroundMark x1="60772" y1="68443" x2="59959" y2="79104"/>
                            <a14:backgroundMark x1="55894" y1="16844" x2="39431" y2="58849"/>
                            <a14:backgroundMark x1="39431" y1="58849" x2="35163" y2="74627"/>
                            <a14:backgroundMark x1="35163" y1="74627" x2="37195" y2="88699"/>
                            <a14:backgroundMark x1="57927" y1="79957" x2="61280" y2="86780"/>
                            <a14:backgroundMark x1="51423" y1="71642" x2="48272" y2="54584"/>
                            <a14:backgroundMark x1="48272" y1="54584" x2="49085" y2="44350"/>
                            <a14:backgroundMark x1="50915" y1="38166" x2="55894" y2="87633"/>
                            <a14:backgroundMark x1="51423" y1="13220" x2="59045" y2="895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316" r="52549"/>
              <a:stretch/>
            </p:blipFill>
            <p:spPr>
              <a:xfrm>
                <a:off x="2057427" y="3692221"/>
                <a:ext cx="1147891" cy="2859272"/>
              </a:xfrm>
              <a:prstGeom prst="rect">
                <a:avLst/>
              </a:prstGeom>
            </p:spPr>
          </p:pic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284BE53-9D0C-4DDD-9B32-9FF9B4665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7" b="99667" l="10000" r="90000">
                          <a14:foregroundMark x1="29841" y1="8333" x2="31111" y2="667"/>
                          <a14:foregroundMark x1="27460" y1="83000" x2="31270" y2="99667"/>
                          <a14:foregroundMark x1="31270" y1="99667" x2="31270" y2="99667"/>
                          <a14:backgroundMark x1="41270" y1="37667" x2="81587" y2="3667"/>
                          <a14:backgroundMark x1="39048" y1="9000" x2="57778" y2="80667"/>
                          <a14:backgroundMark x1="50159" y1="97667" x2="36508" y2="50000"/>
                          <a14:backgroundMark x1="71905" y1="44667" x2="62381" y2="38333"/>
                          <a14:backgroundMark x1="62381" y1="38333" x2="55397" y2="28000"/>
                          <a14:backgroundMark x1="55397" y1="28000" x2="55714" y2="27333"/>
                          <a14:backgroundMark x1="75873" y1="46333" x2="64127" y2="74333"/>
                          <a14:backgroundMark x1="64127" y1="74333" x2="56667" y2="68333"/>
                          <a14:backgroundMark x1="56667" y1="68333" x2="55238" y2="47333"/>
                          <a14:backgroundMark x1="55238" y1="47333" x2="58571" y2="27333"/>
                          <a14:backgroundMark x1="58571" y1="27333" x2="67143" y2="30000"/>
                          <a14:backgroundMark x1="67143" y1="30000" x2="85397" y2="58333"/>
                          <a14:backgroundMark x1="85397" y1="58333" x2="86190" y2="59000"/>
                          <a14:backgroundMark x1="59206" y1="7000" x2="49524" y2="12667"/>
                          <a14:backgroundMark x1="49524" y1="12667" x2="43016" y2="22000"/>
                          <a14:backgroundMark x1="43016" y1="22000" x2="37778" y2="37667"/>
                          <a14:backgroundMark x1="37778" y1="37667" x2="38413" y2="59000"/>
                          <a14:backgroundMark x1="38413" y1="59000" x2="48571" y2="92667"/>
                          <a14:backgroundMark x1="48571" y1="92667" x2="59206" y2="97000"/>
                          <a14:backgroundMark x1="59206" y1="97000" x2="53968" y2="78667"/>
                        </a14:backgroundRemoval>
                      </a14:imgEffect>
                    </a14:imgLayer>
                  </a14:imgProps>
                </a:ext>
              </a:extLst>
            </a:blip>
            <a:srcRect l="12252" r="57688"/>
            <a:stretch/>
          </p:blipFill>
          <p:spPr>
            <a:xfrm flipH="1">
              <a:off x="5227925" y="3578191"/>
              <a:ext cx="1803780" cy="2857500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41E70EF-1E58-4869-8A45-0D99D871D3D6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0A190C1E-C9BF-47F2-B8F7-787A225F3C6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CED48F2-4C5B-4BDD-89F2-FD456C4DBE64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1D8F0C5-1054-4D08-A827-09ACAE997AAF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E19A51D-BBF2-49BE-A6FB-15109FDA2A9A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173" name="Graphic 164">
            <a:extLst>
              <a:ext uri="{FF2B5EF4-FFF2-40B4-BE49-F238E27FC236}">
                <a16:creationId xmlns:a16="http://schemas.microsoft.com/office/drawing/2014/main" id="{0B344BCC-83FB-43AE-8DAD-5B7CEB2DA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25B8AD1D-D550-4514-92D2-45CCF947DBEE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مكونات  الأرض </a:t>
            </a:r>
          </a:p>
        </p:txBody>
      </p:sp>
    </p:spTree>
    <p:extLst>
      <p:ext uri="{BB962C8B-B14F-4D97-AF65-F5344CB8AC3E}">
        <p14:creationId xmlns:p14="http://schemas.microsoft.com/office/powerpoint/2010/main" val="2307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2" grpId="0"/>
          <p:bldP spid="1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2" grpId="0"/>
          <p:bldP spid="17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0E78DA-177D-41A1-A3C1-3710B768D4FA}"/>
              </a:ext>
            </a:extLst>
          </p:cNvPr>
          <p:cNvGrpSpPr/>
          <p:nvPr/>
        </p:nvGrpSpPr>
        <p:grpSpPr>
          <a:xfrm>
            <a:off x="1481734" y="414264"/>
            <a:ext cx="2454209" cy="6129019"/>
            <a:chOff x="1559321" y="76917"/>
            <a:chExt cx="2823737" cy="66087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0473E6-C710-4397-82F4-8522A755F547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44F47D4-EC61-435C-B622-B3C052FB4628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3ADEBA2-3219-4B8B-9436-951B9B5B9EBA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C28555B-5B80-419F-94E9-59BFBA176BF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Preparation 159">
                  <a:extLst>
                    <a:ext uri="{FF2B5EF4-FFF2-40B4-BE49-F238E27FC236}">
                      <a16:creationId xmlns:a16="http://schemas.microsoft.com/office/drawing/2014/main" id="{C2524DF7-EB97-4C7C-B02E-EAA4D6304285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4EF2A9DC-5B50-47C6-B149-2AC8C6BD205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EDDAFE2F-D8D9-4B6F-8396-E6D774022578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1C173BF-09A7-4313-8396-ACA06A7A8035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408634-F11F-46A3-BCFE-5164870F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0" r="15550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2396733" y="678088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5547988" y="362355"/>
            <a:ext cx="6583552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94EF73-8A94-43C8-9182-EDC936A285D4}"/>
              </a:ext>
            </a:extLst>
          </p:cNvPr>
          <p:cNvGrpSpPr/>
          <p:nvPr/>
        </p:nvGrpSpPr>
        <p:grpSpPr>
          <a:xfrm>
            <a:off x="1877339" y="-631918"/>
            <a:ext cx="2352431" cy="4236135"/>
            <a:chOff x="2483226" y="-679628"/>
            <a:chExt cx="2980788" cy="411930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C3B751-9FE9-4ED1-97ED-D3ECB44AF2A9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9FB4952-E93C-4339-BB3F-F83FCB376A10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CF2D124-56E7-4914-9EE1-DE3C583FDFB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880BC98-C6C6-4AB3-850B-39BCEF04A946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lowchart: Preparation 78">
                  <a:extLst>
                    <a:ext uri="{FF2B5EF4-FFF2-40B4-BE49-F238E27FC236}">
                      <a16:creationId xmlns:a16="http://schemas.microsoft.com/office/drawing/2014/main" id="{BA426468-4626-4046-B02E-5410D8E7873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416F801-C19D-4150-8A49-2318F6336A9A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23EFB2-F178-43D0-82AD-DCBAF5227FE2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159BF1B-5687-4F3B-853B-AD9695D97241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6C880-95E4-416A-A237-EDD10ED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" r="3721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0B20F-EC63-4B62-92E1-A95EC667CAD6}"/>
              </a:ext>
            </a:extLst>
          </p:cNvPr>
          <p:cNvGrpSpPr/>
          <p:nvPr/>
        </p:nvGrpSpPr>
        <p:grpSpPr>
          <a:xfrm>
            <a:off x="3706802" y="181390"/>
            <a:ext cx="2363643" cy="6265232"/>
            <a:chOff x="4521123" y="92928"/>
            <a:chExt cx="3051661" cy="651669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4975EC1-2B1B-42EF-86A6-B9DAEBAD8A8B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CEA92F4-AF9A-43FC-A129-3EFF8B71C2DC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39343C2-A063-4C62-8757-4C115FF7123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00A9253-AD42-4079-8222-74DFA4548C4C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Preparation 146">
                  <a:extLst>
                    <a:ext uri="{FF2B5EF4-FFF2-40B4-BE49-F238E27FC236}">
                      <a16:creationId xmlns:a16="http://schemas.microsoft.com/office/drawing/2014/main" id="{48E4BD38-7FF3-4FA9-9193-93C8A04A1A83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19BFF835-65C9-4C54-8D6D-9929306F92A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835D0EC-3741-465C-AFC2-3234D8BF2C43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49611B-8E48-478C-B741-29060190862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1851BB-DD3E-4CC8-AF5D-107016D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7" b="7577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5655352" y="1602916"/>
            <a:ext cx="6518168" cy="1330422"/>
            <a:chOff x="742949" y="1272891"/>
            <a:chExt cx="5147197" cy="1330422"/>
          </a:xfrm>
          <a:solidFill>
            <a:srgbClr val="FFC000"/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470412" y="1512695"/>
              <a:ext cx="21734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أجزاء الستار والقشرة :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5574490" y="2934267"/>
            <a:ext cx="6599030" cy="1330421"/>
            <a:chOff x="742949" y="1272891"/>
            <a:chExt cx="5147197" cy="1330421"/>
          </a:xfrm>
          <a:solidFill>
            <a:srgbClr val="FFC000"/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1"/>
              <a:chOff x="1508077" y="1995985"/>
              <a:chExt cx="7582470" cy="1959878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1034002" y="1437564"/>
              <a:ext cx="308111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3200" dirty="0">
                  <a:solidFill>
                    <a:srgbClr val="FF0000"/>
                  </a:solidFill>
                </a:rPr>
                <a:t>صخر مصهور يسمى الماجما</a:t>
              </a:r>
              <a:endParaRPr lang="ar-SY" sz="3200" dirty="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5F3F284-2402-4FBF-9213-01A2B21BB8F8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3DD27E77-9ED3-41EA-94B8-848B07067887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7DD806D-BF48-4C22-BFEF-2F0337750EA1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CDC6378D-5871-4132-9F38-96B8E7D42386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0EFE005-2BEE-4F50-A665-DA9884045366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176" name="Graphic 164">
            <a:extLst>
              <a:ext uri="{FF2B5EF4-FFF2-40B4-BE49-F238E27FC236}">
                <a16:creationId xmlns:a16="http://schemas.microsoft.com/office/drawing/2014/main" id="{509C7B03-8999-47B4-91F2-CF5A0E3AC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3536A001-912E-4817-977A-0FED9E9E410E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مكونات  الأرض </a:t>
            </a:r>
          </a:p>
        </p:txBody>
      </p:sp>
    </p:spTree>
    <p:extLst>
      <p:ext uri="{BB962C8B-B14F-4D97-AF65-F5344CB8AC3E}">
        <p14:creationId xmlns:p14="http://schemas.microsoft.com/office/powerpoint/2010/main" val="9965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5" grpId="0"/>
          <p:bldP spid="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5" grpId="0"/>
          <p:bldP spid="17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الزلازل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40989" y="1331984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يمكن للزلازل أن تغير معالم سطح الأرض في لحظات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7044803" y="2534603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826673" y="1609109"/>
              <a:ext cx="380299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ما الذي يسبب الزلازل؟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/>
                <a:t>ولمذا يغير الزلزال معالم سطح الأرض؟</a:t>
              </a:r>
              <a:endParaRPr lang="ar-SY" sz="2400" b="1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A97F05-1920-43C2-8607-FC7D9C0516D0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F2E900-386A-4CEF-AC38-B02D06AAE1CB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4C9C2DB-21E4-4EB4-AD04-5CC8640680CD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1C8B2DAC-6DF6-4B90-ABC4-FB59EF06522F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24FD3AF-5AA7-42F3-A8AD-B7BEBFB75EE2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lowchart: Preparation 68">
                  <a:extLst>
                    <a:ext uri="{FF2B5EF4-FFF2-40B4-BE49-F238E27FC236}">
                      <a16:creationId xmlns:a16="http://schemas.microsoft.com/office/drawing/2014/main" id="{D1DC2B71-5A2D-4688-B56D-BAD3DA5DC0F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0D1956F-ADD6-449B-ACE7-8D086EFD943F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4A013314-FD0B-480E-9DA9-5A926B7BB4AC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E9FCCE1-447B-4817-816E-966ED2107C8E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7BB30CC-F5AB-4C2D-B16E-A5CE75060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0" r="11000"/>
            <a:stretch/>
          </p:blipFill>
          <p:spPr>
            <a:xfrm rot="369633">
              <a:off x="1780316" y="4526089"/>
              <a:ext cx="2253559" cy="1926132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CDE167D-498D-4BF3-AACD-7AB257AE1FFB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C296B66-9E34-4022-A9F3-04D9BED589A8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60A8CCE-7A41-4FDC-9152-BC436154DE22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345B5043-862A-40F4-8BA2-88A30E6D644D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E209C23-B744-4BFD-ADD7-94B3F2D4CA0D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Preparation 107">
                  <a:extLst>
                    <a:ext uri="{FF2B5EF4-FFF2-40B4-BE49-F238E27FC236}">
                      <a16:creationId xmlns:a16="http://schemas.microsoft.com/office/drawing/2014/main" id="{BD80F9C5-0C4C-4849-A8B0-24691FA1707D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BDE8D929-2A73-4A7D-8562-DCD761281545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9FC1F41A-0E87-4BD0-AC8F-24575741BF9F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653F535-5D35-4A7D-9844-FA0E51C888A9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6D38200-456D-41ED-84BA-887C416BB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2" r="10942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563FB9E-3C76-4A68-8104-C15CE689E7E8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44331BB-0217-4BEF-88ED-FA6A2CB91C4F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17628718-5143-49C4-AA26-A2E54FF03E04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062F6B87-8020-4CCA-89DF-0238867B32FE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938CE6F-AAED-4D41-8720-9DC08A44F593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Preparation 117">
                  <a:extLst>
                    <a:ext uri="{FF2B5EF4-FFF2-40B4-BE49-F238E27FC236}">
                      <a16:creationId xmlns:a16="http://schemas.microsoft.com/office/drawing/2014/main" id="{EEBCE20D-8AE0-43E3-91D9-2AB0F0788D00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FA0A5271-6B05-4D88-9680-7E60C8289DCC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CC2806E-C416-4FB9-AAC0-4BB4612D9A4D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7620AA7-8118-41CF-9CCB-DEA84B933E66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3E679037-C424-4DF5-9211-810E4F1CD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" t="932" r="43907" b="-932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C5ECB4A-C7F1-4E09-964B-EEF460D5857A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4C95CDAF-BB24-49FE-A4A6-19E2F6DDBC72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31B01DE-657F-4CD3-B2E8-7D910F6B1492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73BA509-C9AB-43A0-943C-807B9A439A5F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B95A031-93AD-42AF-A3A6-60D27A2B7174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126" name="Graphic 65">
            <a:extLst>
              <a:ext uri="{FF2B5EF4-FFF2-40B4-BE49-F238E27FC236}">
                <a16:creationId xmlns:a16="http://schemas.microsoft.com/office/drawing/2014/main" id="{0385E72F-1F58-4960-A9A1-2F2F2A32F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419B23F6-C9FA-4DC2-92D4-5E30D58F9A74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الزلازل</a:t>
            </a:r>
          </a:p>
        </p:txBody>
      </p:sp>
    </p:spTree>
    <p:extLst>
      <p:ext uri="{BB962C8B-B14F-4D97-AF65-F5344CB8AC3E}">
        <p14:creationId xmlns:p14="http://schemas.microsoft.com/office/powerpoint/2010/main" val="22251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/>
          <p:bldP spid="1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/>
          <p:bldP spid="1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كيف يحدث الزلازل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50521" y="1346893"/>
            <a:ext cx="5186321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503292" y="1354517"/>
              <a:ext cx="353181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القشرة هي الطبقة الخارجية من الأرض</a:t>
              </a:r>
            </a:p>
            <a:p>
              <a:pPr algn="r"/>
              <a:r>
                <a:rPr lang="ar-SY" sz="2000" b="1" dirty="0"/>
                <a:t>وتتكون من صفائح صخرية ضخمة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7044803" y="2534603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958840" y="1497199"/>
              <a:ext cx="416147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/>
                <a:t>ويبدو لنا أن هذه الصفائح غير متحركة </a:t>
              </a:r>
            </a:p>
            <a:p>
              <a:pPr algn="r" rtl="1"/>
              <a:r>
                <a:rPr lang="ar-SY" b="1" dirty="0"/>
                <a:t>لكنها في الحقيقة متحركة وينزلق بعضها</a:t>
              </a:r>
              <a:r>
                <a:rPr lang="ar-SA" b="1" dirty="0"/>
                <a:t> </a:t>
              </a:r>
              <a:r>
                <a:rPr lang="ar-SY" b="1" dirty="0"/>
                <a:t>فوق بعض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979192" y="1454011"/>
              <a:ext cx="380299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cs typeface="+mj-cs"/>
                </a:rPr>
                <a:t>وفي أثناء إنزلاقها بضغط بعضها فوق بعض وبسبب تكسرالصخور</a:t>
              </a:r>
              <a:endParaRPr lang="ar-SY" sz="2000" b="1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232290-9A11-4D1B-BADE-F7CB16116682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3BEA216-9EEC-402D-9FF1-CA1D5EA76366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709EA2-3804-4040-A373-164B1375E736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0FDB386-4264-4A72-A7D6-822F18C3BC33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D7D16E-7170-436A-B88F-F5EC7039513D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59" name="Graphic 65">
            <a:extLst>
              <a:ext uri="{FF2B5EF4-FFF2-40B4-BE49-F238E27FC236}">
                <a16:creationId xmlns:a16="http://schemas.microsoft.com/office/drawing/2014/main" id="{A1BA5C09-EBAC-4CF1-93A0-BB1AAED9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4903DBB-E71D-4ACB-8F2F-6FB153E52EB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الزلازل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955F14-C242-4112-9F5F-1B496B4FCF47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6AB87FA-6F80-469A-B127-8C3366FBB0DB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49369D5-F4BA-4D14-8825-6FCAF51D432B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0ADEFD1-96FB-4AAB-934D-DC4D5FE9AA8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1B408F9-749D-46ED-8A99-DEF0B128B5D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Preparation 80">
                  <a:extLst>
                    <a:ext uri="{FF2B5EF4-FFF2-40B4-BE49-F238E27FC236}">
                      <a16:creationId xmlns:a16="http://schemas.microsoft.com/office/drawing/2014/main" id="{DEAC34A7-550D-43BC-8DCA-D1D123F7119A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D457DD6C-A7A1-44AD-8E04-CDBAEF9A534D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FA60DAFB-5463-48EB-A8EE-F61A9502F9EE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B09169-5934-4688-BD6A-9E72C7CD3D5B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884A4A-94EC-4B98-A05A-A6F2C58EB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8621" r="6125" b="9103"/>
            <a:stretch/>
          </p:blipFill>
          <p:spPr>
            <a:xfrm rot="369633">
              <a:off x="1780814" y="4692176"/>
              <a:ext cx="2253559" cy="1584734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1FA1E2-4729-4992-973D-F1054A3B3797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B69F0F7-B682-4464-BDE3-9BC1CFA7A74E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5DA9844-1C7A-45A6-B73A-EBA32A28F836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1F51EEC-A59B-4E1D-B2FE-B2C979515DAB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6A06A23-E023-4A3F-A9D3-C1162F99C87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Preparation 114">
                  <a:extLst>
                    <a:ext uri="{FF2B5EF4-FFF2-40B4-BE49-F238E27FC236}">
                      <a16:creationId xmlns:a16="http://schemas.microsoft.com/office/drawing/2014/main" id="{6EA65782-0412-43E1-A313-452494F5263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C90A907-77A6-48A5-B4F8-C35963FE0103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E087AD3-161E-4ED1-BCA7-4934ADCF675B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FC51DB5-FCE6-499C-98CD-81D8A2577C7C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620F300-AD56-49F5-9A92-1CFA8469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8" b="2028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B0FD58-B773-4BCA-9E50-E53E48110CE5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EA7808A-B7C6-4FD2-90D5-D987698AF886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2C3FCC3-4EA4-4214-A013-6F5263F47E8A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EA516E9-8965-458C-B512-09493664A9D8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115869A-4D94-4813-BF0D-169D539A76FE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eparation 124">
                  <a:extLst>
                    <a:ext uri="{FF2B5EF4-FFF2-40B4-BE49-F238E27FC236}">
                      <a16:creationId xmlns:a16="http://schemas.microsoft.com/office/drawing/2014/main" id="{A3A81C01-8091-4821-B167-9594649E4CD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632E8D6-6A56-41C2-97D1-7A796B5FADF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59147DFF-8CA8-4036-B1C7-E300D6800EE9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7ADF3F2-5113-4AD6-9150-82C3AC1C035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446048C-6830-43B8-959E-3F971E5F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04" r="12104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48C2FF-2423-4695-AB80-5F364FAB279E}"/>
              </a:ext>
            </a:extLst>
          </p:cNvPr>
          <p:cNvGrpSpPr/>
          <p:nvPr/>
        </p:nvGrpSpPr>
        <p:grpSpPr>
          <a:xfrm>
            <a:off x="7072805" y="5082043"/>
            <a:ext cx="5164037" cy="1369930"/>
            <a:chOff x="726109" y="1233383"/>
            <a:chExt cx="5164037" cy="13699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53D82F05-62FA-4CCD-B1A3-F506708418E7}"/>
                </a:ext>
              </a:extLst>
            </p:cNvPr>
            <p:cNvGrpSpPr/>
            <p:nvPr/>
          </p:nvGrpSpPr>
          <p:grpSpPr>
            <a:xfrm>
              <a:off x="726109" y="1233383"/>
              <a:ext cx="5164037" cy="1369930"/>
              <a:chOff x="1483270" y="1937784"/>
              <a:chExt cx="7607277" cy="2018079"/>
            </a:xfrm>
            <a:grpFill/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B854519-0294-49F7-8E67-009A3E1B69D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07F41E1-6EE6-4174-83A8-9EBC95947CCE}"/>
                  </a:ext>
                </a:extLst>
              </p:cNvPr>
              <p:cNvSpPr/>
              <p:nvPr/>
            </p:nvSpPr>
            <p:spPr>
              <a:xfrm>
                <a:off x="1483270" y="19377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A0D90C1B-3B99-4724-B690-E92381D52943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3DAC2599-F09B-47DA-A317-C5C5CE758C36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D8F9EE0E-F70E-420C-AD38-8B5C70656F52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8910F36E-8E7C-4CC2-AF59-C812B0F2C569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086405D-06E7-41B3-9F01-DD6D10BB4456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264E353-9F94-46FE-8BD6-A9D033483B18}"/>
                </a:ext>
              </a:extLst>
            </p:cNvPr>
            <p:cNvSpPr txBox="1"/>
            <p:nvPr/>
          </p:nvSpPr>
          <p:spPr>
            <a:xfrm>
              <a:off x="1051281" y="1265220"/>
              <a:ext cx="3533137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>
                  <a:cs typeface="+mj-cs"/>
                </a:rPr>
                <a:t>وتهتز أطراف الصخور المتكسرة تماما كما يحدث عندما تتكسر عصا رقيقة</a:t>
              </a:r>
              <a:r>
                <a:rPr lang="en-US" b="1" dirty="0">
                  <a:cs typeface="+mj-cs"/>
                </a:rPr>
                <a:t> </a:t>
              </a:r>
              <a:r>
                <a:rPr lang="ar-SA" b="1" dirty="0">
                  <a:cs typeface="+mj-cs"/>
                </a:rPr>
                <a:t>ويسبب هذا الإهتزاز الزلازل </a:t>
              </a:r>
              <a:endParaRPr lang="ar-SY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4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2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73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747891" y="6828592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3934" y="98492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25659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</a:rPr>
                <a:t>ما الزلازل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50521" y="1346893"/>
            <a:ext cx="5186321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424730" y="1286991"/>
              <a:ext cx="349182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هو حركة فجائية لصخور القشرة الأرضية وعندما يحدث الزلزال تهتز الأرض وتنتقل هذه الأهتزازات لسطح الأرض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52D3E-6F5D-4435-B55D-D2FAA9667B4E}"/>
              </a:ext>
            </a:extLst>
          </p:cNvPr>
          <p:cNvGrpSpPr/>
          <p:nvPr/>
        </p:nvGrpSpPr>
        <p:grpSpPr>
          <a:xfrm>
            <a:off x="7044803" y="2534603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779975B-5FC1-4C53-87C7-15ADBA387EEA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F31086-26C9-449B-B16C-2AC170A92DC2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2DF247E-77E4-47C4-9F56-EF8E4708F815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F494C8A-CFC3-42F7-A4C8-2FA6015A4B1B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7AF1289-F10A-4D2B-87DC-27AE4B76B9E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67BAD0-AFA2-4E84-8145-EB6555BE2B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78EE01B-8795-4BDE-8338-0A8A7FC7BF1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9E1AB-B603-4A9D-9747-EB587D7E3B4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1F96D8B-4B3D-414E-9E13-41474FC8B9E1}"/>
                </a:ext>
              </a:extLst>
            </p:cNvPr>
            <p:cNvSpPr txBox="1"/>
            <p:nvPr/>
          </p:nvSpPr>
          <p:spPr>
            <a:xfrm>
              <a:off x="1270377" y="1340620"/>
              <a:ext cx="3686003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وتختلف الزلازل في قوتها فبعضها ضعيف لاتشعر به وبعضها الاخر قوي يؤدي إلى حدوث تشققات في الطرق وانهيار الأبنية والجسور</a:t>
              </a:r>
              <a:endParaRPr lang="ar-SY" sz="2000" b="1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A412E-84B3-49C5-8C31-535D41C792C8}"/>
              </a:ext>
            </a:extLst>
          </p:cNvPr>
          <p:cNvGrpSpPr/>
          <p:nvPr/>
        </p:nvGrpSpPr>
        <p:grpSpPr>
          <a:xfrm>
            <a:off x="7062683" y="3791252"/>
            <a:ext cx="5147197" cy="1330422"/>
            <a:chOff x="742949" y="1272891"/>
            <a:chExt cx="5147197" cy="133042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238F314-678F-48ED-B84B-E35407732085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  <a:grpFill/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136376E-6260-4625-839C-6AC6ACDC5DC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16E74B8-3A8E-45E9-A809-9A529391A68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73E0A06-3ACD-4B28-BE1C-DF81664A6B06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6F8A458-460E-4616-889E-BAA2F95F4D48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4B80DE5-09D9-43A6-BBF1-A9ED3B5388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F3D5B36-926E-44A5-B22F-182A5117F73D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C8AF93-4057-4B03-B4A0-A4AD8E0ACA2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46C393-09CC-40A5-BF62-835A12852D3E}"/>
                </a:ext>
              </a:extLst>
            </p:cNvPr>
            <p:cNvSpPr txBox="1"/>
            <p:nvPr/>
          </p:nvSpPr>
          <p:spPr>
            <a:xfrm>
              <a:off x="1252497" y="1307033"/>
              <a:ext cx="373487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b="1" dirty="0">
                  <a:cs typeface="+mj-cs"/>
                </a:rPr>
                <a:t>وقد أشار القران الكريم إلى حركات الأرض واهتزازاتها في مواضع منها قوله تعالى:(إذا زلزلت الأرض زلزالها*وأخرجت الأرض أثقالها)</a:t>
              </a:r>
              <a:endParaRPr lang="ar-SY" sz="2000" b="1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232290-9A11-4D1B-BADE-F7CB16116682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3BEA216-9EEC-402D-9FF1-CA1D5EA76366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709EA2-3804-4040-A373-164B1375E736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0FDB386-4264-4A72-A7D6-822F18C3BC33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D7D16E-7170-436A-B88F-F5EC7039513D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59" name="Graphic 65">
            <a:extLst>
              <a:ext uri="{FF2B5EF4-FFF2-40B4-BE49-F238E27FC236}">
                <a16:creationId xmlns:a16="http://schemas.microsoft.com/office/drawing/2014/main" id="{A1BA5C09-EBAC-4CF1-93A0-BB1AAED97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4903DBB-E71D-4ACB-8F2F-6FB153E52EB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الزلازل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955F14-C242-4112-9F5F-1B496B4FCF47}"/>
              </a:ext>
            </a:extLst>
          </p:cNvPr>
          <p:cNvGrpSpPr/>
          <p:nvPr/>
        </p:nvGrpSpPr>
        <p:grpSpPr>
          <a:xfrm>
            <a:off x="953434" y="124627"/>
            <a:ext cx="2823737" cy="6608746"/>
            <a:chOff x="1559321" y="76917"/>
            <a:chExt cx="2823737" cy="660874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6AB87FA-6F80-469A-B127-8C3366FBB0DB}"/>
                </a:ext>
              </a:extLst>
            </p:cNvPr>
            <p:cNvGrpSpPr/>
            <p:nvPr/>
          </p:nvGrpSpPr>
          <p:grpSpPr>
            <a:xfrm>
              <a:off x="1559321" y="76917"/>
              <a:ext cx="2823737" cy="6608746"/>
              <a:chOff x="8073641" y="-3543799"/>
              <a:chExt cx="2790550" cy="929355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49369D5-F4BA-4D14-8825-6FCAF51D432B}"/>
                  </a:ext>
                </a:extLst>
              </p:cNvPr>
              <p:cNvGrpSpPr/>
              <p:nvPr/>
            </p:nvGrpSpPr>
            <p:grpSpPr>
              <a:xfrm rot="681771">
                <a:off x="8073641" y="1259381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10ADEFD1-96FB-4AAB-934D-DC4D5FE9AA84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C4A1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1B408F9-749D-46ED-8A99-DEF0B128B5D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Preparation 80">
                  <a:extLst>
                    <a:ext uri="{FF2B5EF4-FFF2-40B4-BE49-F238E27FC236}">
                      <a16:creationId xmlns:a16="http://schemas.microsoft.com/office/drawing/2014/main" id="{DEAC34A7-550D-43BC-8DCA-D1D123F7119A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D457DD6C-A7A1-44AD-8E04-CDBAEF9A534D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FA60DAFB-5463-48EB-A8EE-F61A9502F9EE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B09169-5934-4688-BD6A-9E72C7CD3D5B}"/>
                  </a:ext>
                </a:extLst>
              </p:cNvPr>
              <p:cNvSpPr/>
              <p:nvPr/>
            </p:nvSpPr>
            <p:spPr>
              <a:xfrm rot="1365559">
                <a:off x="9061051" y="-3543799"/>
                <a:ext cx="1467119" cy="4771383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884A4A-94EC-4B98-A05A-A6F2C58EB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1" t="87" r="541" b="-87"/>
            <a:stretch/>
          </p:blipFill>
          <p:spPr>
            <a:xfrm rot="369633">
              <a:off x="1870977" y="4501511"/>
              <a:ext cx="2125927" cy="1926132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1FA1E2-4729-4992-973D-F1054A3B3797}"/>
              </a:ext>
            </a:extLst>
          </p:cNvPr>
          <p:cNvGrpSpPr/>
          <p:nvPr/>
        </p:nvGrpSpPr>
        <p:grpSpPr>
          <a:xfrm>
            <a:off x="1877339" y="-631918"/>
            <a:ext cx="2980788" cy="4119305"/>
            <a:chOff x="2483226" y="-679628"/>
            <a:chExt cx="2980788" cy="411930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B69F0F7-B682-4464-BDE3-9BC1CFA7A74E}"/>
                </a:ext>
              </a:extLst>
            </p:cNvPr>
            <p:cNvGrpSpPr/>
            <p:nvPr/>
          </p:nvGrpSpPr>
          <p:grpSpPr>
            <a:xfrm>
              <a:off x="2483226" y="-679628"/>
              <a:ext cx="2980788" cy="4119305"/>
              <a:chOff x="1074553" y="-313930"/>
              <a:chExt cx="2790550" cy="595304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5DA9844-1C7A-45A6-B73A-EBA32A28F836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1F51EEC-A59B-4E1D-B2FE-B2C979515DAB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6A06A23-E023-4A3F-A9D3-C1162F99C871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Preparation 114">
                  <a:extLst>
                    <a:ext uri="{FF2B5EF4-FFF2-40B4-BE49-F238E27FC236}">
                      <a16:creationId xmlns:a16="http://schemas.microsoft.com/office/drawing/2014/main" id="{6EA65782-0412-43E1-A313-452494F5263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C90A907-77A6-48A5-B4F8-C35963FE0103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E087AD3-161E-4ED1-BCA7-4934ADCF675B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FC51DB5-FCE6-499C-98CD-81D8A2577C7C}"/>
                  </a:ext>
                </a:extLst>
              </p:cNvPr>
              <p:cNvSpPr/>
              <p:nvPr/>
            </p:nvSpPr>
            <p:spPr>
              <a:xfrm rot="1365559">
                <a:off x="2531007" y="-313930"/>
                <a:ext cx="512747" cy="1644315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620F300-AD56-49F5-9A92-1CFA8469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6" r="17596"/>
            <a:stretch/>
          </p:blipFill>
          <p:spPr>
            <a:xfrm rot="372976">
              <a:off x="2696667" y="1361399"/>
              <a:ext cx="2448256" cy="1762952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7B0FD58-B773-4BCA-9E50-E53E48110CE5}"/>
              </a:ext>
            </a:extLst>
          </p:cNvPr>
          <p:cNvGrpSpPr/>
          <p:nvPr/>
        </p:nvGrpSpPr>
        <p:grpSpPr>
          <a:xfrm>
            <a:off x="3706802" y="181389"/>
            <a:ext cx="3051661" cy="6516697"/>
            <a:chOff x="4521123" y="92928"/>
            <a:chExt cx="3051661" cy="651669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EA7808A-B7C6-4FD2-90D5-D987698AF886}"/>
                </a:ext>
              </a:extLst>
            </p:cNvPr>
            <p:cNvGrpSpPr/>
            <p:nvPr/>
          </p:nvGrpSpPr>
          <p:grpSpPr>
            <a:xfrm rot="20891023">
              <a:off x="4521123" y="92928"/>
              <a:ext cx="2980788" cy="6516697"/>
              <a:chOff x="1074553" y="-3778540"/>
              <a:chExt cx="2790550" cy="941765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2C3FCC3-4EA4-4214-A013-6F5263F47E8A}"/>
                  </a:ext>
                </a:extLst>
              </p:cNvPr>
              <p:cNvGrpSpPr/>
              <p:nvPr/>
            </p:nvGrpSpPr>
            <p:grpSpPr>
              <a:xfrm rot="638150">
                <a:off x="1074553" y="1148738"/>
                <a:ext cx="2790550" cy="4490378"/>
                <a:chOff x="5053897" y="1080655"/>
                <a:chExt cx="2790550" cy="4490378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EA516E9-8965-458C-B512-09493664A9D8}"/>
                    </a:ext>
                  </a:extLst>
                </p:cNvPr>
                <p:cNvSpPr/>
                <p:nvPr/>
              </p:nvSpPr>
              <p:spPr>
                <a:xfrm rot="21296663">
                  <a:off x="5053897" y="1080655"/>
                  <a:ext cx="2790550" cy="4490378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solidFill>
                  <a:srgbClr val="767E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115869A-4D94-4813-BF0D-169D539A76FE}"/>
                    </a:ext>
                  </a:extLst>
                </p:cNvPr>
                <p:cNvSpPr/>
                <p:nvPr/>
              </p:nvSpPr>
              <p:spPr>
                <a:xfrm rot="21296663">
                  <a:off x="5103293" y="1151414"/>
                  <a:ext cx="2645659" cy="4346312"/>
                </a:xfrm>
                <a:custGeom>
                  <a:avLst/>
                  <a:gdLst>
                    <a:gd name="connsiteX0" fmla="*/ 298173 w 2610678"/>
                    <a:gd name="connsiteY0" fmla="*/ 490329 h 4200939"/>
                    <a:gd name="connsiteX1" fmla="*/ 298173 w 2610678"/>
                    <a:gd name="connsiteY1" fmla="*/ 490330 h 4200939"/>
                    <a:gd name="connsiteX2" fmla="*/ 298173 w 2610678"/>
                    <a:gd name="connsiteY2" fmla="*/ 490330 h 4200939"/>
                    <a:gd name="connsiteX3" fmla="*/ 1305338 w 2610678"/>
                    <a:gd name="connsiteY3" fmla="*/ 0 h 4200939"/>
                    <a:gd name="connsiteX4" fmla="*/ 1951069 w 2610678"/>
                    <a:gd name="connsiteY4" fmla="*/ 259501 h 4200939"/>
                    <a:gd name="connsiteX5" fmla="*/ 2001244 w 2610678"/>
                    <a:gd name="connsiteY5" fmla="*/ 324677 h 4200939"/>
                    <a:gd name="connsiteX6" fmla="*/ 2146852 w 2610678"/>
                    <a:gd name="connsiteY6" fmla="*/ 324677 h 4200939"/>
                    <a:gd name="connsiteX7" fmla="*/ 2312505 w 2610678"/>
                    <a:gd name="connsiteY7" fmla="*/ 490330 h 4200939"/>
                    <a:gd name="connsiteX8" fmla="*/ 2312504 w 2610678"/>
                    <a:gd name="connsiteY8" fmla="*/ 490330 h 4200939"/>
                    <a:gd name="connsiteX9" fmla="*/ 2312504 w 2610678"/>
                    <a:gd name="connsiteY9" fmla="*/ 490330 h 4200939"/>
                    <a:gd name="connsiteX10" fmla="*/ 2453855 w 2610678"/>
                    <a:gd name="connsiteY10" fmla="*/ 490330 h 4200939"/>
                    <a:gd name="connsiteX11" fmla="*/ 2610678 w 2610678"/>
                    <a:gd name="connsiteY11" fmla="*/ 647153 h 4200939"/>
                    <a:gd name="connsiteX12" fmla="*/ 2610678 w 2610678"/>
                    <a:gd name="connsiteY12" fmla="*/ 4044116 h 4200939"/>
                    <a:gd name="connsiteX13" fmla="*/ 2453855 w 2610678"/>
                    <a:gd name="connsiteY13" fmla="*/ 4200939 h 4200939"/>
                    <a:gd name="connsiteX14" fmla="*/ 156823 w 2610678"/>
                    <a:gd name="connsiteY14" fmla="*/ 4200939 h 4200939"/>
                    <a:gd name="connsiteX15" fmla="*/ 0 w 2610678"/>
                    <a:gd name="connsiteY15" fmla="*/ 4044116 h 4200939"/>
                    <a:gd name="connsiteX16" fmla="*/ 0 w 2610678"/>
                    <a:gd name="connsiteY16" fmla="*/ 647153 h 4200939"/>
                    <a:gd name="connsiteX17" fmla="*/ 156823 w 2610678"/>
                    <a:gd name="connsiteY17" fmla="*/ 490330 h 4200939"/>
                    <a:gd name="connsiteX18" fmla="*/ 298173 w 2610678"/>
                    <a:gd name="connsiteY18" fmla="*/ 490330 h 4200939"/>
                    <a:gd name="connsiteX19" fmla="*/ 298173 w 2610678"/>
                    <a:gd name="connsiteY19" fmla="*/ 490330 h 4200939"/>
                    <a:gd name="connsiteX20" fmla="*/ 311191 w 2610678"/>
                    <a:gd name="connsiteY20" fmla="*/ 425850 h 4200939"/>
                    <a:gd name="connsiteX21" fmla="*/ 463826 w 2610678"/>
                    <a:gd name="connsiteY21" fmla="*/ 324677 h 4200939"/>
                    <a:gd name="connsiteX22" fmla="*/ 609433 w 2610678"/>
                    <a:gd name="connsiteY22" fmla="*/ 324677 h 4200939"/>
                    <a:gd name="connsiteX23" fmla="*/ 659608 w 2610678"/>
                    <a:gd name="connsiteY23" fmla="*/ 259501 h 4200939"/>
                    <a:gd name="connsiteX24" fmla="*/ 1305338 w 2610678"/>
                    <a:gd name="connsiteY24" fmla="*/ 0 h 4200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10678" h="4200939">
                      <a:moveTo>
                        <a:pt x="298173" y="490329"/>
                      </a:moveTo>
                      <a:lnTo>
                        <a:pt x="298173" y="490330"/>
                      </a:lnTo>
                      <a:lnTo>
                        <a:pt x="298173" y="490330"/>
                      </a:lnTo>
                      <a:close/>
                      <a:moveTo>
                        <a:pt x="1305338" y="0"/>
                      </a:moveTo>
                      <a:cubicBezTo>
                        <a:pt x="1571823" y="0"/>
                        <a:pt x="1807561" y="102450"/>
                        <a:pt x="1951069" y="259501"/>
                      </a:cubicBezTo>
                      <a:lnTo>
                        <a:pt x="2001244" y="324677"/>
                      </a:lnTo>
                      <a:lnTo>
                        <a:pt x="2146852" y="324677"/>
                      </a:lnTo>
                      <a:cubicBezTo>
                        <a:pt x="2238340" y="324677"/>
                        <a:pt x="2312505" y="398842"/>
                        <a:pt x="2312505" y="490330"/>
                      </a:cubicBezTo>
                      <a:lnTo>
                        <a:pt x="2312504" y="490330"/>
                      </a:lnTo>
                      <a:lnTo>
                        <a:pt x="2312504" y="490330"/>
                      </a:lnTo>
                      <a:lnTo>
                        <a:pt x="2453855" y="490330"/>
                      </a:lnTo>
                      <a:cubicBezTo>
                        <a:pt x="2540466" y="490330"/>
                        <a:pt x="2610678" y="560542"/>
                        <a:pt x="2610678" y="647153"/>
                      </a:cubicBezTo>
                      <a:lnTo>
                        <a:pt x="2610678" y="4044116"/>
                      </a:lnTo>
                      <a:cubicBezTo>
                        <a:pt x="2610678" y="4130727"/>
                        <a:pt x="2540466" y="4200939"/>
                        <a:pt x="2453855" y="4200939"/>
                      </a:cubicBezTo>
                      <a:lnTo>
                        <a:pt x="156823" y="4200939"/>
                      </a:lnTo>
                      <a:cubicBezTo>
                        <a:pt x="70212" y="4200939"/>
                        <a:pt x="0" y="4130727"/>
                        <a:pt x="0" y="4044116"/>
                      </a:cubicBezTo>
                      <a:lnTo>
                        <a:pt x="0" y="647153"/>
                      </a:lnTo>
                      <a:cubicBezTo>
                        <a:pt x="0" y="560542"/>
                        <a:pt x="70212" y="490330"/>
                        <a:pt x="156823" y="490330"/>
                      </a:cubicBezTo>
                      <a:lnTo>
                        <a:pt x="298173" y="490330"/>
                      </a:lnTo>
                      <a:lnTo>
                        <a:pt x="298173" y="490330"/>
                      </a:lnTo>
                      <a:lnTo>
                        <a:pt x="311191" y="425850"/>
                      </a:lnTo>
                      <a:cubicBezTo>
                        <a:pt x="336338" y="366395"/>
                        <a:pt x="395210" y="324677"/>
                        <a:pt x="463826" y="324677"/>
                      </a:cubicBezTo>
                      <a:lnTo>
                        <a:pt x="609433" y="324677"/>
                      </a:lnTo>
                      <a:lnTo>
                        <a:pt x="659608" y="259501"/>
                      </a:lnTo>
                      <a:cubicBezTo>
                        <a:pt x="803116" y="102450"/>
                        <a:pt x="1038854" y="0"/>
                        <a:pt x="1305338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7EEC7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eparation 124">
                  <a:extLst>
                    <a:ext uri="{FF2B5EF4-FFF2-40B4-BE49-F238E27FC236}">
                      <a16:creationId xmlns:a16="http://schemas.microsoft.com/office/drawing/2014/main" id="{A3A81C01-8091-4821-B167-9594649E4CD4}"/>
                    </a:ext>
                  </a:extLst>
                </p:cNvPr>
                <p:cNvSpPr/>
                <p:nvPr/>
              </p:nvSpPr>
              <p:spPr>
                <a:xfrm rot="21296663">
                  <a:off x="5995468" y="1112725"/>
                  <a:ext cx="574565" cy="464555"/>
                </a:xfrm>
                <a:prstGeom prst="flowChartPreparation">
                  <a:avLst/>
                </a:prstGeom>
                <a:solidFill>
                  <a:srgbClr val="A18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632E8D6-6A56-41C2-97D1-7A796B5FADF9}"/>
                    </a:ext>
                  </a:extLst>
                </p:cNvPr>
                <p:cNvSpPr/>
                <p:nvPr/>
              </p:nvSpPr>
              <p:spPr>
                <a:xfrm rot="21296663">
                  <a:off x="6098392" y="1184342"/>
                  <a:ext cx="353970" cy="353970"/>
                </a:xfrm>
                <a:prstGeom prst="ellipse">
                  <a:avLst/>
                </a:prstGeom>
                <a:solidFill>
                  <a:srgbClr val="6740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59147DFF-8CA8-4036-B1C7-E300D6800EE9}"/>
                    </a:ext>
                  </a:extLst>
                </p:cNvPr>
                <p:cNvSpPr/>
                <p:nvPr/>
              </p:nvSpPr>
              <p:spPr>
                <a:xfrm rot="21296663">
                  <a:off x="6191864" y="1269991"/>
                  <a:ext cx="168202" cy="1682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7ADF3F2-5113-4AD6-9150-82C3AC1C035F}"/>
                  </a:ext>
                </a:extLst>
              </p:cNvPr>
              <p:cNvSpPr/>
              <p:nvPr/>
            </p:nvSpPr>
            <p:spPr>
              <a:xfrm rot="1365559">
                <a:off x="1957882" y="-3778540"/>
                <a:ext cx="1537591" cy="4930861"/>
              </a:xfrm>
              <a:custGeom>
                <a:avLst/>
                <a:gdLst>
                  <a:gd name="connsiteX0" fmla="*/ 0 w 553040"/>
                  <a:gd name="connsiteY0" fmla="*/ 0 h 1179443"/>
                  <a:gd name="connsiteX1" fmla="*/ 79513 w 553040"/>
                  <a:gd name="connsiteY1" fmla="*/ 212035 h 1179443"/>
                  <a:gd name="connsiteX2" fmla="*/ 291548 w 553040"/>
                  <a:gd name="connsiteY2" fmla="*/ 490330 h 1179443"/>
                  <a:gd name="connsiteX3" fmla="*/ 530087 w 553040"/>
                  <a:gd name="connsiteY3" fmla="*/ 1020417 h 1179443"/>
                  <a:gd name="connsiteX4" fmla="*/ 530087 w 553040"/>
                  <a:gd name="connsiteY4" fmla="*/ 1179443 h 1179443"/>
                  <a:gd name="connsiteX0" fmla="*/ 0 w 544505"/>
                  <a:gd name="connsiteY0" fmla="*/ 0 h 1169421"/>
                  <a:gd name="connsiteX1" fmla="*/ 79513 w 544505"/>
                  <a:gd name="connsiteY1" fmla="*/ 212035 h 1169421"/>
                  <a:gd name="connsiteX2" fmla="*/ 291548 w 544505"/>
                  <a:gd name="connsiteY2" fmla="*/ 490330 h 1169421"/>
                  <a:gd name="connsiteX3" fmla="*/ 530087 w 544505"/>
                  <a:gd name="connsiteY3" fmla="*/ 1020417 h 1169421"/>
                  <a:gd name="connsiteX4" fmla="*/ 506307 w 544505"/>
                  <a:gd name="connsiteY4" fmla="*/ 1169421 h 116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505" h="1169421">
                    <a:moveTo>
                      <a:pt x="0" y="0"/>
                    </a:moveTo>
                    <a:cubicBezTo>
                      <a:pt x="15461" y="65156"/>
                      <a:pt x="30922" y="130313"/>
                      <a:pt x="79513" y="212035"/>
                    </a:cubicBezTo>
                    <a:cubicBezTo>
                      <a:pt x="128104" y="293757"/>
                      <a:pt x="216452" y="355600"/>
                      <a:pt x="291548" y="490330"/>
                    </a:cubicBezTo>
                    <a:cubicBezTo>
                      <a:pt x="366644" y="625060"/>
                      <a:pt x="494294" y="907235"/>
                      <a:pt x="530087" y="1020417"/>
                    </a:cubicBezTo>
                    <a:cubicBezTo>
                      <a:pt x="565880" y="1133599"/>
                      <a:pt x="526185" y="1147334"/>
                      <a:pt x="506307" y="1169421"/>
                    </a:cubicBezTo>
                  </a:path>
                </a:pathLst>
              </a:custGeom>
              <a:noFill/>
              <a:ln w="38100">
                <a:solidFill>
                  <a:srgbClr val="67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446048C-6830-43B8-959E-3F971E5F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3" r="16843"/>
            <a:stretch/>
          </p:blipFill>
          <p:spPr>
            <a:xfrm rot="21229769">
              <a:off x="5233117" y="4328230"/>
              <a:ext cx="2339667" cy="1985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9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330</Words>
  <Application>Microsoft Office PowerPoint</Application>
  <PresentationFormat>شاشة عريضة</PresentationFormat>
  <Paragraphs>72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أ. يوسف سليمان البلوي</dc:creator>
  <cp:lastModifiedBy>يوسف البلوي</cp:lastModifiedBy>
  <cp:revision>126</cp:revision>
  <dcterms:created xsi:type="dcterms:W3CDTF">2020-09-22T10:26:44Z</dcterms:created>
  <dcterms:modified xsi:type="dcterms:W3CDTF">2022-12-06T08:15:43Z</dcterms:modified>
</cp:coreProperties>
</file>