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7" r:id="rId1"/>
  </p:sldMasterIdLst>
  <p:notesMasterIdLst>
    <p:notesMasterId r:id="rId20"/>
  </p:notesMasterIdLst>
  <p:sldIdLst>
    <p:sldId id="395" r:id="rId2"/>
    <p:sldId id="340" r:id="rId3"/>
    <p:sldId id="346" r:id="rId4"/>
    <p:sldId id="356" r:id="rId5"/>
    <p:sldId id="361" r:id="rId6"/>
    <p:sldId id="383" r:id="rId7"/>
    <p:sldId id="384" r:id="rId8"/>
    <p:sldId id="382" r:id="rId9"/>
    <p:sldId id="366" r:id="rId10"/>
    <p:sldId id="375" r:id="rId11"/>
    <p:sldId id="385" r:id="rId12"/>
    <p:sldId id="386" r:id="rId13"/>
    <p:sldId id="388" r:id="rId14"/>
    <p:sldId id="389" r:id="rId15"/>
    <p:sldId id="387" r:id="rId16"/>
    <p:sldId id="392" r:id="rId17"/>
    <p:sldId id="393" r:id="rId18"/>
    <p:sldId id="394" r:id="rId1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27E6C27-E5BC-41CC-B624-BA727DBCE9E5}" type="datetimeFigureOut">
              <a:rPr lang="ar-SA"/>
              <a:pPr>
                <a:defRPr/>
              </a:pPr>
              <a:t>12/03/41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1193399-875D-4726-9F6B-778C1D818414}"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CBEBBC97-C513-4135-B058-9DE6CEFC326A}" type="datetime1">
              <a:rPr lang="en-US"/>
              <a:pPr>
                <a:defRPr/>
              </a:pPr>
              <a:t>11/9/2019</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6" name="عنصر نائب لرقم الشريحة 5"/>
          <p:cNvSpPr>
            <a:spLocks noGrp="1"/>
          </p:cNvSpPr>
          <p:nvPr>
            <p:ph type="sldNum" sz="quarter" idx="12"/>
          </p:nvPr>
        </p:nvSpPr>
        <p:spPr/>
        <p:txBody>
          <a:bodyPr/>
          <a:lstStyle>
            <a:lvl1pPr>
              <a:defRPr/>
            </a:lvl1pPr>
          </a:lstStyle>
          <a:p>
            <a:pPr>
              <a:defRPr/>
            </a:pPr>
            <a:fld id="{240EEF12-567A-4A33-A727-35980AEC9FD6}"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0FF30C17-FB26-4185-8869-5116438F227A}" type="datetime1">
              <a:rPr lang="en-US"/>
              <a:pPr>
                <a:defRPr/>
              </a:pPr>
              <a:t>11/9/2019</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6" name="عنصر نائب لرقم الشريحة 5"/>
          <p:cNvSpPr>
            <a:spLocks noGrp="1"/>
          </p:cNvSpPr>
          <p:nvPr>
            <p:ph type="sldNum" sz="quarter" idx="12"/>
          </p:nvPr>
        </p:nvSpPr>
        <p:spPr/>
        <p:txBody>
          <a:bodyPr/>
          <a:lstStyle>
            <a:lvl1pPr>
              <a:defRPr/>
            </a:lvl1pPr>
          </a:lstStyle>
          <a:p>
            <a:pPr>
              <a:defRPr/>
            </a:pPr>
            <a:fld id="{871D7EAD-93E0-4079-8ECA-F91C9E545A94}"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69A15E31-DFE8-48BB-BD03-71F0B8B35BED}" type="datetime1">
              <a:rPr lang="en-US"/>
              <a:pPr>
                <a:defRPr/>
              </a:pPr>
              <a:t>11/9/2019</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6" name="عنصر نائب لرقم الشريحة 5"/>
          <p:cNvSpPr>
            <a:spLocks noGrp="1"/>
          </p:cNvSpPr>
          <p:nvPr>
            <p:ph type="sldNum" sz="quarter" idx="12"/>
          </p:nvPr>
        </p:nvSpPr>
        <p:spPr/>
        <p:txBody>
          <a:bodyPr/>
          <a:lstStyle>
            <a:lvl1pPr>
              <a:defRPr/>
            </a:lvl1pPr>
          </a:lstStyle>
          <a:p>
            <a:pPr>
              <a:defRPr/>
            </a:pPr>
            <a:fld id="{DFA7961D-C66F-4A56-916A-24BA0905B588}"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AA44EED8-C536-43EA-A54E-98003830D480}" type="datetime1">
              <a:rPr lang="en-US"/>
              <a:pPr>
                <a:defRPr/>
              </a:pPr>
              <a:t>11/9/2019</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6" name="عنصر نائب لرقم الشريحة 5"/>
          <p:cNvSpPr>
            <a:spLocks noGrp="1"/>
          </p:cNvSpPr>
          <p:nvPr>
            <p:ph type="sldNum" sz="quarter" idx="12"/>
          </p:nvPr>
        </p:nvSpPr>
        <p:spPr/>
        <p:txBody>
          <a:bodyPr/>
          <a:lstStyle>
            <a:lvl1pPr>
              <a:defRPr/>
            </a:lvl1pPr>
          </a:lstStyle>
          <a:p>
            <a:pPr>
              <a:defRPr/>
            </a:pPr>
            <a:fld id="{B38F8C5A-CAE2-4767-ADCD-8A1CA2D3C0B8}"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39C75093-86A8-4B3D-9D3F-904ED8C754DA}" type="datetime1">
              <a:rPr lang="en-US"/>
              <a:pPr>
                <a:defRPr/>
              </a:pPr>
              <a:t>11/9/2019</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6" name="عنصر نائب لرقم الشريحة 5"/>
          <p:cNvSpPr>
            <a:spLocks noGrp="1"/>
          </p:cNvSpPr>
          <p:nvPr>
            <p:ph type="sldNum" sz="quarter" idx="12"/>
          </p:nvPr>
        </p:nvSpPr>
        <p:spPr/>
        <p:txBody>
          <a:bodyPr/>
          <a:lstStyle>
            <a:lvl1pPr>
              <a:defRPr/>
            </a:lvl1pPr>
          </a:lstStyle>
          <a:p>
            <a:pPr>
              <a:defRPr/>
            </a:pPr>
            <a:fld id="{7258CC8A-D7DC-46AF-B7E0-7D80FEF41004}"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CF07B1CA-D508-4CEF-8B40-F6158B2A559F}" type="datetime1">
              <a:rPr lang="en-US"/>
              <a:pPr>
                <a:defRPr/>
              </a:pPr>
              <a:t>11/9/2019</a:t>
            </a:fld>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7" name="عنصر نائب لرقم الشريحة 5"/>
          <p:cNvSpPr>
            <a:spLocks noGrp="1"/>
          </p:cNvSpPr>
          <p:nvPr>
            <p:ph type="sldNum" sz="quarter" idx="12"/>
          </p:nvPr>
        </p:nvSpPr>
        <p:spPr/>
        <p:txBody>
          <a:bodyPr/>
          <a:lstStyle>
            <a:lvl1pPr>
              <a:defRPr/>
            </a:lvl1pPr>
          </a:lstStyle>
          <a:p>
            <a:pPr>
              <a:defRPr/>
            </a:pPr>
            <a:fld id="{E96408ED-1ABD-4E71-B3D7-795E43735356}"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8FBA82E6-59DA-4288-B902-9CA8796B54D3}" type="datetime1">
              <a:rPr lang="en-US"/>
              <a:pPr>
                <a:defRPr/>
              </a:pPr>
              <a:t>11/9/2019</a:t>
            </a:fld>
            <a:endParaRPr lang="en-US"/>
          </a:p>
        </p:txBody>
      </p:sp>
      <p:sp>
        <p:nvSpPr>
          <p:cNvPr id="8"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9" name="عنصر نائب لرقم الشريحة 5"/>
          <p:cNvSpPr>
            <a:spLocks noGrp="1"/>
          </p:cNvSpPr>
          <p:nvPr>
            <p:ph type="sldNum" sz="quarter" idx="12"/>
          </p:nvPr>
        </p:nvSpPr>
        <p:spPr/>
        <p:txBody>
          <a:bodyPr/>
          <a:lstStyle>
            <a:lvl1pPr>
              <a:defRPr/>
            </a:lvl1pPr>
          </a:lstStyle>
          <a:p>
            <a:pPr>
              <a:defRPr/>
            </a:pPr>
            <a:fld id="{5297BA2F-31E9-4D34-9A57-ACB30A37AF94}"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5B018E87-D4D0-407A-B96D-A8E7AFDFDD12}" type="datetime1">
              <a:rPr lang="en-US"/>
              <a:pPr>
                <a:defRPr/>
              </a:pPr>
              <a:t>11/9/2019</a:t>
            </a:fld>
            <a:endParaRPr lang="en-US"/>
          </a:p>
        </p:txBody>
      </p:sp>
      <p:sp>
        <p:nvSpPr>
          <p:cNvPr id="4"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5" name="عنصر نائب لرقم الشريحة 5"/>
          <p:cNvSpPr>
            <a:spLocks noGrp="1"/>
          </p:cNvSpPr>
          <p:nvPr>
            <p:ph type="sldNum" sz="quarter" idx="12"/>
          </p:nvPr>
        </p:nvSpPr>
        <p:spPr/>
        <p:txBody>
          <a:bodyPr/>
          <a:lstStyle>
            <a:lvl1pPr>
              <a:defRPr/>
            </a:lvl1pPr>
          </a:lstStyle>
          <a:p>
            <a:pPr>
              <a:defRPr/>
            </a:pPr>
            <a:fld id="{5740CBA3-5915-4980-81F8-3A1DC4FCB06E}"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7ACC33FE-6272-49B9-AFD3-B013352CF5E2}" type="datetime1">
              <a:rPr lang="en-US"/>
              <a:pPr>
                <a:defRPr/>
              </a:pPr>
              <a:t>11/9/2019</a:t>
            </a:fld>
            <a:endParaRPr lang="en-US"/>
          </a:p>
        </p:txBody>
      </p:sp>
      <p:sp>
        <p:nvSpPr>
          <p:cNvPr id="3"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4" name="عنصر نائب لرقم الشريحة 5"/>
          <p:cNvSpPr>
            <a:spLocks noGrp="1"/>
          </p:cNvSpPr>
          <p:nvPr>
            <p:ph type="sldNum" sz="quarter" idx="12"/>
          </p:nvPr>
        </p:nvSpPr>
        <p:spPr/>
        <p:txBody>
          <a:bodyPr/>
          <a:lstStyle>
            <a:lvl1pPr>
              <a:defRPr/>
            </a:lvl1pPr>
          </a:lstStyle>
          <a:p>
            <a:pPr>
              <a:defRPr/>
            </a:pPr>
            <a:fld id="{6B01F915-0DB5-4217-B4D5-06DBFFF197CC}"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40E3778-F7AE-4081-B9E7-24BBC080B992}" type="datetime1">
              <a:rPr lang="en-US"/>
              <a:pPr>
                <a:defRPr/>
              </a:pPr>
              <a:t>11/9/2019</a:t>
            </a:fld>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7" name="عنصر نائب لرقم الشريحة 5"/>
          <p:cNvSpPr>
            <a:spLocks noGrp="1"/>
          </p:cNvSpPr>
          <p:nvPr>
            <p:ph type="sldNum" sz="quarter" idx="12"/>
          </p:nvPr>
        </p:nvSpPr>
        <p:spPr/>
        <p:txBody>
          <a:bodyPr/>
          <a:lstStyle>
            <a:lvl1pPr>
              <a:defRPr/>
            </a:lvl1pPr>
          </a:lstStyle>
          <a:p>
            <a:pPr>
              <a:defRPr/>
            </a:pPr>
            <a:fld id="{B069C31B-1B3B-4D48-94B3-49AD2853EA8B}"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BE0286E-2A19-4477-BCEC-291512A18305}" type="datetime1">
              <a:rPr lang="en-US"/>
              <a:pPr>
                <a:defRPr/>
              </a:pPr>
              <a:t>11/9/2019</a:t>
            </a:fld>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a:t>www.brainybetty.com</a:t>
            </a:r>
          </a:p>
        </p:txBody>
      </p:sp>
      <p:sp>
        <p:nvSpPr>
          <p:cNvPr id="7" name="عنصر نائب لرقم الشريحة 5"/>
          <p:cNvSpPr>
            <a:spLocks noGrp="1"/>
          </p:cNvSpPr>
          <p:nvPr>
            <p:ph type="sldNum" sz="quarter" idx="12"/>
          </p:nvPr>
        </p:nvSpPr>
        <p:spPr/>
        <p:txBody>
          <a:bodyPr/>
          <a:lstStyle>
            <a:lvl1pPr>
              <a:defRPr/>
            </a:lvl1pPr>
          </a:lstStyle>
          <a:p>
            <a:pPr>
              <a:defRPr/>
            </a:pPr>
            <a:fld id="{6B676DD6-7D9D-4107-B13D-58D85C8F257D}" type="slidenum">
              <a:rPr lang="en-US"/>
              <a:pPr>
                <a:defRPr/>
              </a:pPr>
              <a:t>‹#›</a:t>
            </a:fld>
            <a:endParaRPr lang="en-US"/>
          </a:p>
        </p:txBody>
      </p:sp>
    </p:spTree>
  </p:cSld>
  <p:clrMapOvr>
    <a:masterClrMapping/>
  </p:clrMapOvr>
  <p:transition spd="med">
    <p:wheel spokes="1"/>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fld id="{706A7FD7-8EF2-4B98-A923-20984A3E7ABE}" type="datetime1">
              <a:rPr lang="en-US"/>
              <a:pPr>
                <a:defRPr/>
              </a:pPr>
              <a:t>11/9/2019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r>
              <a:rPr lang="en-US"/>
              <a:t>www.brainybetty.com</a:t>
            </a: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pPr>
              <a:defRPr/>
            </a:pPr>
            <a:fld id="{69C0B7B0-A207-455E-92E4-DF95FA4592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wheel spokes="1"/>
    <p:sndAc>
      <p:stSnd>
        <p:snd r:embed="rId13" name="type.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audio" Target="../media/audio10.wav"/></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2">
            <a:extLst>
              <a:ext uri="{FF2B5EF4-FFF2-40B4-BE49-F238E27FC236}">
                <a16:creationId xmlns:a16="http://schemas.microsoft.com/office/drawing/2014/main" id="{D8B57B0D-E171-4085-A48E-624D241DB6AA}"/>
              </a:ext>
            </a:extLst>
          </p:cNvPr>
          <p:cNvSpPr txBox="1"/>
          <p:nvPr/>
        </p:nvSpPr>
        <p:spPr>
          <a:xfrm>
            <a:off x="1796256" y="2708920"/>
            <a:ext cx="5551488" cy="707886"/>
          </a:xfrm>
          <a:prstGeom prst="rect">
            <a:avLst/>
          </a:prstGeom>
          <a:solidFill>
            <a:schemeClr val="accent2">
              <a:lumMod val="20000"/>
              <a:lumOff val="80000"/>
            </a:schemeClr>
          </a:solidFill>
          <a:ln>
            <a:noFill/>
          </a:ln>
          <a:effectLst>
            <a:outerShdw blurRad="225425" dist="50800" dir="5220000" algn="ctr">
              <a:srgbClr val="000000">
                <a:alpha val="33000"/>
              </a:srgbClr>
            </a:outerShdw>
          </a:effectLst>
        </p:spPr>
        <p:txBody>
          <a:bodyPr rtlCol="1">
            <a:spAutoFit/>
          </a:bodyPr>
          <a:lstStyle/>
          <a:p>
            <a:pPr algn="ctr" fontAlgn="auto">
              <a:spcBef>
                <a:spcPts val="0"/>
              </a:spcBef>
              <a:spcAft>
                <a:spcPts val="0"/>
              </a:spcAft>
              <a:defRPr/>
            </a:pPr>
            <a:r>
              <a:rPr lang="ar-SA" sz="4000" b="1" dirty="0">
                <a:latin typeface="+mn-lt"/>
                <a:cs typeface="+mn-cs"/>
              </a:rPr>
              <a:t>بسم الله الرحمن الرحيم</a:t>
            </a:r>
            <a:endParaRPr lang="en-US" sz="4000" dirty="0">
              <a:latin typeface="+mn-lt"/>
              <a:cs typeface="+mn-cs"/>
            </a:endParaRPr>
          </a:p>
        </p:txBody>
      </p:sp>
    </p:spTree>
    <p:extLst>
      <p:ext uri="{BB962C8B-B14F-4D97-AF65-F5344CB8AC3E}">
        <p14:creationId xmlns:p14="http://schemas.microsoft.com/office/powerpoint/2010/main" val="1910053904"/>
      </p:ext>
    </p:extLst>
  </p:cSld>
  <p:clrMapOvr>
    <a:masterClrMapping/>
  </p:clrMapOvr>
  <p:transition spd="med">
    <p:wheel spokes="1"/>
    <p:sndAc>
      <p:stSnd>
        <p:snd r:embed="rId2"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srcRect/>
          <a:stretch>
            <a:fillRect/>
          </a:stretch>
        </p:blipFill>
        <p:spPr bwMode="auto">
          <a:xfrm>
            <a:off x="214282" y="1857364"/>
            <a:ext cx="8761805" cy="492922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noChangeArrowheads="1"/>
          </p:cNvPicPr>
          <p:nvPr/>
        </p:nvPicPr>
        <p:blipFill>
          <a:blip r:embed="rId6"/>
          <a:srcRect/>
          <a:stretch>
            <a:fillRect/>
          </a:stretch>
        </p:blipFill>
        <p:spPr bwMode="auto">
          <a:xfrm>
            <a:off x="71438" y="142875"/>
            <a:ext cx="4643437" cy="2286000"/>
          </a:xfrm>
          <a:prstGeom prst="rect">
            <a:avLst/>
          </a:prstGeom>
          <a:noFill/>
          <a:ln w="76200">
            <a:solidFill>
              <a:srgbClr val="7030A0"/>
            </a:solidFill>
            <a:miter lim="800000"/>
            <a:headEnd/>
            <a:tailEnd/>
          </a:ln>
          <a:effectLst>
            <a:outerShdw blurRad="225425" dist="50800" dir="5220000" algn="ctr">
              <a:srgbClr val="000000">
                <a:alpha val="33000"/>
              </a:srgbClr>
            </a:outerShdw>
          </a:effectLst>
        </p:spPr>
      </p:pic>
      <p:sp>
        <p:nvSpPr>
          <p:cNvPr id="7" name="مربع نص 6"/>
          <p:cNvSpPr txBox="1"/>
          <p:nvPr/>
        </p:nvSpPr>
        <p:spPr>
          <a:xfrm>
            <a:off x="168275" y="257175"/>
            <a:ext cx="4475163" cy="2062163"/>
          </a:xfrm>
          <a:prstGeom prst="rect">
            <a:avLst/>
          </a:prstGeom>
        </p:spPr>
        <p:style>
          <a:lnRef idx="2">
            <a:schemeClr val="accent5"/>
          </a:lnRef>
          <a:fillRef idx="1">
            <a:schemeClr val="lt1"/>
          </a:fillRef>
          <a:effectRef idx="0">
            <a:schemeClr val="accent5"/>
          </a:effectRef>
          <a:fontRef idx="minor">
            <a:schemeClr val="dk1"/>
          </a:fontRef>
        </p:style>
        <p:txBody>
          <a:bodyPr rtlCol="1">
            <a:spAutoFit/>
          </a:bodyPr>
          <a:lstStyle/>
          <a:p>
            <a:pPr algn="justLow" fontAlgn="auto">
              <a:spcBef>
                <a:spcPts val="0"/>
              </a:spcBef>
              <a:spcAft>
                <a:spcPts val="0"/>
              </a:spcAft>
              <a:defRPr/>
            </a:pPr>
            <a:r>
              <a:rPr lang="ar-EG" sz="3200" b="1" i="1" u="sng" dirty="0">
                <a:solidFill>
                  <a:srgbClr val="C00000"/>
                </a:solidFill>
              </a:rPr>
              <a:t>اقرأ الشكل</a:t>
            </a:r>
            <a:r>
              <a:rPr lang="ar-EG" sz="3200" b="1" dirty="0">
                <a:solidFill>
                  <a:srgbClr val="C00000"/>
                </a:solidFill>
              </a:rPr>
              <a:t>:</a:t>
            </a:r>
          </a:p>
          <a:p>
            <a:pPr algn="justLow" fontAlgn="auto">
              <a:spcBef>
                <a:spcPts val="0"/>
              </a:spcBef>
              <a:spcAft>
                <a:spcPts val="0"/>
              </a:spcAft>
              <a:defRPr/>
            </a:pPr>
            <a:r>
              <a:rPr lang="ar-EG" sz="2400" b="1" dirty="0">
                <a:solidFill>
                  <a:srgbClr val="7030A0"/>
                </a:solidFill>
              </a:rPr>
              <a:t>ما السلسلة الغذائية التي يمكن أن تجدها في النظام البيئي للغابة؟</a:t>
            </a:r>
          </a:p>
          <a:p>
            <a:pPr algn="justLow" fontAlgn="auto">
              <a:spcBef>
                <a:spcPts val="0"/>
              </a:spcBef>
              <a:spcAft>
                <a:spcPts val="0"/>
              </a:spcAft>
              <a:defRPr/>
            </a:pPr>
            <a:r>
              <a:rPr lang="ar-EG" sz="2400" b="1" i="1" u="sng" dirty="0">
                <a:solidFill>
                  <a:srgbClr val="C00000"/>
                </a:solidFill>
              </a:rPr>
              <a:t>إرشاد</a:t>
            </a:r>
            <a:r>
              <a:rPr lang="ar-EG" sz="2400" b="1" dirty="0">
                <a:solidFill>
                  <a:srgbClr val="C00000"/>
                </a:solidFill>
              </a:rPr>
              <a:t>: </a:t>
            </a:r>
            <a:r>
              <a:rPr lang="ar-EG" sz="2400" b="1" dirty="0">
                <a:solidFill>
                  <a:srgbClr val="7030A0"/>
                </a:solidFill>
              </a:rPr>
              <a:t>أجد المنتجات، وثلاثة مستويات من المستهلكات والمحللات.</a:t>
            </a:r>
            <a:endParaRPr lang="ar-SA" sz="2400" b="1" dirty="0">
              <a:solidFill>
                <a:srgbClr val="7030A0"/>
              </a:solidFill>
            </a:endParaRP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11" presetID="54" presetClass="entr" presetSubtype="0" ac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ppt_w*0.05"/>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anim calcmode="lin" valueType="num">
                                      <p:cBhvr>
                                        <p:cTn id="15" dur="500" fill="hold"/>
                                        <p:tgtEl>
                                          <p:spTgt spid="7"/>
                                        </p:tgtEl>
                                        <p:attrNameLst>
                                          <p:attrName>ppt_x</p:attrName>
                                        </p:attrNameLst>
                                      </p:cBhvr>
                                      <p:tavLst>
                                        <p:tav tm="0">
                                          <p:val>
                                            <p:strVal val="#ppt_x-.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Effect transition="in" filter="fade">
                                      <p:cBhvr>
                                        <p:cTn id="17"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4" name="0512 - فوق الاجراس.wav"/>
                                        </p:tgtEl>
                                      </p:cMediaNode>
                                    </p:audio>
                                  </p:subTnLst>
                                </p:cTn>
                              </p:par>
                              <p:par>
                                <p:cTn id="18" presetID="4" presetClass="entr" presetSubtype="16"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ox(in)">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p:nvPr/>
        </p:nvSpPr>
        <p:spPr>
          <a:xfrm>
            <a:off x="428625" y="1928813"/>
            <a:ext cx="8262938" cy="25542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ar-SA" sz="4000" b="1" dirty="0"/>
              <a:t>معظم الحيوانات جزء في أكثر من سلسلة غذائية. </a:t>
            </a:r>
            <a:r>
              <a:rPr lang="ar-SA" sz="4000" b="1" dirty="0">
                <a:solidFill>
                  <a:srgbClr val="C00000"/>
                </a:solidFill>
              </a:rPr>
              <a:t>والشبكة الغذائية </a:t>
            </a:r>
            <a:r>
              <a:rPr lang="ar-SA" sz="4000" b="1" dirty="0"/>
              <a:t>نموذج يبين تداخلات السلاسل الغذائية في نظام بيئي. والمخلوقات التي تكون الشبكة الغذائية لها دور محدد.</a:t>
            </a:r>
            <a:endParaRPr lang="ar-EG"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71438" y="71438"/>
            <a:ext cx="8929687" cy="6572250"/>
            <a:chOff x="71406" y="71414"/>
            <a:chExt cx="8929750" cy="6572296"/>
          </a:xfrm>
        </p:grpSpPr>
        <p:grpSp>
          <p:nvGrpSpPr>
            <p:cNvPr id="12291" name="مجموعة 5"/>
            <p:cNvGrpSpPr>
              <a:grpSpLocks/>
            </p:cNvGrpSpPr>
            <p:nvPr/>
          </p:nvGrpSpPr>
          <p:grpSpPr bwMode="auto">
            <a:xfrm>
              <a:off x="71406" y="71414"/>
              <a:ext cx="8929750" cy="6572296"/>
              <a:chOff x="71406" y="71414"/>
              <a:chExt cx="8929750" cy="6572296"/>
            </a:xfrm>
          </p:grpSpPr>
          <p:pic>
            <p:nvPicPr>
              <p:cNvPr id="12293" name="Picture 3"/>
              <p:cNvPicPr>
                <a:picLocks noChangeAspect="1" noChangeArrowheads="1"/>
              </p:cNvPicPr>
              <p:nvPr/>
            </p:nvPicPr>
            <p:blipFill>
              <a:blip r:embed="rId3"/>
              <a:srcRect/>
              <a:stretch>
                <a:fillRect/>
              </a:stretch>
            </p:blipFill>
            <p:spPr bwMode="auto">
              <a:xfrm>
                <a:off x="71406" y="4524349"/>
                <a:ext cx="6357982" cy="2119361"/>
              </a:xfrm>
              <a:prstGeom prst="rect">
                <a:avLst/>
              </a:prstGeom>
              <a:noFill/>
              <a:ln w="9525">
                <a:noFill/>
                <a:miter lim="800000"/>
                <a:headEnd/>
                <a:tailEnd/>
              </a:ln>
            </p:spPr>
          </p:pic>
          <p:pic>
            <p:nvPicPr>
              <p:cNvPr id="156674" name="Picture 2"/>
              <p:cNvPicPr>
                <a:picLocks noChangeAspect="1" noChangeArrowheads="1"/>
              </p:cNvPicPr>
              <p:nvPr/>
            </p:nvPicPr>
            <p:blipFill>
              <a:blip r:embed="rId4"/>
              <a:srcRect/>
              <a:stretch>
                <a:fillRect/>
              </a:stretch>
            </p:blipFill>
            <p:spPr bwMode="auto">
              <a:xfrm>
                <a:off x="212251" y="71414"/>
                <a:ext cx="8788905" cy="5243530"/>
              </a:xfrm>
              <a:prstGeom prst="rect">
                <a:avLst/>
              </a:prstGeom>
              <a:ln w="88900" cap="sq" cmpd="thickThin">
                <a:solidFill>
                  <a:srgbClr val="C00000"/>
                </a:solidFill>
                <a:prstDash val="solid"/>
                <a:miter lim="800000"/>
              </a:ln>
              <a:effectLst>
                <a:innerShdw blurRad="76200">
                  <a:srgbClr val="000000"/>
                </a:innerShdw>
              </a:effectLst>
            </p:spPr>
          </p:pic>
        </p:grpSp>
        <p:sp>
          <p:nvSpPr>
            <p:cNvPr id="7" name="مستطيل 6"/>
            <p:cNvSpPr/>
            <p:nvPr/>
          </p:nvSpPr>
          <p:spPr>
            <a:xfrm>
              <a:off x="571472" y="142851"/>
              <a:ext cx="2428892" cy="7143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28750" y="1071563"/>
            <a:ext cx="6678613" cy="452437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fontAlgn="auto">
              <a:spcBef>
                <a:spcPts val="0"/>
              </a:spcBef>
              <a:spcAft>
                <a:spcPts val="0"/>
              </a:spcAft>
              <a:defRPr/>
            </a:pPr>
            <a:r>
              <a:rPr lang="ar-SA" sz="3600" b="1" u="sng" dirty="0">
                <a:solidFill>
                  <a:srgbClr val="FF0000"/>
                </a:solidFill>
              </a:rPr>
              <a:t>المفترسات والفرائس:-</a:t>
            </a:r>
            <a:endParaRPr lang="en-US" sz="3600" dirty="0">
              <a:solidFill>
                <a:srgbClr val="FF0000"/>
              </a:solidFill>
            </a:endParaRPr>
          </a:p>
          <a:p>
            <a:pPr algn="just" fontAlgn="auto">
              <a:spcBef>
                <a:spcPts val="0"/>
              </a:spcBef>
              <a:spcAft>
                <a:spcPts val="0"/>
              </a:spcAft>
              <a:defRPr/>
            </a:pPr>
            <a:r>
              <a:rPr lang="ar-SA" sz="3600" b="1" dirty="0">
                <a:solidFill>
                  <a:srgbClr val="FFFF00"/>
                </a:solidFill>
              </a:rPr>
              <a:t>المخلوقات الحية التي تصطاد مخلوقات حية أخرى وتقتلها للحصول على الغذاء هي </a:t>
            </a:r>
            <a:r>
              <a:rPr lang="ar-SA" sz="3600" b="1" dirty="0"/>
              <a:t>الحيوانات المفترسة</a:t>
            </a:r>
            <a:r>
              <a:rPr lang="ar-SA" sz="3600" b="1" dirty="0">
                <a:solidFill>
                  <a:srgbClr val="FFFF00"/>
                </a:solidFill>
              </a:rPr>
              <a:t>. والحيوانات التي يتم اصطيادها تسمى الفرائس. وقد تكون معظم الحيوانات في وقت ما مفترسات أو فرائس. ومثال ذلك الأفعى التي تبتلع الفأر في يوم ما، ثم تصبح في اليوم التالي فريسة للصقر.</a:t>
            </a:r>
            <a:endParaRPr lang="en-US" sz="36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300" fill="hold">
                                          <p:stCondLst>
                                            <p:cond delay="0"/>
                                          </p:stCondLst>
                                        </p:cTn>
                                        <p:tgtEl>
                                          <p:spTgt spid="3">
                                            <p:bg/>
                                          </p:spTgt>
                                        </p:tgtEl>
                                        <p:attrNameLst>
                                          <p:attrName>ppt_x</p:attrName>
                                        </p:attrNameLst>
                                      </p:cBhvr>
                                    </p:anim>
                                    <p:anim from="0" to="-1.0" calcmode="lin" valueType="num">
                                      <p:cBhvr>
                                        <p:cTn id="8" dur="100" decel="50000" autoRev="1" fill="hold">
                                          <p:stCondLst>
                                            <p:cond delay="300"/>
                                          </p:stCondLst>
                                        </p:cTn>
                                        <p:tgtEl>
                                          <p:spTgt spid="3">
                                            <p:bg/>
                                          </p:spTgt>
                                        </p:tgtEl>
                                        <p:attrNameLst>
                                          <p:attrName>xshear</p:attrName>
                                        </p:attrNameLst>
                                      </p:cBhvr>
                                    </p:anim>
                                    <p:animScale>
                                      <p:cBhvr>
                                        <p:cTn id="9" dur="100" decel="100000" autoRev="1" fill="hold">
                                          <p:stCondLst>
                                            <p:cond delay="300"/>
                                          </p:stCondLst>
                                        </p:cTn>
                                        <p:tgtEl>
                                          <p:spTgt spid="3">
                                            <p:bg/>
                                          </p:spTgt>
                                        </p:tgtEl>
                                      </p:cBhvr>
                                      <p:from x="100000" y="100000"/>
                                      <p:to x="80000" y="100000"/>
                                    </p:animScale>
                                    <p:anim by="(#ppt_h/3+#ppt_w*0.1)" calcmode="lin" valueType="num">
                                      <p:cBhvr additive="sum">
                                        <p:cTn id="10" dur="100" decel="100000" autoRev="1" fill="hold">
                                          <p:stCondLst>
                                            <p:cond delay="300"/>
                                          </p:stCondLst>
                                        </p:cTn>
                                        <p:tgtEl>
                                          <p:spTgt spid="3">
                                            <p:bg/>
                                          </p:spTgt>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300" fill="hold">
                                          <p:stCondLst>
                                            <p:cond delay="0"/>
                                          </p:stCondLst>
                                        </p:cTn>
                                        <p:tgtEl>
                                          <p:spTgt spid="3">
                                            <p:txEl>
                                              <p:pRg st="0" end="0"/>
                                            </p:txEl>
                                          </p:spTgt>
                                        </p:tgtEl>
                                        <p:attrNameLst>
                                          <p:attrName>ppt_x</p:attrName>
                                        </p:attrNameLst>
                                      </p:cBhvr>
                                    </p:anim>
                                    <p:anim from="0" to="-1.0" calcmode="lin" valueType="num">
                                      <p:cBhvr>
                                        <p:cTn id="16" dur="100" decel="50000" autoRev="1" fill="hold">
                                          <p:stCondLst>
                                            <p:cond delay="300"/>
                                          </p:stCondLst>
                                        </p:cTn>
                                        <p:tgtEl>
                                          <p:spTgt spid="3">
                                            <p:txEl>
                                              <p:pRg st="0" end="0"/>
                                            </p:txEl>
                                          </p:spTgt>
                                        </p:tgtEl>
                                        <p:attrNameLst>
                                          <p:attrName>xshear</p:attrName>
                                        </p:attrNameLst>
                                      </p:cBhvr>
                                    </p:anim>
                                    <p:animScale>
                                      <p:cBhvr>
                                        <p:cTn id="17" dur="100" decel="100000" autoRev="1" fill="hold">
                                          <p:stCondLst>
                                            <p:cond delay="300"/>
                                          </p:stCondLst>
                                        </p:cTn>
                                        <p:tgtEl>
                                          <p:spTgt spid="3">
                                            <p:txEl>
                                              <p:pRg st="0" end="0"/>
                                            </p:txEl>
                                          </p:spTgt>
                                        </p:tgtEl>
                                      </p:cBhvr>
                                      <p:from x="100000" y="100000"/>
                                      <p:to x="80000" y="100000"/>
                                    </p:animScale>
                                    <p:anim by="(#ppt_h/3+#ppt_w*0.1)" calcmode="lin" valueType="num">
                                      <p:cBhvr additive="sum">
                                        <p:cTn id="18" dur="100" decel="100000" autoRev="1" fill="hold">
                                          <p:stCondLst>
                                            <p:cond delay="300"/>
                                          </p:stCondLst>
                                        </p:cTn>
                                        <p:tgtEl>
                                          <p:spTgt spid="3">
                                            <p:txEl>
                                              <p:pRg st="0" end="0"/>
                                            </p:txEl>
                                          </p:spTgt>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300" fill="hold">
                                          <p:stCondLst>
                                            <p:cond delay="0"/>
                                          </p:stCondLst>
                                        </p:cTn>
                                        <p:tgtEl>
                                          <p:spTgt spid="3">
                                            <p:txEl>
                                              <p:pRg st="1" end="1"/>
                                            </p:txEl>
                                          </p:spTgt>
                                        </p:tgtEl>
                                        <p:attrNameLst>
                                          <p:attrName>ppt_x</p:attrName>
                                        </p:attrNameLst>
                                      </p:cBhvr>
                                    </p:anim>
                                    <p:anim from="0" to="-1.0" calcmode="lin" valueType="num">
                                      <p:cBhvr>
                                        <p:cTn id="24" dur="100" decel="50000" autoRev="1" fill="hold">
                                          <p:stCondLst>
                                            <p:cond delay="300"/>
                                          </p:stCondLst>
                                        </p:cTn>
                                        <p:tgtEl>
                                          <p:spTgt spid="3">
                                            <p:txEl>
                                              <p:pRg st="1" end="1"/>
                                            </p:txEl>
                                          </p:spTgt>
                                        </p:tgtEl>
                                        <p:attrNameLst>
                                          <p:attrName>xshear</p:attrName>
                                        </p:attrNameLst>
                                      </p:cBhvr>
                                    </p:anim>
                                    <p:animScale>
                                      <p:cBhvr>
                                        <p:cTn id="25" dur="100" decel="100000" autoRev="1" fill="hold">
                                          <p:stCondLst>
                                            <p:cond delay="300"/>
                                          </p:stCondLst>
                                        </p:cTn>
                                        <p:tgtEl>
                                          <p:spTgt spid="3">
                                            <p:txEl>
                                              <p:pRg st="1" end="1"/>
                                            </p:txEl>
                                          </p:spTgt>
                                        </p:tgtEl>
                                      </p:cBhvr>
                                      <p:from x="100000" y="100000"/>
                                      <p:to x="80000" y="100000"/>
                                    </p:animScale>
                                    <p:anim by="(#ppt_h/3+#ppt_w*0.1)" calcmode="lin" valueType="num">
                                      <p:cBhvr additive="sum">
                                        <p:cTn id="26" dur="100" decel="100000" autoRev="1" fill="hold">
                                          <p:stCondLst>
                                            <p:cond delay="300"/>
                                          </p:stCondLst>
                                        </p:cTn>
                                        <p:tgtEl>
                                          <p:spTgt spid="3">
                                            <p:txEl>
                                              <p:pRg st="1" end="1"/>
                                            </p:txEl>
                                          </p:spTgt>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0071 - arcade game miss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28750" y="1071563"/>
            <a:ext cx="6678613" cy="341630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fontAlgn="auto">
              <a:spcBef>
                <a:spcPts val="0"/>
              </a:spcBef>
              <a:spcAft>
                <a:spcPts val="0"/>
              </a:spcAft>
              <a:defRPr/>
            </a:pPr>
            <a:r>
              <a:rPr lang="ar-SA" sz="3600" b="1" u="sng" dirty="0">
                <a:solidFill>
                  <a:srgbClr val="FF0000"/>
                </a:solidFill>
              </a:rPr>
              <a:t>المفترسات والفرائس:-</a:t>
            </a:r>
            <a:endParaRPr lang="en-US" sz="3600" dirty="0">
              <a:solidFill>
                <a:srgbClr val="FF0000"/>
              </a:solidFill>
            </a:endParaRPr>
          </a:p>
          <a:p>
            <a:pPr algn="just" fontAlgn="auto">
              <a:spcBef>
                <a:spcPts val="0"/>
              </a:spcBef>
              <a:spcAft>
                <a:spcPts val="0"/>
              </a:spcAft>
              <a:defRPr/>
            </a:pPr>
            <a:r>
              <a:rPr lang="ar-SA" sz="3600" b="1" dirty="0"/>
              <a:t>والحيوان الكانس </a:t>
            </a:r>
            <a:r>
              <a:rPr lang="ar-SA" sz="3600" b="1" dirty="0">
                <a:solidFill>
                  <a:srgbClr val="FFFF00"/>
                </a:solidFill>
              </a:rPr>
              <a:t>حيوان يتغذى على بقايا مخلفات الحيوانات الميتة، لأنها لتصطاد ولا تقتل. فالعقاب، والديدان والغربان جميعها حيوانات كانسة، حيث تحصل على معظم غذائها بهذه الطريقة.</a:t>
            </a:r>
            <a:endParaRPr lang="en-US" sz="36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300" fill="hold">
                                          <p:stCondLst>
                                            <p:cond delay="0"/>
                                          </p:stCondLst>
                                        </p:cTn>
                                        <p:tgtEl>
                                          <p:spTgt spid="3">
                                            <p:bg/>
                                          </p:spTgt>
                                        </p:tgtEl>
                                        <p:attrNameLst>
                                          <p:attrName>ppt_x</p:attrName>
                                        </p:attrNameLst>
                                      </p:cBhvr>
                                    </p:anim>
                                    <p:anim from="0" to="-1.0" calcmode="lin" valueType="num">
                                      <p:cBhvr>
                                        <p:cTn id="8" dur="100" decel="50000" autoRev="1" fill="hold">
                                          <p:stCondLst>
                                            <p:cond delay="300"/>
                                          </p:stCondLst>
                                        </p:cTn>
                                        <p:tgtEl>
                                          <p:spTgt spid="3">
                                            <p:bg/>
                                          </p:spTgt>
                                        </p:tgtEl>
                                        <p:attrNameLst>
                                          <p:attrName>xshear</p:attrName>
                                        </p:attrNameLst>
                                      </p:cBhvr>
                                    </p:anim>
                                    <p:animScale>
                                      <p:cBhvr>
                                        <p:cTn id="9" dur="100" decel="100000" autoRev="1" fill="hold">
                                          <p:stCondLst>
                                            <p:cond delay="300"/>
                                          </p:stCondLst>
                                        </p:cTn>
                                        <p:tgtEl>
                                          <p:spTgt spid="3">
                                            <p:bg/>
                                          </p:spTgt>
                                        </p:tgtEl>
                                      </p:cBhvr>
                                      <p:from x="100000" y="100000"/>
                                      <p:to x="80000" y="100000"/>
                                    </p:animScale>
                                    <p:anim by="(#ppt_h/3+#ppt_w*0.1)" calcmode="lin" valueType="num">
                                      <p:cBhvr additive="sum">
                                        <p:cTn id="10" dur="100" decel="100000" autoRev="1" fill="hold">
                                          <p:stCondLst>
                                            <p:cond delay="300"/>
                                          </p:stCondLst>
                                        </p:cTn>
                                        <p:tgtEl>
                                          <p:spTgt spid="3">
                                            <p:bg/>
                                          </p:spTgt>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0071 - arcade game miss sound.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300" fill="hold">
                                          <p:stCondLst>
                                            <p:cond delay="0"/>
                                          </p:stCondLst>
                                        </p:cTn>
                                        <p:tgtEl>
                                          <p:spTgt spid="3">
                                            <p:txEl>
                                              <p:pRg st="1" end="1"/>
                                            </p:txEl>
                                          </p:spTgt>
                                        </p:tgtEl>
                                        <p:attrNameLst>
                                          <p:attrName>ppt_x</p:attrName>
                                        </p:attrNameLst>
                                      </p:cBhvr>
                                    </p:anim>
                                    <p:anim from="0" to="-1.0" calcmode="lin" valueType="num">
                                      <p:cBhvr>
                                        <p:cTn id="16" dur="100" decel="50000" autoRev="1" fill="hold">
                                          <p:stCondLst>
                                            <p:cond delay="300"/>
                                          </p:stCondLst>
                                        </p:cTn>
                                        <p:tgtEl>
                                          <p:spTgt spid="3">
                                            <p:txEl>
                                              <p:pRg st="1" end="1"/>
                                            </p:txEl>
                                          </p:spTgt>
                                        </p:tgtEl>
                                        <p:attrNameLst>
                                          <p:attrName>xshear</p:attrName>
                                        </p:attrNameLst>
                                      </p:cBhvr>
                                    </p:anim>
                                    <p:animScale>
                                      <p:cBhvr>
                                        <p:cTn id="17" dur="100" decel="100000" autoRev="1" fill="hold">
                                          <p:stCondLst>
                                            <p:cond delay="300"/>
                                          </p:stCondLst>
                                        </p:cTn>
                                        <p:tgtEl>
                                          <p:spTgt spid="3">
                                            <p:txEl>
                                              <p:pRg st="1" end="1"/>
                                            </p:txEl>
                                          </p:spTgt>
                                        </p:tgtEl>
                                      </p:cBhvr>
                                      <p:from x="100000" y="100000"/>
                                      <p:to x="80000" y="100000"/>
                                    </p:animScale>
                                    <p:anim by="(#ppt_h/3+#ppt_w*0.1)" calcmode="lin" valueType="num">
                                      <p:cBhvr additive="sum">
                                        <p:cTn id="18" dur="100" decel="100000" autoRev="1" fill="hold">
                                          <p:stCondLst>
                                            <p:cond delay="300"/>
                                          </p:stCondLst>
                                        </p:cTn>
                                        <p:tgtEl>
                                          <p:spTgt spid="3">
                                            <p:txEl>
                                              <p:pRg st="1" end="1"/>
                                            </p:txEl>
                                          </p:spTgt>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2" name="0071 - arcade game miss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ؤرلاؤلاؤ.jpg"/>
          <p:cNvPicPr>
            <a:picLocks noChangeAspect="1"/>
          </p:cNvPicPr>
          <p:nvPr/>
        </p:nvPicPr>
        <p:blipFill>
          <a:blip r:embed="rId4"/>
          <a:srcRect/>
          <a:stretch>
            <a:fillRect/>
          </a:stretch>
        </p:blipFill>
        <p:spPr bwMode="auto">
          <a:xfrm>
            <a:off x="3328988" y="1474788"/>
            <a:ext cx="3886200" cy="2873375"/>
          </a:xfrm>
          <a:prstGeom prst="rect">
            <a:avLst/>
          </a:prstGeom>
          <a:noFill/>
          <a:ln w="9525">
            <a:noFill/>
            <a:miter lim="800000"/>
            <a:headEnd/>
            <a:tailEnd/>
          </a:ln>
        </p:spPr>
      </p:pic>
      <p:sp>
        <p:nvSpPr>
          <p:cNvPr id="3" name="مربع نص 2"/>
          <p:cNvSpPr txBox="1"/>
          <p:nvPr/>
        </p:nvSpPr>
        <p:spPr>
          <a:xfrm>
            <a:off x="2928938" y="4714875"/>
            <a:ext cx="4572000" cy="511175"/>
          </a:xfrm>
          <a:prstGeom prst="round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fontAlgn="auto">
              <a:spcBef>
                <a:spcPts val="0"/>
              </a:spcBef>
              <a:spcAft>
                <a:spcPts val="0"/>
              </a:spcAft>
              <a:defRPr/>
            </a:pPr>
            <a:r>
              <a:rPr lang="ar-SA" sz="2400" dirty="0"/>
              <a:t>العُقاب من الحيوانات الكانسة</a:t>
            </a: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2875" y="928688"/>
            <a:ext cx="8929688" cy="4587875"/>
          </a:xfrm>
          <a:prstGeom prst="rect">
            <a:avLst/>
          </a:prstGeom>
          <a:noFill/>
          <a:ln w="9525">
            <a:noFill/>
            <a:miter lim="800000"/>
            <a:headEnd/>
            <a:tailEnd/>
          </a:ln>
        </p:spPr>
      </p:pic>
      <p:sp>
        <p:nvSpPr>
          <p:cNvPr id="3" name="مستطيل 2"/>
          <p:cNvSpPr>
            <a:spLocks noChangeArrowheads="1"/>
          </p:cNvSpPr>
          <p:nvPr/>
        </p:nvSpPr>
        <p:spPr bwMode="auto">
          <a:xfrm>
            <a:off x="3046413" y="157163"/>
            <a:ext cx="5240337" cy="1014412"/>
          </a:xfrm>
          <a:prstGeom prst="rect">
            <a:avLst/>
          </a:prstGeom>
          <a:noFill/>
          <a:ln w="9525">
            <a:noFill/>
            <a:miter lim="800000"/>
            <a:headEnd/>
            <a:tailEnd/>
          </a:ln>
        </p:spPr>
        <p:txBody>
          <a:bodyPr>
            <a:spAutoFit/>
          </a:bodyPr>
          <a:lstStyle/>
          <a:p>
            <a:pPr algn="ctr"/>
            <a:r>
              <a:rPr lang="ar-SA" sz="6000" b="1" u="sng"/>
              <a:t>ما هرم الطاقة</a:t>
            </a:r>
            <a:endParaRPr lang="en-US" sz="6000"/>
          </a:p>
        </p:txBody>
      </p:sp>
      <p:sp>
        <p:nvSpPr>
          <p:cNvPr id="16388" name="مربع نص 1"/>
          <p:cNvSpPr txBox="1">
            <a:spLocks noChangeArrowheads="1"/>
          </p:cNvSpPr>
          <p:nvPr/>
        </p:nvSpPr>
        <p:spPr bwMode="auto">
          <a:xfrm>
            <a:off x="142875" y="5467350"/>
            <a:ext cx="8720138" cy="523875"/>
          </a:xfrm>
          <a:prstGeom prst="rect">
            <a:avLst/>
          </a:prstGeom>
          <a:noFill/>
          <a:ln w="9525">
            <a:noFill/>
            <a:miter lim="800000"/>
            <a:headEnd/>
            <a:tailEnd/>
          </a:ln>
        </p:spPr>
        <p:txBody>
          <a:bodyPr>
            <a:spAutoFit/>
          </a:bodyPr>
          <a:lstStyle/>
          <a:p>
            <a:r>
              <a:rPr lang="ar-SA" sz="2800" b="1">
                <a:solidFill>
                  <a:srgbClr val="FF0000"/>
                </a:solidFill>
              </a:rPr>
              <a:t>هرم الطاقة  : </a:t>
            </a:r>
            <a:r>
              <a:rPr lang="ar-SA" sz="2800" b="1"/>
              <a:t>نموذج يبين كيف تنتقل الطاقة خلال سلسلة غذائية معينة.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SOUND1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43000" y="714375"/>
            <a:ext cx="6929438" cy="4524375"/>
          </a:xfrm>
          <a:prstGeom prst="rect">
            <a:avLst/>
          </a:prstGeom>
          <a:solidFill>
            <a:schemeClr val="bg2">
              <a:lumMod val="50000"/>
            </a:schemeClr>
          </a:solidFill>
          <a:ln>
            <a:noFill/>
          </a:ln>
        </p:spPr>
        <p:txBody>
          <a:bodyPr anchor="ctr">
            <a:spAutoFit/>
          </a:bodyPr>
          <a:lstStyle/>
          <a:p>
            <a:pPr algn="just">
              <a:defRPr/>
            </a:pPr>
            <a:r>
              <a:rPr lang="ar-SA" sz="3200" b="1" dirty="0">
                <a:solidFill>
                  <a:srgbClr val="FFFF00"/>
                </a:solidFill>
                <a:latin typeface="Arial" pitchFamily="34" charset="0"/>
                <a:cs typeface="Arial" pitchFamily="34" charset="0"/>
              </a:rPr>
              <a:t>تشكل المنتجات قاعدة الهرم الغذائي</a:t>
            </a:r>
            <a:r>
              <a:rPr lang="en-US" sz="3200" b="1" dirty="0">
                <a:solidFill>
                  <a:srgbClr val="FFFF00"/>
                </a:solidFill>
                <a:latin typeface="Arial" pitchFamily="34" charset="0"/>
                <a:cs typeface="Arial" pitchFamily="34" charset="0"/>
              </a:rPr>
              <a:t>;</a:t>
            </a:r>
            <a:r>
              <a:rPr lang="ar-SA" sz="3200" b="1" dirty="0">
                <a:solidFill>
                  <a:srgbClr val="FFFF00"/>
                </a:solidFill>
                <a:latin typeface="Arial" pitchFamily="34" charset="0"/>
                <a:cs typeface="Arial" pitchFamily="34" charset="0"/>
              </a:rPr>
              <a:t> لأنها تدعم المخلوقات الأخرى كافة. والحيوانات التي تستهلك المنتجات تحتل المستوى التالي في هذا الهرم. والمستهلكات لا تمتص الطاقة كلها المخزنة في غذائها، كما أنها تستعمل جزءاً من هذه الطاقة في نشاطاتها اليومية وتفقد جزءا على شكل حرارة، وينتقل     فقط من الطاقة الموجودة في مستوى معين من هرم الطاقة إلى المخلوقات الموجودة في المستوى الذي يليه. </a:t>
            </a:r>
            <a:endParaRPr lang="en-US" sz="3200" dirty="0">
              <a:solidFill>
                <a:srgbClr val="FFFF00"/>
              </a:solidFill>
              <a:latin typeface="Arial" pitchFamily="34" charset="0"/>
              <a:cs typeface="Arial" pitchFamily="34" charset="0"/>
            </a:endParaRPr>
          </a:p>
        </p:txBody>
      </p:sp>
      <p:sp>
        <p:nvSpPr>
          <p:cNvPr id="4" name="مربع نص 3"/>
          <p:cNvSpPr txBox="1">
            <a:spLocks noChangeArrowheads="1"/>
          </p:cNvSpPr>
          <p:nvPr/>
        </p:nvSpPr>
        <p:spPr bwMode="auto">
          <a:xfrm>
            <a:off x="6429375" y="3429000"/>
            <a:ext cx="714375" cy="1077913"/>
          </a:xfrm>
          <a:prstGeom prst="rect">
            <a:avLst/>
          </a:prstGeom>
          <a:noFill/>
          <a:ln w="9525">
            <a:noFill/>
            <a:miter lim="800000"/>
            <a:headEnd/>
            <a:tailEnd/>
          </a:ln>
        </p:spPr>
        <p:txBody>
          <a:bodyPr>
            <a:spAutoFit/>
          </a:bodyPr>
          <a:lstStyle/>
          <a:p>
            <a:pPr algn="ctr"/>
            <a:r>
              <a:rPr lang="ar-SA" sz="3200" b="1" u="sng">
                <a:solidFill>
                  <a:srgbClr val="FFFF00"/>
                </a:solidFill>
              </a:rPr>
              <a:t>1</a:t>
            </a:r>
          </a:p>
          <a:p>
            <a:r>
              <a:rPr lang="ar-SA" sz="3200" b="1">
                <a:solidFill>
                  <a:srgbClr val="FFFF00"/>
                </a:solidFill>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1563" y="285750"/>
            <a:ext cx="7072312" cy="5508625"/>
          </a:xfrm>
          <a:prstGeom prst="rect">
            <a:avLst/>
          </a:prstGeom>
          <a:solidFill>
            <a:schemeClr val="bg2">
              <a:lumMod val="50000"/>
            </a:schemeClr>
          </a:solidFill>
          <a:ln>
            <a:noFill/>
          </a:ln>
        </p:spPr>
        <p:txBody>
          <a:bodyPr anchor="ctr">
            <a:spAutoFit/>
          </a:bodyPr>
          <a:lstStyle/>
          <a:p>
            <a:pPr algn="just">
              <a:defRPr/>
            </a:pPr>
            <a:r>
              <a:rPr lang="ar-SA" sz="3200" b="1" dirty="0">
                <a:solidFill>
                  <a:srgbClr val="FFFF00"/>
                </a:solidFill>
                <a:latin typeface="Arial" pitchFamily="34" charset="0"/>
                <a:cs typeface="Arial" pitchFamily="34" charset="0"/>
              </a:rPr>
              <a:t>إن تناقض الطاقة من مستوى معين إلى المستوى الذي يليه يحد من أعداد المستهلكات في السلسلة الغذائية. ولهذا نجد أن المنتجات توجد بأعداد أكبر كثيرا من المستهلكات.</a:t>
            </a:r>
            <a:endParaRPr lang="en-US" sz="3200" dirty="0">
              <a:solidFill>
                <a:srgbClr val="FFFF00"/>
              </a:solidFill>
              <a:latin typeface="Arial" pitchFamily="34" charset="0"/>
              <a:cs typeface="Arial" pitchFamily="34" charset="0"/>
            </a:endParaRPr>
          </a:p>
          <a:p>
            <a:pPr algn="just">
              <a:defRPr/>
            </a:pPr>
            <a:r>
              <a:rPr lang="ar-SA" sz="3200" b="1" dirty="0">
                <a:solidFill>
                  <a:srgbClr val="FFFF00"/>
                </a:solidFill>
                <a:latin typeface="Arial" pitchFamily="34" charset="0"/>
                <a:cs typeface="Arial" pitchFamily="34" charset="0"/>
              </a:rPr>
              <a:t>وقد تخل التغيرات في النظام البيئي بتوازن الغذاء والطاقة فيه. فحدوث نقص في مصادر الغذاء يزيد من التنافس. وهذا قد يؤثر في عدد أفراد الجماعات الحيوية إلى نوع ما.</a:t>
            </a:r>
            <a:endParaRPr lang="en-US" sz="3200" dirty="0">
              <a:solidFill>
                <a:srgbClr val="FFFF00"/>
              </a:solidFill>
              <a:latin typeface="Arial" pitchFamily="34" charset="0"/>
              <a:cs typeface="Arial" pitchFamily="34" charset="0"/>
            </a:endParaRPr>
          </a:p>
          <a:p>
            <a:pPr algn="just">
              <a:defRPr/>
            </a:pPr>
            <a:r>
              <a:rPr lang="ar-SA" sz="3200" b="1" dirty="0">
                <a:solidFill>
                  <a:srgbClr val="FFFF00"/>
                </a:solidFill>
                <a:latin typeface="Arial" pitchFamily="34" charset="0"/>
                <a:cs typeface="Arial" pitchFamily="34" charset="0"/>
              </a:rPr>
              <a:t>يدرس العلماء تدفق الطاقة في السلاسل الغذائية ويساعدهم ذلك على توقع التأثير الذي سيحدث في المجتمعات الحيوية.</a:t>
            </a:r>
            <a:endParaRPr lang="en-US" sz="3200" dirty="0">
              <a:solidFill>
                <a:srgbClr val="FFFF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6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OUND68.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SOUND68.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SOUND6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547664" y="2420938"/>
            <a:ext cx="6336704" cy="1323439"/>
          </a:xfrm>
          <a:prstGeom prst="rect">
            <a:avLst/>
          </a:prstGeom>
          <a:solidFill>
            <a:schemeClr val="accent2">
              <a:lumMod val="20000"/>
              <a:lumOff val="80000"/>
            </a:schemeClr>
          </a:solidFill>
          <a:ln>
            <a:noFill/>
          </a:ln>
          <a:effectLst>
            <a:outerShdw blurRad="225425" dist="50800" dir="5220000" algn="ctr">
              <a:srgbClr val="000000">
                <a:alpha val="33000"/>
              </a:srgbClr>
            </a:outerShdw>
          </a:effectLst>
        </p:spPr>
        <p:txBody>
          <a:bodyPr wrap="square" rtlCol="1">
            <a:spAutoFit/>
          </a:bodyPr>
          <a:lstStyle/>
          <a:p>
            <a:pPr algn="ctr" fontAlgn="auto">
              <a:spcBef>
                <a:spcPts val="0"/>
              </a:spcBef>
              <a:spcAft>
                <a:spcPts val="0"/>
              </a:spcAft>
              <a:defRPr/>
            </a:pPr>
            <a:r>
              <a:rPr lang="ar-SA" sz="4000" b="1" dirty="0">
                <a:latin typeface="+mn-lt"/>
                <a:cs typeface="+mn-cs"/>
              </a:rPr>
              <a:t>درسنا اليوم بعنوان : السلاسل والشبكات الغذائية وهرم الطاقة.</a:t>
            </a:r>
            <a:endParaRPr lang="en-US" sz="4000" dirty="0">
              <a:latin typeface="+mn-lt"/>
              <a:cs typeface="+mn-cs"/>
            </a:endParaRPr>
          </a:p>
        </p:txBody>
      </p:sp>
    </p:spTree>
  </p:cSld>
  <p:clrMapOvr>
    <a:masterClrMapping/>
  </p:clrMapOvr>
  <p:transition spd="med">
    <p:wheel spokes="1"/>
    <p:sndAc>
      <p:stSnd>
        <p:snd r:embed="rId2" name="typ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p:nvPr/>
        </p:nvSpPr>
        <p:spPr>
          <a:xfrm>
            <a:off x="1979613" y="1196975"/>
            <a:ext cx="6950075" cy="18161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endParaRPr lang="en-US" sz="4000" u="sng" dirty="0">
              <a:solidFill>
                <a:schemeClr val="tx1"/>
              </a:solidFill>
              <a:cs typeface="+mj-cs"/>
            </a:endParaRPr>
          </a:p>
          <a:p>
            <a:pPr algn="just" fontAlgn="auto">
              <a:spcBef>
                <a:spcPts val="0"/>
              </a:spcBef>
              <a:spcAft>
                <a:spcPts val="0"/>
              </a:spcAft>
              <a:defRPr/>
            </a:pPr>
            <a:r>
              <a:rPr lang="ar-SA" sz="3600" dirty="0">
                <a:solidFill>
                  <a:schemeClr val="tx1"/>
                </a:solidFill>
                <a:cs typeface="+mj-cs"/>
              </a:rPr>
              <a:t>الأسماك الصغيرة وجبة شهية يحرص الفقمة على اصطيادها, فمن يصطاد الفقمة ؟ </a:t>
            </a:r>
            <a:endParaRPr lang="en-US" sz="3600" dirty="0">
              <a:solidFill>
                <a:schemeClr val="tx1"/>
              </a:solidFill>
              <a:cs typeface="+mj-cs"/>
            </a:endParaRPr>
          </a:p>
        </p:txBody>
      </p:sp>
      <p:pic>
        <p:nvPicPr>
          <p:cNvPr id="2050" name="Picture 2"/>
          <p:cNvPicPr>
            <a:picLocks noChangeAspect="1" noChangeArrowheads="1"/>
          </p:cNvPicPr>
          <p:nvPr/>
        </p:nvPicPr>
        <p:blipFill>
          <a:blip r:embed="rId4"/>
          <a:srcRect/>
          <a:stretch>
            <a:fillRect/>
          </a:stretch>
        </p:blipFill>
        <p:spPr bwMode="auto">
          <a:xfrm>
            <a:off x="2627313" y="3357563"/>
            <a:ext cx="5595937" cy="3151187"/>
          </a:xfrm>
          <a:prstGeom prst="rect">
            <a:avLst/>
          </a:prstGeom>
          <a:noFill/>
          <a:ln w="9525">
            <a:noFill/>
            <a:miter lim="800000"/>
            <a:headEnd/>
            <a:tailEnd/>
          </a:ln>
        </p:spPr>
      </p:pic>
      <p:sp>
        <p:nvSpPr>
          <p:cNvPr id="4" name="مربع نص 3"/>
          <p:cNvSpPr txBox="1"/>
          <p:nvPr/>
        </p:nvSpPr>
        <p:spPr>
          <a:xfrm>
            <a:off x="5148263" y="188913"/>
            <a:ext cx="3600450" cy="708025"/>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just" fontAlgn="auto">
              <a:spcBef>
                <a:spcPts val="0"/>
              </a:spcBef>
              <a:spcAft>
                <a:spcPts val="0"/>
              </a:spcAft>
              <a:defRPr/>
            </a:pPr>
            <a:r>
              <a:rPr lang="ar-SA" sz="4000" dirty="0">
                <a:solidFill>
                  <a:prstClr val="black"/>
                </a:solidFill>
              </a:rPr>
              <a:t>أنظر وأتساءل</a:t>
            </a: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10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a:spLocks noChangeArrowheads="1"/>
          </p:cNvSpPr>
          <p:nvPr/>
        </p:nvSpPr>
        <p:spPr bwMode="auto">
          <a:xfrm>
            <a:off x="755650" y="188913"/>
            <a:ext cx="7993063" cy="15700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SA" sz="3200" b="1" dirty="0">
                <a:solidFill>
                  <a:srgbClr val="C00000"/>
                </a:solidFill>
              </a:rPr>
              <a:t>الفكرة الرئيسية</a:t>
            </a:r>
            <a:endParaRPr lang="en-US" sz="3200" dirty="0">
              <a:solidFill>
                <a:srgbClr val="C00000"/>
              </a:solidFill>
            </a:endParaRPr>
          </a:p>
          <a:p>
            <a:pPr algn="just">
              <a:defRPr/>
            </a:pPr>
            <a:r>
              <a:rPr lang="ar-SA" sz="3200" b="1" dirty="0"/>
              <a:t>تنتقل المادة والطاقة من مخلوق حي إلى أخر في السلاسل والشبكات الغذائية.</a:t>
            </a:r>
          </a:p>
        </p:txBody>
      </p:sp>
      <p:sp>
        <p:nvSpPr>
          <p:cNvPr id="3" name="مستطيل 2"/>
          <p:cNvSpPr>
            <a:spLocks noChangeArrowheads="1"/>
          </p:cNvSpPr>
          <p:nvPr/>
        </p:nvSpPr>
        <p:spPr bwMode="auto">
          <a:xfrm>
            <a:off x="2136775" y="1916113"/>
            <a:ext cx="5616575" cy="4524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SA" sz="3200" b="1" i="1" u="sng" dirty="0">
                <a:solidFill>
                  <a:srgbClr val="FF0000"/>
                </a:solidFill>
              </a:rPr>
              <a:t>المفردات:-</a:t>
            </a:r>
            <a:endParaRPr lang="en-US" sz="3200" b="1" i="1" u="sng" dirty="0">
              <a:solidFill>
                <a:srgbClr val="FF0000"/>
              </a:solidFill>
            </a:endParaRPr>
          </a:p>
          <a:p>
            <a:pPr algn="ctr">
              <a:defRPr/>
            </a:pPr>
            <a:r>
              <a:rPr lang="ar-SA" sz="3200" b="1" dirty="0"/>
              <a:t>السلسلة الغذائية.</a:t>
            </a:r>
            <a:endParaRPr lang="en-US" sz="3200" dirty="0"/>
          </a:p>
          <a:p>
            <a:pPr algn="ctr">
              <a:defRPr/>
            </a:pPr>
            <a:r>
              <a:rPr lang="ar-SA" sz="3200" b="1" dirty="0"/>
              <a:t>المنتج.</a:t>
            </a:r>
            <a:endParaRPr lang="en-US" sz="3200" dirty="0"/>
          </a:p>
          <a:p>
            <a:pPr algn="ctr">
              <a:defRPr/>
            </a:pPr>
            <a:r>
              <a:rPr lang="ar-SA" sz="3200" b="1" dirty="0"/>
              <a:t>المستهلك.</a:t>
            </a:r>
            <a:endParaRPr lang="en-US" sz="3200" dirty="0"/>
          </a:p>
          <a:p>
            <a:pPr algn="ctr">
              <a:defRPr/>
            </a:pPr>
            <a:r>
              <a:rPr lang="ar-SA" sz="3200" b="1" dirty="0"/>
              <a:t>المحلل.</a:t>
            </a:r>
            <a:endParaRPr lang="en-US" sz="3200" dirty="0"/>
          </a:p>
          <a:p>
            <a:pPr algn="ctr">
              <a:defRPr/>
            </a:pPr>
            <a:r>
              <a:rPr lang="ar-SA" sz="3200" b="1" dirty="0"/>
              <a:t>الشبكة الغذائية.</a:t>
            </a:r>
            <a:endParaRPr lang="en-US" sz="3200" dirty="0"/>
          </a:p>
          <a:p>
            <a:pPr algn="ctr">
              <a:defRPr/>
            </a:pPr>
            <a:r>
              <a:rPr lang="ar-SA" sz="3200" b="1" dirty="0"/>
              <a:t>الحيوان المفترس.</a:t>
            </a:r>
            <a:r>
              <a:rPr lang="en-US" sz="3200" b="1" dirty="0"/>
              <a:t> </a:t>
            </a:r>
            <a:endParaRPr lang="en-US" sz="3200" dirty="0"/>
          </a:p>
          <a:p>
            <a:pPr algn="ctr">
              <a:defRPr/>
            </a:pPr>
            <a:r>
              <a:rPr lang="ar-SA" sz="3200" b="1" dirty="0"/>
              <a:t>الحيوان الكانس.</a:t>
            </a:r>
            <a:endParaRPr lang="en-US" sz="3200" dirty="0"/>
          </a:p>
          <a:p>
            <a:pPr algn="ctr">
              <a:defRPr/>
            </a:pPr>
            <a:r>
              <a:rPr lang="ar-SA" sz="3200" b="1" dirty="0"/>
              <a:t>هرم الطاقة.</a:t>
            </a:r>
            <a:endParaRPr lang="en-US" sz="3200" dirty="0"/>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heckerboard(across)">
                                      <p:cBhvr>
                                        <p:cTn id="7" dur="1000"/>
                                        <p:tgtEl>
                                          <p:spTgt spid="5">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heckerboard(across)">
                                      <p:cBhvr>
                                        <p:cTn id="10" dur="1000"/>
                                        <p:tgtEl>
                                          <p:spTgt spid="5">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suction.wav"/>
                                        </p:tgtEl>
                                      </p:cMediaNode>
                                    </p:audio>
                                  </p:subTnLst>
                                </p:cTn>
                              </p:par>
                              <p:par>
                                <p:cTn id="11" presetID="42"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checkerboard(across)">
                                      <p:cBhvr>
                                        <p:cTn id="18" dur="1000"/>
                                        <p:tgtEl>
                                          <p:spTgt spid="3">
                                            <p:bg/>
                                          </p:spTgt>
                                        </p:tgtEl>
                                      </p:cBhvr>
                                    </p:animEffect>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par>
                                <p:cTn id="19" presetID="5" presetClass="entr" presetSubtype="1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heckerboard(across)">
                                      <p:cBhvr>
                                        <p:cTn id="21" dur="1000"/>
                                        <p:tgtEl>
                                          <p:spTgt spid="3">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5" name="arrow.wav"/>
                                        </p:tgtEl>
                                      </p:cMediaNode>
                                    </p:audio>
                                  </p:subTnLst>
                                </p:cTn>
                              </p:par>
                              <p:par>
                                <p:cTn id="22" presetID="5" presetClass="entr" presetSubtype="1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1000"/>
                                        <p:tgtEl>
                                          <p:spTgt spid="3">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par>
                                <p:cTn id="25" presetID="5" presetClass="entr" presetSubtype="1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10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arrow.wav"/>
                                        </p:tgtEl>
                                      </p:cMediaNode>
                                    </p:audio>
                                  </p:subTnLst>
                                </p:cTn>
                              </p:par>
                              <p:par>
                                <p:cTn id="28" presetID="5" presetClass="entr" presetSubtype="1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1000"/>
                                        <p:tgtEl>
                                          <p:spTgt spid="3">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par>
                                <p:cTn id="31" presetID="5" presetClass="entr" presetSubtype="1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1000"/>
                                        <p:tgtEl>
                                          <p:spTgt spid="3">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 name="arrow.wav"/>
                                        </p:tgtEl>
                                      </p:cMediaNode>
                                    </p:audio>
                                  </p:subTnLst>
                                </p:cTn>
                              </p:par>
                              <p:par>
                                <p:cTn id="34" presetID="5" presetClass="entr" presetSubtype="1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1000"/>
                                        <p:tgtEl>
                                          <p:spTgt spid="3">
                                            <p:txEl>
                                              <p:pRg st="5" end="5"/>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5" name="arrow.wav"/>
                                        </p:tgtEl>
                                      </p:cMediaNode>
                                    </p:audio>
                                  </p:subTnLst>
                                </p:cTn>
                              </p:par>
                              <p:par>
                                <p:cTn id="37" presetID="5" presetClass="entr" presetSubtype="1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heckerboard(across)">
                                      <p:cBhvr>
                                        <p:cTn id="39" dur="1000"/>
                                        <p:tgtEl>
                                          <p:spTgt spid="3">
                                            <p:txEl>
                                              <p:pRg st="6" end="6"/>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5" name="arrow.wav"/>
                                        </p:tgtEl>
                                      </p:cMediaNode>
                                    </p:audio>
                                  </p:subTnLst>
                                </p:cTn>
                              </p:par>
                              <p:par>
                                <p:cTn id="40" presetID="5" presetClass="entr" presetSubtype="1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1000"/>
                                        <p:tgtEl>
                                          <p:spTgt spid="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5" name="arrow.wav"/>
                                        </p:tgtEl>
                                      </p:cMediaNode>
                                    </p:audio>
                                  </p:subTnLst>
                                </p:cTn>
                              </p:par>
                              <p:par>
                                <p:cTn id="43" presetID="5" presetClass="entr" presetSubtype="1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heckerboard(across)">
                                      <p:cBhvr>
                                        <p:cTn id="45" dur="1000"/>
                                        <p:tgtEl>
                                          <p:spTgt spid="3">
                                            <p:txEl>
                                              <p:pRg st="8" end="8"/>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1763713" y="2297113"/>
            <a:ext cx="6000750" cy="21224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ar-SA" sz="4400" b="1" dirty="0">
                <a:solidFill>
                  <a:srgbClr val="FF0000"/>
                </a:solidFill>
              </a:rPr>
              <a:t>هي نموذج يمثل مسار انتقال الطاقة في المواد الغذائية من مخلوق حي إلى أخر.</a:t>
            </a:r>
            <a:endParaRPr lang="en-US" sz="4400" dirty="0">
              <a:solidFill>
                <a:srgbClr val="FF0000"/>
              </a:solidFill>
            </a:endParaRPr>
          </a:p>
        </p:txBody>
      </p:sp>
      <p:sp>
        <p:nvSpPr>
          <p:cNvPr id="4" name="مستطيل 3"/>
          <p:cNvSpPr/>
          <p:nvPr/>
        </p:nvSpPr>
        <p:spPr>
          <a:xfrm>
            <a:off x="2143420" y="548680"/>
            <a:ext cx="5241285" cy="10156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ar-SA" sz="6000" b="1" dirty="0">
                <a:solidFill>
                  <a:schemeClr val="tx2"/>
                </a:solidFill>
              </a:rPr>
              <a:t>ما السلاسل الغذائية؟</a:t>
            </a:r>
            <a:endParaRPr lang="ar-EG" sz="6000" b="1" dirty="0">
              <a:ln>
                <a:solidFill>
                  <a:srgbClr val="66FF66"/>
                </a:solidFill>
              </a:ln>
              <a:solidFill>
                <a:schemeClr val="tx2"/>
              </a:solidFill>
              <a:effectLst>
                <a:glow rad="101600">
                  <a:srgbClr val="66FF66">
                    <a:alpha val="60000"/>
                  </a:srgbClr>
                </a:glow>
              </a:effectLst>
              <a:sym typeface="Wingdings" pitchFamily="2" charset="2"/>
            </a:endParaRP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par>
                                <p:cTn id="27" presetID="5"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subTnLst>
                                    <p:audio>
                                      <p:cMediaNode>
                                        <p:cTn display="0" masterRel="sameClick">
                                          <p:stCondLst>
                                            <p:cond evt="begin" delay="0">
                                              <p:tn val="27"/>
                                            </p:cond>
                                          </p:stCondLst>
                                          <p:endCondLst>
                                            <p:cond evt="onStopAudio" delay="0">
                                              <p:tgtEl>
                                                <p:sldTgt/>
                                              </p:tgtEl>
                                            </p:cond>
                                          </p:endCondLst>
                                        </p:cTn>
                                        <p:tgtEl>
                                          <p:sndTgt r:embed="rId4" name="SOUND1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4563" y="260350"/>
            <a:ext cx="8229600" cy="1143000"/>
          </a:xfrm>
        </p:spPr>
        <p:txBody>
          <a:bodyPr>
            <a:normAutofit fontScale="90000"/>
          </a:bodyPr>
          <a:lstStyle/>
          <a:p>
            <a:pPr eaLnBrk="1" hangingPunct="1">
              <a:defRPr/>
            </a:pPr>
            <a:r>
              <a:rPr lang="ar-SA" dirty="0"/>
              <a:t>كيف تعتمد المخلوقات الحية بعضها على بعض ؟</a:t>
            </a:r>
          </a:p>
        </p:txBody>
      </p:sp>
      <p:pic>
        <p:nvPicPr>
          <p:cNvPr id="4" name="صورة 3"/>
          <p:cNvPicPr>
            <a:picLocks noChangeAspect="1"/>
          </p:cNvPicPr>
          <p:nvPr/>
        </p:nvPicPr>
        <p:blipFill>
          <a:blip r:embed="rId3"/>
          <a:srcRect/>
          <a:stretch>
            <a:fillRect/>
          </a:stretch>
        </p:blipFill>
        <p:spPr bwMode="auto">
          <a:xfrm>
            <a:off x="936625" y="2279650"/>
            <a:ext cx="1258888" cy="1622425"/>
          </a:xfrm>
          <a:prstGeom prst="rect">
            <a:avLst/>
          </a:prstGeom>
          <a:noFill/>
          <a:ln w="9525">
            <a:noFill/>
            <a:miter lim="800000"/>
            <a:headEnd/>
            <a:tailEnd/>
          </a:ln>
        </p:spPr>
      </p:pic>
      <p:pic>
        <p:nvPicPr>
          <p:cNvPr id="5" name="صورة 4"/>
          <p:cNvPicPr>
            <a:picLocks noChangeAspect="1"/>
          </p:cNvPicPr>
          <p:nvPr/>
        </p:nvPicPr>
        <p:blipFill>
          <a:blip r:embed="rId4"/>
          <a:srcRect/>
          <a:stretch>
            <a:fillRect/>
          </a:stretch>
        </p:blipFill>
        <p:spPr bwMode="auto">
          <a:xfrm>
            <a:off x="33338" y="673100"/>
            <a:ext cx="1116012" cy="936625"/>
          </a:xfrm>
          <a:prstGeom prst="rect">
            <a:avLst/>
          </a:prstGeom>
          <a:noFill/>
          <a:ln w="9525">
            <a:noFill/>
            <a:miter lim="800000"/>
            <a:headEnd/>
            <a:tailEnd/>
          </a:ln>
        </p:spPr>
      </p:pic>
      <p:pic>
        <p:nvPicPr>
          <p:cNvPr id="7" name="صورة 6"/>
          <p:cNvPicPr>
            <a:picLocks noChangeAspect="1"/>
          </p:cNvPicPr>
          <p:nvPr/>
        </p:nvPicPr>
        <p:blipFill>
          <a:blip r:embed="rId5"/>
          <a:srcRect/>
          <a:stretch>
            <a:fillRect/>
          </a:stretch>
        </p:blipFill>
        <p:spPr bwMode="auto">
          <a:xfrm>
            <a:off x="3665538" y="2546350"/>
            <a:ext cx="1079500" cy="1090613"/>
          </a:xfrm>
          <a:prstGeom prst="rect">
            <a:avLst/>
          </a:prstGeom>
          <a:noFill/>
          <a:ln w="9525">
            <a:noFill/>
            <a:miter lim="800000"/>
            <a:headEnd/>
            <a:tailEnd/>
          </a:ln>
        </p:spPr>
      </p:pic>
      <p:pic>
        <p:nvPicPr>
          <p:cNvPr id="8" name="صورة 7"/>
          <p:cNvPicPr>
            <a:picLocks noChangeAspect="1"/>
          </p:cNvPicPr>
          <p:nvPr/>
        </p:nvPicPr>
        <p:blipFill>
          <a:blip r:embed="rId6"/>
          <a:srcRect t="-15054" b="15054"/>
          <a:stretch>
            <a:fillRect/>
          </a:stretch>
        </p:blipFill>
        <p:spPr bwMode="auto">
          <a:xfrm>
            <a:off x="5830888" y="1797050"/>
            <a:ext cx="2286000" cy="1733550"/>
          </a:xfrm>
          <a:prstGeom prst="rect">
            <a:avLst/>
          </a:prstGeom>
          <a:noFill/>
          <a:ln w="9525">
            <a:noFill/>
            <a:miter lim="800000"/>
            <a:headEnd/>
            <a:tailEnd/>
          </a:ln>
        </p:spPr>
      </p:pic>
      <p:cxnSp>
        <p:nvCxnSpPr>
          <p:cNvPr id="10" name="رابط كسهم مستقيم 9"/>
          <p:cNvCxnSpPr/>
          <p:nvPr/>
        </p:nvCxnSpPr>
        <p:spPr>
          <a:xfrm>
            <a:off x="450850" y="1649413"/>
            <a:ext cx="279400" cy="741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2376488" y="3090863"/>
            <a:ext cx="108108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a:off x="4864100" y="3090863"/>
            <a:ext cx="10096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مربع نص 16"/>
          <p:cNvSpPr txBox="1">
            <a:spLocks noChangeArrowheads="1"/>
          </p:cNvSpPr>
          <p:nvPr/>
        </p:nvSpPr>
        <p:spPr bwMode="auto">
          <a:xfrm>
            <a:off x="647700" y="4076700"/>
            <a:ext cx="1547813" cy="954088"/>
          </a:xfrm>
          <a:prstGeom prst="rect">
            <a:avLst/>
          </a:prstGeom>
          <a:noFill/>
          <a:ln w="9525">
            <a:noFill/>
            <a:miter lim="800000"/>
            <a:headEnd/>
            <a:tailEnd/>
          </a:ln>
        </p:spPr>
        <p:txBody>
          <a:bodyPr>
            <a:spAutoFit/>
          </a:bodyPr>
          <a:lstStyle/>
          <a:p>
            <a:pPr algn="ctr"/>
            <a:r>
              <a:rPr lang="ar-SA" sz="2800" b="1"/>
              <a:t>النباتات</a:t>
            </a:r>
          </a:p>
          <a:p>
            <a:pPr algn="ctr"/>
            <a:r>
              <a:rPr lang="ar-SA" sz="2800" b="1">
                <a:solidFill>
                  <a:srgbClr val="FF0000"/>
                </a:solidFill>
              </a:rPr>
              <a:t>المنتجات </a:t>
            </a:r>
          </a:p>
        </p:txBody>
      </p:sp>
      <p:sp>
        <p:nvSpPr>
          <p:cNvPr id="18" name="مربع نص 17"/>
          <p:cNvSpPr txBox="1">
            <a:spLocks noChangeArrowheads="1"/>
          </p:cNvSpPr>
          <p:nvPr/>
        </p:nvSpPr>
        <p:spPr bwMode="auto">
          <a:xfrm>
            <a:off x="3178175" y="3602038"/>
            <a:ext cx="2052638" cy="954087"/>
          </a:xfrm>
          <a:prstGeom prst="rect">
            <a:avLst/>
          </a:prstGeom>
          <a:noFill/>
          <a:ln w="9525">
            <a:noFill/>
            <a:miter lim="800000"/>
            <a:headEnd/>
            <a:tailEnd/>
          </a:ln>
        </p:spPr>
        <p:txBody>
          <a:bodyPr>
            <a:spAutoFit/>
          </a:bodyPr>
          <a:lstStyle/>
          <a:p>
            <a:r>
              <a:rPr lang="ar-SA" sz="2800" b="1"/>
              <a:t>آكلات الأعشاب </a:t>
            </a:r>
          </a:p>
          <a:p>
            <a:pPr algn="ctr"/>
            <a:r>
              <a:rPr lang="ar-SA" sz="2800" b="1">
                <a:solidFill>
                  <a:srgbClr val="FF0000"/>
                </a:solidFill>
              </a:rPr>
              <a:t>المستهلكات</a:t>
            </a:r>
            <a:r>
              <a:rPr lang="ar-SA" sz="2800" b="1"/>
              <a:t> </a:t>
            </a:r>
          </a:p>
        </p:txBody>
      </p:sp>
      <p:sp>
        <p:nvSpPr>
          <p:cNvPr id="19" name="مربع نص 18"/>
          <p:cNvSpPr txBox="1">
            <a:spLocks noChangeArrowheads="1"/>
          </p:cNvSpPr>
          <p:nvPr/>
        </p:nvSpPr>
        <p:spPr bwMode="auto">
          <a:xfrm>
            <a:off x="6019800" y="3602038"/>
            <a:ext cx="1873250" cy="830262"/>
          </a:xfrm>
          <a:prstGeom prst="rect">
            <a:avLst/>
          </a:prstGeom>
          <a:noFill/>
          <a:ln w="9525">
            <a:noFill/>
            <a:miter lim="800000"/>
            <a:headEnd/>
            <a:tailEnd/>
          </a:ln>
        </p:spPr>
        <p:txBody>
          <a:bodyPr>
            <a:spAutoFit/>
          </a:bodyPr>
          <a:lstStyle/>
          <a:p>
            <a:pPr algn="ctr"/>
            <a:r>
              <a:rPr lang="ar-SA" sz="2400" b="1"/>
              <a:t>آكلات اللحوم</a:t>
            </a:r>
          </a:p>
          <a:p>
            <a:pPr algn="ctr"/>
            <a:r>
              <a:rPr lang="ar-SA" sz="2400" b="1">
                <a:solidFill>
                  <a:srgbClr val="FF0000"/>
                </a:solidFill>
              </a:rPr>
              <a:t>المستهلكات</a:t>
            </a:r>
            <a:r>
              <a:rPr lang="ar-SA" sz="2400" b="1"/>
              <a:t> </a:t>
            </a:r>
          </a:p>
        </p:txBody>
      </p:sp>
      <p:pic>
        <p:nvPicPr>
          <p:cNvPr id="20" name="صورة 19"/>
          <p:cNvPicPr>
            <a:picLocks noChangeAspect="1"/>
          </p:cNvPicPr>
          <p:nvPr/>
        </p:nvPicPr>
        <p:blipFill>
          <a:blip r:embed="rId7"/>
          <a:srcRect/>
          <a:stretch>
            <a:fillRect/>
          </a:stretch>
        </p:blipFill>
        <p:spPr bwMode="auto">
          <a:xfrm>
            <a:off x="7175500" y="5561013"/>
            <a:ext cx="1466850" cy="1079500"/>
          </a:xfrm>
          <a:prstGeom prst="rect">
            <a:avLst/>
          </a:prstGeom>
          <a:noFill/>
          <a:ln w="9525">
            <a:noFill/>
            <a:miter lim="800000"/>
            <a:headEnd/>
            <a:tailEnd/>
          </a:ln>
        </p:spPr>
      </p:pic>
      <p:pic>
        <p:nvPicPr>
          <p:cNvPr id="24" name="صورة 23"/>
          <p:cNvPicPr>
            <a:picLocks noChangeAspect="1"/>
          </p:cNvPicPr>
          <p:nvPr/>
        </p:nvPicPr>
        <p:blipFill>
          <a:blip r:embed="rId8"/>
          <a:srcRect/>
          <a:stretch>
            <a:fillRect/>
          </a:stretch>
        </p:blipFill>
        <p:spPr bwMode="auto">
          <a:xfrm>
            <a:off x="5726113" y="5470525"/>
            <a:ext cx="1449387" cy="1262063"/>
          </a:xfrm>
          <a:prstGeom prst="rect">
            <a:avLst/>
          </a:prstGeom>
          <a:noFill/>
          <a:ln w="9525">
            <a:noFill/>
            <a:miter lim="800000"/>
            <a:headEnd/>
            <a:tailEnd/>
          </a:ln>
        </p:spPr>
      </p:pic>
      <p:cxnSp>
        <p:nvCxnSpPr>
          <p:cNvPr id="25" name="رابط كسهم مستقيم 24"/>
          <p:cNvCxnSpPr/>
          <p:nvPr/>
        </p:nvCxnSpPr>
        <p:spPr>
          <a:xfrm flipH="1">
            <a:off x="7893050" y="3636963"/>
            <a:ext cx="223838" cy="1833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ربع نص 26"/>
          <p:cNvSpPr txBox="1">
            <a:spLocks noChangeArrowheads="1"/>
          </p:cNvSpPr>
          <p:nvPr/>
        </p:nvSpPr>
        <p:spPr bwMode="auto">
          <a:xfrm>
            <a:off x="2555875" y="5561013"/>
            <a:ext cx="2952750" cy="831850"/>
          </a:xfrm>
          <a:prstGeom prst="rect">
            <a:avLst/>
          </a:prstGeom>
          <a:noFill/>
          <a:ln w="9525">
            <a:noFill/>
            <a:miter lim="800000"/>
            <a:headEnd/>
            <a:tailEnd/>
          </a:ln>
        </p:spPr>
        <p:txBody>
          <a:bodyPr>
            <a:spAutoFit/>
          </a:bodyPr>
          <a:lstStyle/>
          <a:p>
            <a:pPr algn="ctr"/>
            <a:r>
              <a:rPr lang="ar-SA" sz="2400" b="1"/>
              <a:t>الديدان والبكتيريا والفطريات </a:t>
            </a:r>
          </a:p>
          <a:p>
            <a:pPr algn="ctr"/>
            <a:r>
              <a:rPr lang="ar-SA" sz="2400" b="1">
                <a:solidFill>
                  <a:srgbClr val="FF0000"/>
                </a:solidFill>
              </a:rPr>
              <a:t>المحللات </a:t>
            </a: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835150" y="142875"/>
            <a:ext cx="5616575" cy="714375"/>
          </a:xfrm>
          <a:prstGeom prst="rect">
            <a:avLst/>
          </a:prstGeom>
          <a:noFill/>
        </p:spPr>
        <p:txBody>
          <a:bodyPr rtlCol="1" anchor="ctr"/>
          <a:lstStyle/>
          <a:p>
            <a:pPr algn="ctr" fontAlgn="auto">
              <a:spcAft>
                <a:spcPts val="0"/>
              </a:spcAft>
              <a:defRPr/>
            </a:pPr>
            <a:r>
              <a:rPr lang="ar-SA" sz="4400" b="1" dirty="0">
                <a:solidFill>
                  <a:srgbClr val="C00000"/>
                </a:solidFill>
                <a:latin typeface="+mj-lt"/>
                <a:ea typeface="+mj-ea"/>
                <a:cs typeface="+mj-cs"/>
              </a:rPr>
              <a:t>الأدوار في النظام البيئي</a:t>
            </a:r>
          </a:p>
        </p:txBody>
      </p:sp>
      <p:sp>
        <p:nvSpPr>
          <p:cNvPr id="3" name="مربع نص 2"/>
          <p:cNvSpPr txBox="1">
            <a:spLocks noChangeArrowheads="1"/>
          </p:cNvSpPr>
          <p:nvPr/>
        </p:nvSpPr>
        <p:spPr bwMode="auto">
          <a:xfrm>
            <a:off x="1460500" y="760413"/>
            <a:ext cx="7523163" cy="2062162"/>
          </a:xfrm>
          <a:prstGeom prst="rect">
            <a:avLst/>
          </a:prstGeom>
          <a:noFill/>
          <a:ln w="9525">
            <a:noFill/>
            <a:miter lim="800000"/>
            <a:headEnd/>
            <a:tailEnd/>
          </a:ln>
        </p:spPr>
        <p:txBody>
          <a:bodyPr>
            <a:spAutoFit/>
          </a:bodyPr>
          <a:lstStyle/>
          <a:p>
            <a:r>
              <a:rPr lang="ar-SA" sz="3200" b="1">
                <a:solidFill>
                  <a:srgbClr val="C00000"/>
                </a:solidFill>
              </a:rPr>
              <a:t>المنتجات :</a:t>
            </a:r>
          </a:p>
          <a:p>
            <a:r>
              <a:rPr lang="ar-SA" sz="3200" b="1">
                <a:solidFill>
                  <a:srgbClr val="0070C0"/>
                </a:solidFill>
              </a:rPr>
              <a:t>تصنع غذاءها بنفسها مستخدمة ضوء الشمس .</a:t>
            </a:r>
          </a:p>
          <a:p>
            <a:r>
              <a:rPr lang="ar-SA" sz="3200" b="1"/>
              <a:t>على اليابسة : </a:t>
            </a:r>
            <a:r>
              <a:rPr lang="ar-SA" sz="3200" b="1">
                <a:solidFill>
                  <a:srgbClr val="00B050"/>
                </a:solidFill>
              </a:rPr>
              <a:t>النباتات </a:t>
            </a:r>
          </a:p>
          <a:p>
            <a:r>
              <a:rPr lang="ar-SA" sz="3200" b="1"/>
              <a:t>في المحيطات والبحار :</a:t>
            </a:r>
            <a:r>
              <a:rPr lang="ar-SA" sz="3200" b="1">
                <a:solidFill>
                  <a:srgbClr val="00B050"/>
                </a:solidFill>
              </a:rPr>
              <a:t>الطحالب </a:t>
            </a:r>
          </a:p>
        </p:txBody>
      </p:sp>
      <p:sp>
        <p:nvSpPr>
          <p:cNvPr id="5" name="مربع نص 4"/>
          <p:cNvSpPr txBox="1">
            <a:spLocks noChangeArrowheads="1"/>
          </p:cNvSpPr>
          <p:nvPr/>
        </p:nvSpPr>
        <p:spPr bwMode="auto">
          <a:xfrm>
            <a:off x="1589088" y="2814638"/>
            <a:ext cx="7397750" cy="2062162"/>
          </a:xfrm>
          <a:prstGeom prst="rect">
            <a:avLst/>
          </a:prstGeom>
          <a:noFill/>
          <a:ln w="9525">
            <a:noFill/>
            <a:miter lim="800000"/>
            <a:headEnd/>
            <a:tailEnd/>
          </a:ln>
        </p:spPr>
        <p:txBody>
          <a:bodyPr>
            <a:spAutoFit/>
          </a:bodyPr>
          <a:lstStyle/>
          <a:p>
            <a:r>
              <a:rPr lang="ar-SA" sz="3200" b="1">
                <a:solidFill>
                  <a:srgbClr val="C00000"/>
                </a:solidFill>
              </a:rPr>
              <a:t>المستهلكات : </a:t>
            </a:r>
          </a:p>
          <a:p>
            <a:r>
              <a:rPr lang="ar-SA" sz="3200" b="1">
                <a:solidFill>
                  <a:srgbClr val="0070C0"/>
                </a:solidFill>
              </a:rPr>
              <a:t>لا تستطيع صنع غذاءها بنفسها وتستمد طاقتها من مخلوقات حية أخرى .</a:t>
            </a:r>
          </a:p>
          <a:p>
            <a:r>
              <a:rPr lang="ar-SA" sz="3200" b="1"/>
              <a:t>آكلات أعشاب         آكلات لحوم          قارتة </a:t>
            </a:r>
          </a:p>
        </p:txBody>
      </p:sp>
      <p:sp>
        <p:nvSpPr>
          <p:cNvPr id="6" name="مربع نص 5"/>
          <p:cNvSpPr txBox="1">
            <a:spLocks noChangeArrowheads="1"/>
          </p:cNvSpPr>
          <p:nvPr/>
        </p:nvSpPr>
        <p:spPr bwMode="auto">
          <a:xfrm>
            <a:off x="0" y="4899025"/>
            <a:ext cx="9018588" cy="1570038"/>
          </a:xfrm>
          <a:prstGeom prst="rect">
            <a:avLst/>
          </a:prstGeom>
          <a:noFill/>
          <a:ln w="9525">
            <a:noFill/>
            <a:miter lim="800000"/>
            <a:headEnd/>
            <a:tailEnd/>
          </a:ln>
        </p:spPr>
        <p:txBody>
          <a:bodyPr>
            <a:spAutoFit/>
          </a:bodyPr>
          <a:lstStyle/>
          <a:p>
            <a:r>
              <a:rPr lang="ar-SA" sz="3200" b="1">
                <a:solidFill>
                  <a:srgbClr val="C00000"/>
                </a:solidFill>
              </a:rPr>
              <a:t>المحللات :</a:t>
            </a:r>
          </a:p>
          <a:p>
            <a:r>
              <a:rPr lang="ar-SA" sz="3200" b="1">
                <a:solidFill>
                  <a:srgbClr val="0070C0"/>
                </a:solidFill>
              </a:rPr>
              <a:t>تقوم بتحليل المواد الميتة للحصول على الطاقة .</a:t>
            </a:r>
          </a:p>
          <a:p>
            <a:r>
              <a:rPr lang="ar-SA" sz="3200" b="1"/>
              <a:t>الديدان       البكتيريا       الفطريات </a:t>
            </a:r>
          </a:p>
        </p:txBody>
      </p:sp>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4"/>
          <a:srcRect/>
          <a:stretch>
            <a:fillRect/>
          </a:stretch>
        </p:blipFill>
        <p:spPr bwMode="auto">
          <a:xfrm>
            <a:off x="357158" y="857232"/>
            <a:ext cx="8429684" cy="47863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linds(horizontal)">
                                      <p:cBhvr>
                                        <p:cTn id="7" dur="500"/>
                                        <p:tgtEl>
                                          <p:spTgt spid="152578"/>
                                        </p:tgtEl>
                                      </p:cBhvr>
                                    </p:animEffect>
                                  </p:childTnLst>
                                </p:cTn>
                              </p:par>
                              <p:par>
                                <p:cTn id="8" presetID="26" presetClass="entr" presetSubtype="0" fill="hold" nodeType="withEffect">
                                  <p:stCondLst>
                                    <p:cond delay="0"/>
                                  </p:stCondLst>
                                  <p:childTnLst>
                                    <p:set>
                                      <p:cBhvr>
                                        <p:cTn id="9" dur="1" fill="hold">
                                          <p:stCondLst>
                                            <p:cond delay="0"/>
                                          </p:stCondLst>
                                        </p:cTn>
                                        <p:tgtEl>
                                          <p:spTgt spid="152578"/>
                                        </p:tgtEl>
                                        <p:attrNameLst>
                                          <p:attrName>style.visibility</p:attrName>
                                        </p:attrNameLst>
                                      </p:cBhvr>
                                      <p:to>
                                        <p:strVal val="visible"/>
                                      </p:to>
                                    </p:set>
                                    <p:animEffect transition="in" filter="wipe(down)">
                                      <p:cBhvr>
                                        <p:cTn id="10" dur="290">
                                          <p:stCondLst>
                                            <p:cond delay="0"/>
                                          </p:stCondLst>
                                        </p:cTn>
                                        <p:tgtEl>
                                          <p:spTgt spid="152578"/>
                                        </p:tgtEl>
                                      </p:cBhvr>
                                    </p:animEffect>
                                    <p:anim calcmode="lin" valueType="num">
                                      <p:cBhvr>
                                        <p:cTn id="11" dur="911" tmFilter="0,0; 0.14,0.36; 0.43,0.73; 0.71,0.91; 1.0,1.0">
                                          <p:stCondLst>
                                            <p:cond delay="0"/>
                                          </p:stCondLst>
                                        </p:cTn>
                                        <p:tgtEl>
                                          <p:spTgt spid="152578"/>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152578"/>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152578"/>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152578"/>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152578"/>
                                        </p:tgtEl>
                                        <p:attrNameLst>
                                          <p:attrName>ppt_y</p:attrName>
                                        </p:attrNameLst>
                                      </p:cBhvr>
                                      <p:tavLst>
                                        <p:tav tm="0" fmla="#ppt_y-sin(pi*$)/81">
                                          <p:val>
                                            <p:fltVal val="0"/>
                                          </p:val>
                                        </p:tav>
                                        <p:tav tm="100000">
                                          <p:val>
                                            <p:fltVal val="1"/>
                                          </p:val>
                                        </p:tav>
                                      </p:tavLst>
                                    </p:anim>
                                    <p:animScale>
                                      <p:cBhvr>
                                        <p:cTn id="16" dur="13">
                                          <p:stCondLst>
                                            <p:cond delay="325"/>
                                          </p:stCondLst>
                                        </p:cTn>
                                        <p:tgtEl>
                                          <p:spTgt spid="152578"/>
                                        </p:tgtEl>
                                      </p:cBhvr>
                                      <p:to x="100000" y="60000"/>
                                    </p:animScale>
                                    <p:animScale>
                                      <p:cBhvr>
                                        <p:cTn id="17" dur="83" decel="50000">
                                          <p:stCondLst>
                                            <p:cond delay="338"/>
                                          </p:stCondLst>
                                        </p:cTn>
                                        <p:tgtEl>
                                          <p:spTgt spid="152578"/>
                                        </p:tgtEl>
                                      </p:cBhvr>
                                      <p:to x="100000" y="100000"/>
                                    </p:animScale>
                                    <p:animScale>
                                      <p:cBhvr>
                                        <p:cTn id="18" dur="13">
                                          <p:stCondLst>
                                            <p:cond delay="656"/>
                                          </p:stCondLst>
                                        </p:cTn>
                                        <p:tgtEl>
                                          <p:spTgt spid="152578"/>
                                        </p:tgtEl>
                                      </p:cBhvr>
                                      <p:to x="100000" y="80000"/>
                                    </p:animScale>
                                    <p:animScale>
                                      <p:cBhvr>
                                        <p:cTn id="19" dur="83" decel="50000">
                                          <p:stCondLst>
                                            <p:cond delay="669"/>
                                          </p:stCondLst>
                                        </p:cTn>
                                        <p:tgtEl>
                                          <p:spTgt spid="152578"/>
                                        </p:tgtEl>
                                      </p:cBhvr>
                                      <p:to x="100000" y="100000"/>
                                    </p:animScale>
                                    <p:animScale>
                                      <p:cBhvr>
                                        <p:cTn id="20" dur="13">
                                          <p:stCondLst>
                                            <p:cond delay="821"/>
                                          </p:stCondLst>
                                        </p:cTn>
                                        <p:tgtEl>
                                          <p:spTgt spid="152578"/>
                                        </p:tgtEl>
                                      </p:cBhvr>
                                      <p:to x="100000" y="90000"/>
                                    </p:animScale>
                                    <p:animScale>
                                      <p:cBhvr>
                                        <p:cTn id="21" dur="83" decel="50000">
                                          <p:stCondLst>
                                            <p:cond delay="834"/>
                                          </p:stCondLst>
                                        </p:cTn>
                                        <p:tgtEl>
                                          <p:spTgt spid="152578"/>
                                        </p:tgtEl>
                                      </p:cBhvr>
                                      <p:to x="100000" y="100000"/>
                                    </p:animScale>
                                    <p:animScale>
                                      <p:cBhvr>
                                        <p:cTn id="22" dur="13">
                                          <p:stCondLst>
                                            <p:cond delay="904"/>
                                          </p:stCondLst>
                                        </p:cTn>
                                        <p:tgtEl>
                                          <p:spTgt spid="152578"/>
                                        </p:tgtEl>
                                      </p:cBhvr>
                                      <p:to x="100000" y="95000"/>
                                    </p:animScale>
                                    <p:animScale>
                                      <p:cBhvr>
                                        <p:cTn id="23" dur="83" decel="50000">
                                          <p:stCondLst>
                                            <p:cond delay="917"/>
                                          </p:stCondLst>
                                        </p:cTn>
                                        <p:tgtEl>
                                          <p:spTgt spid="152578"/>
                                        </p:tgtEl>
                                      </p:cBhvr>
                                      <p:to x="100000" y="100000"/>
                                    </p:animScale>
                                  </p:childTnLst>
                                  <p:subTnLst>
                                    <p:audio>
                                      <p:cMediaNode>
                                        <p:cTn display="0" masterRel="sameClick">
                                          <p:stCondLst>
                                            <p:cond evt="begin" delay="0">
                                              <p:tn val="8"/>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lum bright="-7000" contrast="29000"/>
          </a:blip>
          <a:srcRect/>
          <a:stretch>
            <a:fillRect/>
          </a:stretch>
        </p:blipFill>
        <p:spPr bwMode="auto">
          <a:xfrm>
            <a:off x="2143108" y="1022248"/>
            <a:ext cx="5572164" cy="522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1"/>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471</Words>
  <Application>Microsoft Office PowerPoint</Application>
  <PresentationFormat>On-screen Show (4:3)</PresentationFormat>
  <Paragraphs>55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نسق Office</vt:lpstr>
      <vt:lpstr>PowerPoint Presentation</vt:lpstr>
      <vt:lpstr>PowerPoint Presentation</vt:lpstr>
      <vt:lpstr>PowerPoint Presentation</vt:lpstr>
      <vt:lpstr>PowerPoint Presentation</vt:lpstr>
      <vt:lpstr>PowerPoint Presentation</vt:lpstr>
      <vt:lpstr>كيف تعتمد المخلوقات الحية بعضها على بعض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secretools</dc:creator>
  <cp:lastModifiedBy>pc</cp:lastModifiedBy>
  <cp:revision>122</cp:revision>
  <dcterms:modified xsi:type="dcterms:W3CDTF">2019-11-09T15:17:15Z</dcterms:modified>
</cp:coreProperties>
</file>