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13:11:17.0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298 298 7852,'0'-12'-434,"0"3"0,-7 6 508,0-4 0,-3 5-58,3-5 1,3-3 61,-11 3 14,11-9-41,-15 4 1,17-9-18,-6-1 0,-1 8-5,2 0 1,0 0 166,7-7 0,0 6 52,0 1-347,0 0-32,0-7 183,0 9-807,0 3 455,0-1 147,0 8-199,-10-8 155,8 10-46,-7 0 171,-1 0-81,8 0 153,-17 0 0,14 0 0,-9 0 0,0 0 0,2 0 0,-5 3-62,10 4 62,-9-5 0,13 8 308,-15-10-168,15 9 1,-6-7 343,9 8-231,0-10-81,-10 0 77,8 0-26,-7 0 404,9 0 171,0 0-150,0-10-449,0 8 0,2-10 190,5 5-189,-5 5-204,17-8 379,-16 10-78,15 0-216,-15 0-335,6 0 253,-9 0 2308,0 0-2201,10 0 1,-8 3 45,5 4 14,-4-5-63,-3 8-232,0-10 385,0 0-1639,0 9 1,0-4-1769,0 9 3151,0-9 0,0 4 0,0-9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13:11:27.5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 43 6409,'0'-11'-152,"0"1"1,-9 1-1,-3-3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14:27:54.1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149 107 7711,'-30'-31'105,"6"3"0,-4-1 1,4 15-690,3 9-48,9 5 297,2 0 165,10 0 1,3 3-15,4 4 113,-5-5 71,17 8 0,-7-1 0,9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14:29:45.6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7308,'85'0'0,"0"0"0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4T14:55:31.5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128 43 7909,'-21'0'1365,"9"0"-681,-7 0-41,7 0-208,-9 0-409,9 0-6,3 0-187,9 0 240,0 0-198,0-10 158,9 8 1,3-8 39,9 10 0,-7-7 89,1 0-80,-1 0 121,7 7-106,0 0-59,-9 0 1,0 3-22,-5 4-12,-5-5-295,8 7 204,-10-9 0,-3 3 99,-4 4 0,3-5-27,-11 5 0,8-4-2239,-7-3 1395,0 0 0,-10 7-322,-4 0 1180,14 0 0,-24-7 0,15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4T14:55:31.8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170 64 7909,'-11'0'-281,"-8"-9"0,16 4 600,-4-9 770,-4 9-458,8-4-271,-6 0-177,9 6-114,0-6 201,0 9-242,9 0 0,-4 0 152,9 0 0,-7 0-15,7 0 1,-9 2-358,2 5-24,5-4 84,-10 15 0,8-13 90,-10 9 64,0-9-169,-10 14 163,-2-17 132,-9 17-154,9-16-220,-6 6-342,15-9-11,-6 0 0,6-2 329,-4-5 1,3 2 108,-11-9 141,1 9 0,-16-14 0,-4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0D841F-21D5-DA4A-8363-9D83F30A4344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4587A1-B06D-5740-B98E-B2154612A2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508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587A1-B06D-5740-B98E-B2154612A2F1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863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50" Type="http://schemas.openxmlformats.org/officeDocument/2006/relationships/image" Target="../media/image3010.png"/><Relationship Id="rId7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9" Type="http://schemas.openxmlformats.org/officeDocument/2006/relationships/customXml" Target="../ink/ink6.xml"/><Relationship Id="rId4" Type="http://schemas.openxmlformats.org/officeDocument/2006/relationships/image" Target="../media/image3.png"/><Relationship Id="rId48" Type="http://schemas.openxmlformats.org/officeDocument/2006/relationships/image" Target="../media/image30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20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9" Type="http://schemas.openxmlformats.org/officeDocument/2006/relationships/image" Target="../media/image79.png"/><Relationship Id="rId31" Type="http://schemas.openxmlformats.org/officeDocument/2006/relationships/image" Target="../media/image8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9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ustomXml" Target="../ink/ink4.xml"/><Relationship Id="rId2" Type="http://schemas.openxmlformats.org/officeDocument/2006/relationships/image" Target="../media/image1.png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26" y="5754707"/>
            <a:ext cx="3746500" cy="622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386946C-68D6-2C40-AFEB-9C439C96A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27" y="557270"/>
            <a:ext cx="42367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0C117ED-6894-564B-BA9F-4FB93DCCB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516006"/>
            <a:ext cx="6678478" cy="263542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1B3FFF3-8F96-434C-9B51-27A5C048973E}"/>
              </a:ext>
            </a:extLst>
          </p:cNvPr>
          <p:cNvSpPr txBox="1"/>
          <p:nvPr/>
        </p:nvSpPr>
        <p:spPr>
          <a:xfrm>
            <a:off x="1025181" y="3151435"/>
            <a:ext cx="71726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FF0000"/>
                </a:solidFill>
              </a:rPr>
              <a:t>عدد المباريات التي ربح فيها = ٥*٣= ١٥ مباراة 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عدد المباريات التي لعبها الفريق = ١٥+٥ = ٢٠ مباراة </a:t>
            </a:r>
          </a:p>
        </p:txBody>
      </p:sp>
    </p:spTree>
    <p:extLst>
      <p:ext uri="{BB962C8B-B14F-4D97-AF65-F5344CB8AC3E}">
        <p14:creationId xmlns:p14="http://schemas.microsoft.com/office/powerpoint/2010/main" val="154620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0E944EBD-839E-BB43-85B1-E8A362396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05" y="500160"/>
            <a:ext cx="5888605" cy="3462852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5D5A56-26D3-8D4A-B2C5-44EF9AE6CF22}"/>
              </a:ext>
            </a:extLst>
          </p:cNvPr>
          <p:cNvSpPr txBox="1"/>
          <p:nvPr/>
        </p:nvSpPr>
        <p:spPr>
          <a:xfrm>
            <a:off x="2694010" y="4287868"/>
            <a:ext cx="560658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FF0000"/>
                </a:solidFill>
              </a:rPr>
              <a:t>الفرق بين المسافتين = ٣٥٧٠-٢٤٣٠= ١١٠٠م 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١١٠٠*١٠٠= ١١٠٠٠٠سم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24B89108-60BC-4042-823D-3B43FBB38A63}"/>
                  </a:ext>
                </a:extLst>
              </p14:cNvPr>
              <p14:cNvContentPartPr/>
              <p14:nvPr/>
            </p14:nvContentPartPr>
            <p14:xfrm>
              <a:off x="8627557" y="6006569"/>
              <a:ext cx="69120" cy="23400"/>
            </p14:xfrm>
          </p:contentPart>
        </mc:Choice>
        <mc:Fallback xmlns=""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24B89108-60BC-4042-823D-3B43FBB38A6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12437" y="5991089"/>
                <a:ext cx="997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97F34030-DC92-4F47-A151-E2134A34725B}"/>
                  </a:ext>
                </a:extLst>
              </p14:cNvPr>
              <p14:cNvContentPartPr/>
              <p14:nvPr/>
            </p14:nvContentPartPr>
            <p14:xfrm>
              <a:off x="8352157" y="5991089"/>
              <a:ext cx="69120" cy="3852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97F34030-DC92-4F47-A151-E2134A3472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37037" y="5975969"/>
                <a:ext cx="9972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78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FF0000"/>
              </a:solidFill>
            </a:endParaRPr>
          </a:p>
          <a:p>
            <a:pPr algn="ctr"/>
            <a:endParaRPr lang="ar-SA" sz="2800" dirty="0">
              <a:solidFill>
                <a:srgbClr val="FF0000"/>
              </a:solidFill>
            </a:endParaRPr>
          </a:p>
          <a:p>
            <a:pPr algn="ctr"/>
            <a:endParaRPr lang="ar-SA" sz="2800" dirty="0">
              <a:solidFill>
                <a:srgbClr val="FF0000"/>
              </a:solidFill>
            </a:endParaRPr>
          </a:p>
          <a:p>
            <a:pPr algn="ctr"/>
            <a:endParaRPr lang="ar-SA" sz="2800" dirty="0">
              <a:solidFill>
                <a:srgbClr val="FF0000"/>
              </a:solidFill>
            </a:endParaRPr>
          </a:p>
          <a:p>
            <a:pPr algn="ctr"/>
            <a:endParaRPr lang="ar-SA" sz="2800" dirty="0">
              <a:solidFill>
                <a:srgbClr val="FF000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</a:rPr>
              <a:t>يقطع خيطآ طوله بعرض الباب أي ١ م </a:t>
            </a:r>
          </a:p>
          <a:p>
            <a:pPr algn="ctr"/>
            <a:r>
              <a:rPr lang="ar-SA" sz="3200" dirty="0">
                <a:solidFill>
                  <a:srgbClr val="FF0000"/>
                </a:solidFill>
              </a:rPr>
              <a:t>ثم يحدد عدد مرات طول الخيط المساوية لقياسات </a:t>
            </a:r>
          </a:p>
          <a:p>
            <a:pPr algn="ctr"/>
            <a:r>
              <a:rPr lang="ar-SA" sz="3200" dirty="0">
                <a:solidFill>
                  <a:srgbClr val="FF0000"/>
                </a:solidFill>
              </a:rPr>
              <a:t>المكان الذي سيضع فيه الثلاجة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ECA86CC-B9BC-AD4F-83D1-91FB9E2C1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13" y="352622"/>
            <a:ext cx="6576225" cy="3353942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8C90D436-2235-4D49-A522-EA9348A20A3E}"/>
              </a:ext>
            </a:extLst>
          </p:cNvPr>
          <p:cNvGrpSpPr/>
          <p:nvPr/>
        </p:nvGrpSpPr>
        <p:grpSpPr>
          <a:xfrm>
            <a:off x="6875437" y="5463329"/>
            <a:ext cx="2073960" cy="183960"/>
            <a:chOff x="6875437" y="5463329"/>
            <a:chExt cx="207396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id="{79952230-5414-2547-9594-DB007651EBF4}"/>
                    </a:ext>
                  </a:extLst>
                </p14:cNvPr>
                <p14:cNvContentPartPr/>
                <p14:nvPr/>
              </p14:nvContentPartPr>
              <p14:xfrm>
                <a:off x="8841757" y="5463329"/>
                <a:ext cx="107640" cy="107640"/>
              </p14:xfrm>
            </p:contentPart>
          </mc:Choice>
          <mc:Fallback xmlns=""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79952230-5414-2547-9594-DB007651EB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26637" y="5447849"/>
                  <a:ext cx="137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841B2F7E-FCD9-3D47-B653-E8AA3C884A51}"/>
                    </a:ext>
                  </a:extLst>
                </p14:cNvPr>
                <p14:cNvContentPartPr/>
                <p14:nvPr/>
              </p14:nvContentPartPr>
              <p14:xfrm>
                <a:off x="6875437" y="5631449"/>
                <a:ext cx="7920" cy="15840"/>
              </p14:xfrm>
            </p:contentPart>
          </mc:Choice>
          <mc:Fallback xmlns=""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841B2F7E-FCD9-3D47-B653-E8AA3C884A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60317" y="5616329"/>
                  <a:ext cx="3852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61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DDD0C89-C915-324C-9F3E-71A5E6BF7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52" y="529082"/>
            <a:ext cx="5619306" cy="211711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D65131-2FCF-4D4C-8222-C1057CAD0DA7}"/>
              </a:ext>
            </a:extLst>
          </p:cNvPr>
          <p:cNvSpPr txBox="1"/>
          <p:nvPr/>
        </p:nvSpPr>
        <p:spPr>
          <a:xfrm>
            <a:off x="508863" y="3753787"/>
            <a:ext cx="83022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FF0000"/>
                </a:solidFill>
              </a:rPr>
              <a:t>تستعمل شبر يدها لقياس شريط الزينة ثم تضرب عدد الأشبار في ٢٠سم وبذلك يمكنها أن توجد طول شريط الزينة كاملآ</a:t>
            </a:r>
          </a:p>
        </p:txBody>
      </p:sp>
    </p:spTree>
    <p:extLst>
      <p:ext uri="{BB962C8B-B14F-4D97-AF65-F5344CB8AC3E}">
        <p14:creationId xmlns:p14="http://schemas.microsoft.com/office/powerpoint/2010/main" val="192955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4021C15-91CE-CC4E-B0E5-207947822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30" y="592973"/>
            <a:ext cx="3561527" cy="541866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03B7F44-6BAF-E642-8CEB-DAF7BFDDDE23}"/>
              </a:ext>
            </a:extLst>
          </p:cNvPr>
          <p:cNvSpPr txBox="1"/>
          <p:nvPr/>
        </p:nvSpPr>
        <p:spPr>
          <a:xfrm>
            <a:off x="-142408" y="1625601"/>
            <a:ext cx="496676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FF0000"/>
                </a:solidFill>
              </a:rPr>
              <a:t>المتوسط الحسابي = ٢+٣+٢+١+١+٢+٥+٢على ٨ 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= ١٨على ٨ = ٢,٢٥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E015FAA-C35B-F142-AEC8-9738A34E6BC2}"/>
              </a:ext>
            </a:extLst>
          </p:cNvPr>
          <p:cNvSpPr txBox="1"/>
          <p:nvPr/>
        </p:nvSpPr>
        <p:spPr>
          <a:xfrm>
            <a:off x="119295" y="3034611"/>
            <a:ext cx="47432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FF0000"/>
                </a:solidFill>
              </a:rPr>
              <a:t>الوسيط نرتب الاعداد 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١،١،٢،٢،٢،٢،٣،٥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فيكون الوسيط ٢+٢ على ٢ = ٢</a:t>
            </a:r>
          </a:p>
        </p:txBody>
      </p:sp>
    </p:spTree>
    <p:extLst>
      <p:ext uri="{BB962C8B-B14F-4D97-AF65-F5344CB8AC3E}">
        <p14:creationId xmlns:p14="http://schemas.microsoft.com/office/powerpoint/2010/main" val="418275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5B663FA-F47C-9345-B044-71722F521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36" y="499125"/>
            <a:ext cx="5313057" cy="18288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BECFC41-9CED-5E4E-ADAE-5EB12E177751}"/>
              </a:ext>
            </a:extLst>
          </p:cNvPr>
          <p:cNvSpPr txBox="1"/>
          <p:nvPr/>
        </p:nvSpPr>
        <p:spPr>
          <a:xfrm>
            <a:off x="3479083" y="3469011"/>
            <a:ext cx="471286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FF0000"/>
                </a:solidFill>
              </a:rPr>
              <a:t>قاعدة النمط هيا إضافة ٠,٣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فيكون العدد المفقود هو ٠,٤</a:t>
            </a:r>
          </a:p>
        </p:txBody>
      </p:sp>
    </p:spTree>
    <p:extLst>
      <p:ext uri="{BB962C8B-B14F-4D97-AF65-F5344CB8AC3E}">
        <p14:creationId xmlns:p14="http://schemas.microsoft.com/office/powerpoint/2010/main" val="385731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CB156B4-89B0-9644-8788-DD656FC60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35" y="577774"/>
            <a:ext cx="5821363" cy="193162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212F1C-7506-A543-8BE5-260CB9F636C0}"/>
              </a:ext>
            </a:extLst>
          </p:cNvPr>
          <p:cNvSpPr txBox="1"/>
          <p:nvPr/>
        </p:nvSpPr>
        <p:spPr>
          <a:xfrm>
            <a:off x="2728897" y="2645050"/>
            <a:ext cx="560658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FF0000"/>
                </a:solidFill>
              </a:rPr>
              <a:t>بتقسيم الباب الى ٤ أقسام ويكون طول كل قسم ٥٠سم 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ويقف الطالب بجانب الباب ويحدد طوله اذا كان يزيد عن ارتفاع الجزء الثالث من الباب أم لا 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حيث ثلاثة أجزاء من الباب تساوي ١٥٠سم </a:t>
            </a:r>
          </a:p>
        </p:txBody>
      </p:sp>
    </p:spTree>
    <p:extLst>
      <p:ext uri="{BB962C8B-B14F-4D97-AF65-F5344CB8AC3E}">
        <p14:creationId xmlns:p14="http://schemas.microsoft.com/office/powerpoint/2010/main" val="269960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09B6E84-1AC4-2844-BAEF-52AC58BBC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9" y="565074"/>
            <a:ext cx="5505374" cy="205143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4F2C641-2A4C-D244-AD74-FF310051C511}"/>
              </a:ext>
            </a:extLst>
          </p:cNvPr>
          <p:cNvSpPr txBox="1"/>
          <p:nvPr/>
        </p:nvSpPr>
        <p:spPr>
          <a:xfrm>
            <a:off x="3866327" y="3017268"/>
            <a:ext cx="44593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FF0000"/>
                </a:solidFill>
              </a:rPr>
              <a:t>التخمين والتحقق </a:t>
            </a:r>
          </a:p>
          <a:p>
            <a:pPr algn="r"/>
            <a:r>
              <a:rPr lang="ar-SA" sz="2800" dirty="0">
                <a:solidFill>
                  <a:srgbClr val="FF0000"/>
                </a:solidFill>
              </a:rPr>
              <a:t>١١*٦= ٦٦ + ١٣= ٧٩</a:t>
            </a:r>
          </a:p>
        </p:txBody>
      </p:sp>
    </p:spTree>
    <p:extLst>
      <p:ext uri="{BB962C8B-B14F-4D97-AF65-F5344CB8AC3E}">
        <p14:creationId xmlns:p14="http://schemas.microsoft.com/office/powerpoint/2010/main" val="17006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10D765A-3EEA-3B4B-BC49-3EE2A5700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77" y="589494"/>
            <a:ext cx="4230443" cy="15811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6381776-A4C3-F949-B5F4-999A57F71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3105148"/>
            <a:ext cx="2508920" cy="20637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5C1E9E4D-2E8B-D348-A18C-E63B46AFD26E}"/>
                  </a:ext>
                </a:extLst>
              </p14:cNvPr>
              <p14:cNvContentPartPr/>
              <p14:nvPr/>
            </p14:nvContentPartPr>
            <p14:xfrm>
              <a:off x="6133477" y="4093889"/>
              <a:ext cx="54000" cy="3852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5C1E9E4D-2E8B-D348-A18C-E63B46AFD2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8357" y="4078409"/>
                <a:ext cx="8424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38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مهارة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أحل المسائل باستعمال المقياس المرجعي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0FDB3BC-6291-B946-8FC5-6C17F5AD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47267"/>
            <a:ext cx="9017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7381D320-D14E-034F-87D8-E530C8CB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4626" y="5789721"/>
            <a:ext cx="3746500" cy="55227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A960F7D-E9B3-5649-BD47-4FD2FE140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08" y="665411"/>
            <a:ext cx="5842811" cy="205820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B1BF489-5CB2-AA4C-9DFA-F4752BEDAFB2}"/>
              </a:ext>
            </a:extLst>
          </p:cNvPr>
          <p:cNvSpPr txBox="1"/>
          <p:nvPr/>
        </p:nvSpPr>
        <p:spPr>
          <a:xfrm>
            <a:off x="2901799" y="3302560"/>
            <a:ext cx="56739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FF0000"/>
                </a:solidFill>
              </a:rPr>
              <a:t>المبلغ الذي سيعيده البائع = ٣٥٠-٣١٧,٥٠= ٣٢,٥٠ ريالآ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FFDE927E-1683-4A4D-A7F2-F484F77C07BF}"/>
                  </a:ext>
                </a:extLst>
              </p14:cNvPr>
              <p14:cNvContentPartPr/>
              <p14:nvPr/>
            </p14:nvContentPartPr>
            <p14:xfrm>
              <a:off x="10165477" y="8164049"/>
              <a:ext cx="61560" cy="360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FFDE927E-1683-4A4D-A7F2-F484F77C07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49997" y="8148569"/>
                <a:ext cx="9216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6107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11</Slides>
  <Notes>1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31</cp:revision>
  <dcterms:created xsi:type="dcterms:W3CDTF">2021-10-10T21:32:23Z</dcterms:created>
  <dcterms:modified xsi:type="dcterms:W3CDTF">2022-01-05T15:37:35Z</dcterms:modified>
</cp:coreProperties>
</file>