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603" r:id="rId5"/>
    <p:sldId id="258" r:id="rId6"/>
    <p:sldId id="259" r:id="rId7"/>
    <p:sldId id="597" r:id="rId8"/>
    <p:sldId id="598" r:id="rId9"/>
    <p:sldId id="260" r:id="rId10"/>
    <p:sldId id="601" r:id="rId11"/>
    <p:sldId id="596" r:id="rId12"/>
    <p:sldId id="261" r:id="rId13"/>
    <p:sldId id="605" r:id="rId14"/>
    <p:sldId id="599" r:id="rId15"/>
    <p:sldId id="606" r:id="rId16"/>
    <p:sldId id="60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D8"/>
    <a:srgbClr val="B09DBA"/>
    <a:srgbClr val="508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11/06/1445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11/06/1445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11/06/1445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11/06/1445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11/06/1445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11/06/1445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11/06/1445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11/06/1445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11/06/1445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11/06/1445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11/06/1445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11/06/1445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ordwall.net/resource/26646452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slide" Target="slide5.xml"/><Relationship Id="rId10" Type="http://schemas.openxmlformats.org/officeDocument/2006/relationships/image" Target="../media/image44.png"/><Relationship Id="rId4" Type="http://schemas.openxmlformats.org/officeDocument/2006/relationships/image" Target="../media/image5.jpe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slide" Target="slide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slide" Target="slide5.xml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5.xml"/><Relationship Id="rId7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4" Type="http://schemas.openxmlformats.org/officeDocument/2006/relationships/image" Target="../media/image5.jpe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1.gif"/><Relationship Id="rId3" Type="http://schemas.openxmlformats.org/officeDocument/2006/relationships/slide" Target="slide6.xml"/><Relationship Id="rId7" Type="http://schemas.openxmlformats.org/officeDocument/2006/relationships/image" Target="../media/image39.png"/><Relationship Id="rId12" Type="http://schemas.openxmlformats.org/officeDocument/2006/relationships/image" Target="../media/image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90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053" y="3122269"/>
            <a:ext cx="6144220" cy="3135379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Goudy Old Style" panose="02020502050305020303" pitchFamily="18" charset="0"/>
              </a:rPr>
              <a:t>8 reading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69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168379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 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470CD5DB-B9A8-0ECD-433B-E7F3166CF9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840" y="1547999"/>
            <a:ext cx="7451372" cy="142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5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B141EDC4-2ECA-7929-D24C-3A421EA5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955" y="987223"/>
            <a:ext cx="237978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Lets play</a:t>
            </a:r>
            <a:endParaRPr lang="ar-SA" dirty="0"/>
          </a:p>
        </p:txBody>
      </p:sp>
      <p:pic>
        <p:nvPicPr>
          <p:cNvPr id="13" name="Picture 2" descr="dice">
            <a:extLst>
              <a:ext uri="{FF2B5EF4-FFF2-40B4-BE49-F238E27FC236}">
                <a16:creationId xmlns:a16="http://schemas.microsoft.com/office/drawing/2014/main" id="{C7ED291C-2D33-6C3D-93EF-AA2E0D6F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6" y="0"/>
            <a:ext cx="2935752" cy="29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reate Gamified Interactive Reviews with Wordwall | Profweb">
            <a:hlinkClick r:id="rId7"/>
            <a:extLst>
              <a:ext uri="{FF2B5EF4-FFF2-40B4-BE49-F238E27FC236}">
                <a16:creationId xmlns:a16="http://schemas.microsoft.com/office/drawing/2014/main" id="{2ADE3857-E36B-E4E4-5912-5191A807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8" y="3083006"/>
            <a:ext cx="4163081" cy="21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itmoji Image">
            <a:extLst>
              <a:ext uri="{FF2B5EF4-FFF2-40B4-BE49-F238E27FC236}">
                <a16:creationId xmlns:a16="http://schemas.microsoft.com/office/drawing/2014/main" id="{B514D119-9AA7-74B0-EDDB-077BE94EE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8"/>
          <a:stretch/>
        </p:blipFill>
        <p:spPr bwMode="auto">
          <a:xfrm>
            <a:off x="9223744" y="1847707"/>
            <a:ext cx="2271025" cy="158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5122cef5f2075143b4c453f21f952e66">
            <a:hlinkClick r:id="" action="ppaction://media"/>
            <a:extLst>
              <a:ext uri="{FF2B5EF4-FFF2-40B4-BE49-F238E27FC236}">
                <a16:creationId xmlns:a16="http://schemas.microsoft.com/office/drawing/2014/main" id="{C399858F-3858-73E3-ABD8-188E688128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98039" y="106134"/>
            <a:ext cx="3738223" cy="664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05" y="1676138"/>
            <a:ext cx="2643606" cy="3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1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dirty="0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4C0CB33-45F4-435A-86EA-CD2E40EDBD78}"/>
              </a:ext>
            </a:extLst>
          </p:cNvPr>
          <p:cNvSpPr txBox="1"/>
          <p:nvPr/>
        </p:nvSpPr>
        <p:spPr>
          <a:xfrm>
            <a:off x="881743" y="1796838"/>
            <a:ext cx="2496413" cy="695265"/>
          </a:xfrm>
          <a:prstGeom prst="horizontalScroll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generation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E5DBE91-9470-4F0A-45E5-F05A3D26716D}"/>
              </a:ext>
            </a:extLst>
          </p:cNvPr>
          <p:cNvSpPr txBox="1"/>
          <p:nvPr/>
        </p:nvSpPr>
        <p:spPr>
          <a:xfrm>
            <a:off x="1399769" y="2686867"/>
            <a:ext cx="1855405" cy="578882"/>
          </a:xfrm>
          <a:prstGeom prst="wedgeRoundRectCallout">
            <a:avLst>
              <a:gd name="adj1" fmla="val 91641"/>
              <a:gd name="adj2" fmla="val 943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Hang out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699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0933560-28A6-43E4-8038-59922BF98FF1}"/>
              </a:ext>
            </a:extLst>
          </p:cNvPr>
          <p:cNvSpPr txBox="1"/>
          <p:nvPr/>
        </p:nvSpPr>
        <p:spPr>
          <a:xfrm>
            <a:off x="1801131" y="923472"/>
            <a:ext cx="2207950" cy="578882"/>
          </a:xfrm>
          <a:prstGeom prst="wedgeRoundRectCallout">
            <a:avLst>
              <a:gd name="adj1" fmla="val 68657"/>
              <a:gd name="adj2" fmla="val 4129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teenager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 descr="Bitmoji Image">
            <a:extLst>
              <a:ext uri="{FF2B5EF4-FFF2-40B4-BE49-F238E27FC236}">
                <a16:creationId xmlns:a16="http://schemas.microsoft.com/office/drawing/2014/main" id="{9869CC7B-023D-C16C-E8C0-BC5432EA0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808" y="4243500"/>
            <a:ext cx="1982087" cy="19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70A7B99-C51D-9C19-535E-91B9AEA16316}"/>
              </a:ext>
            </a:extLst>
          </p:cNvPr>
          <p:cNvSpPr txBox="1"/>
          <p:nvPr/>
        </p:nvSpPr>
        <p:spPr>
          <a:xfrm>
            <a:off x="956219" y="4552315"/>
            <a:ext cx="2407486" cy="578882"/>
          </a:xfrm>
          <a:prstGeom prst="wedgeRoundRectCallout">
            <a:avLst>
              <a:gd name="adj1" fmla="val 78549"/>
              <a:gd name="adj2" fmla="val -327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advantages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27AF96F-5E77-5002-1F98-CA6E2C492611}"/>
              </a:ext>
            </a:extLst>
          </p:cNvPr>
          <p:cNvSpPr/>
          <p:nvPr/>
        </p:nvSpPr>
        <p:spPr>
          <a:xfrm>
            <a:off x="3700693" y="4730421"/>
            <a:ext cx="1470274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Good things</a:t>
            </a:r>
            <a:endParaRPr lang="ar-SA" sz="2000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1643736-DB1C-363C-789B-984DE98DEB1E}"/>
              </a:ext>
            </a:extLst>
          </p:cNvPr>
          <p:cNvSpPr txBox="1"/>
          <p:nvPr/>
        </p:nvSpPr>
        <p:spPr>
          <a:xfrm>
            <a:off x="1119073" y="5440011"/>
            <a:ext cx="2259083" cy="578882"/>
          </a:xfrm>
          <a:prstGeom prst="wedgeRoundRectCallout">
            <a:avLst>
              <a:gd name="adj1" fmla="val 91641"/>
              <a:gd name="adj2" fmla="val 9435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latest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43349AB-F200-2A24-0441-0F55335D6AD0}"/>
              </a:ext>
            </a:extLst>
          </p:cNvPr>
          <p:cNvSpPr txBox="1"/>
          <p:nvPr/>
        </p:nvSpPr>
        <p:spPr>
          <a:xfrm>
            <a:off x="4516599" y="5542795"/>
            <a:ext cx="1718381" cy="578882"/>
          </a:xfrm>
          <a:prstGeom prst="wedgeRoundRectCallout">
            <a:avLst>
              <a:gd name="adj1" fmla="val -75399"/>
              <a:gd name="adj2" fmla="val -356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old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3BD3A13-50B8-7350-363B-C42D660DD1EB}"/>
              </a:ext>
            </a:extLst>
          </p:cNvPr>
          <p:cNvSpPr/>
          <p:nvPr/>
        </p:nvSpPr>
        <p:spPr>
          <a:xfrm>
            <a:off x="3555393" y="5473611"/>
            <a:ext cx="735441" cy="578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</a:t>
            </a:r>
            <a:endParaRPr lang="ar-SA" sz="66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1E012EB-9F83-026A-7E9A-350F6BCE6922}"/>
              </a:ext>
            </a:extLst>
          </p:cNvPr>
          <p:cNvSpPr/>
          <p:nvPr/>
        </p:nvSpPr>
        <p:spPr>
          <a:xfrm>
            <a:off x="3928303" y="2818179"/>
            <a:ext cx="685252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walk</a:t>
            </a:r>
            <a:endParaRPr lang="ar-SA" sz="20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5920149-3469-8B28-5103-7AEF2A238F34}"/>
              </a:ext>
            </a:extLst>
          </p:cNvPr>
          <p:cNvSpPr txBox="1"/>
          <p:nvPr/>
        </p:nvSpPr>
        <p:spPr>
          <a:xfrm>
            <a:off x="881743" y="3676616"/>
            <a:ext cx="1855405" cy="578882"/>
          </a:xfrm>
          <a:prstGeom prst="wedgeRoundRectCallout">
            <a:avLst>
              <a:gd name="adj1" fmla="val 91641"/>
              <a:gd name="adj2" fmla="val 943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socialize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CBE2A82-3D28-0342-67F4-BDA6F34081F6}"/>
              </a:ext>
            </a:extLst>
          </p:cNvPr>
          <p:cNvSpPr/>
          <p:nvPr/>
        </p:nvSpPr>
        <p:spPr>
          <a:xfrm>
            <a:off x="3378156" y="3766002"/>
            <a:ext cx="1556708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Meet friends</a:t>
            </a:r>
            <a:endParaRPr lang="ar-SA" sz="2000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45748294-567F-051B-5585-CE569F8E60E4}"/>
              </a:ext>
            </a:extLst>
          </p:cNvPr>
          <p:cNvSpPr/>
          <p:nvPr/>
        </p:nvSpPr>
        <p:spPr>
          <a:xfrm>
            <a:off x="3480156" y="1981175"/>
            <a:ext cx="686406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ar-SA" sz="2000" b="1" dirty="0">
                <a:solidFill>
                  <a:srgbClr val="C00000"/>
                </a:solidFill>
                <a:latin typeface="MyriadPro-Light"/>
              </a:rPr>
              <a:t>جيل</a:t>
            </a:r>
            <a:endParaRPr lang="ar-SA" sz="2000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96AF51C1-BA1D-DA15-C8CC-0DFFF7D8B219}"/>
              </a:ext>
            </a:extLst>
          </p:cNvPr>
          <p:cNvSpPr/>
          <p:nvPr/>
        </p:nvSpPr>
        <p:spPr>
          <a:xfrm>
            <a:off x="4424684" y="1129210"/>
            <a:ext cx="203212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13 -18 years old</a:t>
            </a:r>
            <a:endParaRPr lang="ar-SA" sz="2000" dirty="0"/>
          </a:p>
        </p:txBody>
      </p:sp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3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CC72AC41-707D-86FD-9CA4-97A4AF74A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672488"/>
              </p:ext>
            </p:extLst>
          </p:nvPr>
        </p:nvGraphicFramePr>
        <p:xfrm>
          <a:off x="468087" y="679008"/>
          <a:ext cx="5840186" cy="5610374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1363374">
                  <a:extLst>
                    <a:ext uri="{9D8B030D-6E8A-4147-A177-3AD203B41FA5}">
                      <a16:colId xmlns:a16="http://schemas.microsoft.com/office/drawing/2014/main" val="2885754663"/>
                    </a:ext>
                  </a:extLst>
                </a:gridCol>
                <a:gridCol w="4476812">
                  <a:extLst>
                    <a:ext uri="{9D8B030D-6E8A-4147-A177-3AD203B41FA5}">
                      <a16:colId xmlns:a16="http://schemas.microsoft.com/office/drawing/2014/main" val="3580014888"/>
                    </a:ext>
                  </a:extLst>
                </a:gridCol>
              </a:tblGrid>
              <a:tr h="510034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845011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1- they’re called (school generation)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572153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2- in malls , teenagers are chatting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708345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3- teenagers don’t use phones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727007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4- they’re eating snacks in stores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567071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5- they’re wearing same clothes 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471618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6- Malls are teenagers favorite place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388309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7- the stores in malls have old fashions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286719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8- you can meet friends in malls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499600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9- malls have all kind of restaurants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003058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10- malls are safe &amp; comfortable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050062"/>
                  </a:ext>
                </a:extLst>
              </a:tr>
            </a:tbl>
          </a:graphicData>
        </a:graphic>
      </p:graphicFrame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EBC3A1E2-A906-E969-6F68-5FCD7C134522}"/>
              </a:ext>
            </a:extLst>
          </p:cNvPr>
          <p:cNvGrpSpPr/>
          <p:nvPr/>
        </p:nvGrpSpPr>
        <p:grpSpPr>
          <a:xfrm>
            <a:off x="8400563" y="930480"/>
            <a:ext cx="3571161" cy="2311845"/>
            <a:chOff x="8400563" y="930480"/>
            <a:chExt cx="3571161" cy="2311845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EC2F773F-45E8-19D8-79D3-93D69D72C797}"/>
                </a:ext>
              </a:extLst>
            </p:cNvPr>
            <p:cNvSpPr/>
            <p:nvPr/>
          </p:nvSpPr>
          <p:spPr>
            <a:xfrm>
              <a:off x="8400563" y="2595994"/>
              <a:ext cx="3571161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   3 class group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E566FEF3-2666-489B-BCB6-A9CFD5A3A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0277" y="1169511"/>
              <a:ext cx="1557437" cy="1274266"/>
            </a:xfrm>
            <a:prstGeom prst="rect">
              <a:avLst/>
            </a:prstGeom>
          </p:spPr>
        </p:pic>
        <p:pic>
          <p:nvPicPr>
            <p:cNvPr id="8" name="Picture 2" descr="True or false game - First grade end of year review - Google Slides">
              <a:extLst>
                <a:ext uri="{FF2B5EF4-FFF2-40B4-BE49-F238E27FC236}">
                  <a16:creationId xmlns:a16="http://schemas.microsoft.com/office/drawing/2014/main" id="{C9F3E98B-A0E1-605F-2056-B7A8ECA534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82" t="27891" r="56309" b="24150"/>
            <a:stretch/>
          </p:blipFill>
          <p:spPr bwMode="auto">
            <a:xfrm>
              <a:off x="8744860" y="930480"/>
              <a:ext cx="1181100" cy="1665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3427D45-994F-2724-EB02-2D8B68AF8E9A}"/>
              </a:ext>
            </a:extLst>
          </p:cNvPr>
          <p:cNvGrpSpPr/>
          <p:nvPr/>
        </p:nvGrpSpPr>
        <p:grpSpPr>
          <a:xfrm>
            <a:off x="4915307" y="1169511"/>
            <a:ext cx="1180693" cy="5011720"/>
            <a:chOff x="5775278" y="1169511"/>
            <a:chExt cx="1180693" cy="5011720"/>
          </a:xfrm>
        </p:grpSpPr>
        <p:pic>
          <p:nvPicPr>
            <p:cNvPr id="11" name="Picture 4" descr="Kids True False - Math - Apps on Google Play">
              <a:extLst>
                <a:ext uri="{FF2B5EF4-FFF2-40B4-BE49-F238E27FC236}">
                  <a16:creationId xmlns:a16="http://schemas.microsoft.com/office/drawing/2014/main" id="{847B3427-6399-72BB-24E2-DF018F4717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1169511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Kids True False - Math - Apps on Google Play">
              <a:extLst>
                <a:ext uri="{FF2B5EF4-FFF2-40B4-BE49-F238E27FC236}">
                  <a16:creationId xmlns:a16="http://schemas.microsoft.com/office/drawing/2014/main" id="{D192F19E-DE9B-FB19-D4CD-F7D80A3EAF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1675696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Kids True False - Math - Apps on Google Play">
              <a:extLst>
                <a:ext uri="{FF2B5EF4-FFF2-40B4-BE49-F238E27FC236}">
                  <a16:creationId xmlns:a16="http://schemas.microsoft.com/office/drawing/2014/main" id="{0E885FD0-6D39-2865-6AFA-50AB91C786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2181881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Kids True False - Math - Apps on Google Play">
              <a:extLst>
                <a:ext uri="{FF2B5EF4-FFF2-40B4-BE49-F238E27FC236}">
                  <a16:creationId xmlns:a16="http://schemas.microsoft.com/office/drawing/2014/main" id="{1A1F2240-5BDD-C684-6301-ED99C5DB34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2688066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Kids True False - Math - Apps on Google Play">
              <a:extLst>
                <a:ext uri="{FF2B5EF4-FFF2-40B4-BE49-F238E27FC236}">
                  <a16:creationId xmlns:a16="http://schemas.microsoft.com/office/drawing/2014/main" id="{B7AF360C-E15A-613C-CFC3-2D83E8F011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3194251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Kids True False - Math - Apps on Google Play">
              <a:extLst>
                <a:ext uri="{FF2B5EF4-FFF2-40B4-BE49-F238E27FC236}">
                  <a16:creationId xmlns:a16="http://schemas.microsoft.com/office/drawing/2014/main" id="{1131AA47-F611-22C3-2D44-D5AA0C1B2F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3700436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Kids True False - Math - Apps on Google Play">
              <a:extLst>
                <a:ext uri="{FF2B5EF4-FFF2-40B4-BE49-F238E27FC236}">
                  <a16:creationId xmlns:a16="http://schemas.microsoft.com/office/drawing/2014/main" id="{B341BAD4-B3DF-26A8-9C94-EDF15D3F7B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4206621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Kids True False - Math - Apps on Google Play">
              <a:extLst>
                <a:ext uri="{FF2B5EF4-FFF2-40B4-BE49-F238E27FC236}">
                  <a16:creationId xmlns:a16="http://schemas.microsoft.com/office/drawing/2014/main" id="{96F26814-5C36-652B-44D8-AD5603DC61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4712806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Kids True False - Math - Apps on Google Play">
              <a:extLst>
                <a:ext uri="{FF2B5EF4-FFF2-40B4-BE49-F238E27FC236}">
                  <a16:creationId xmlns:a16="http://schemas.microsoft.com/office/drawing/2014/main" id="{95E78BB4-8264-B5E1-7CBA-599A1C811F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5218991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Kids True False - Math - Apps on Google Play">
              <a:extLst>
                <a:ext uri="{FF2B5EF4-FFF2-40B4-BE49-F238E27FC236}">
                  <a16:creationId xmlns:a16="http://schemas.microsoft.com/office/drawing/2014/main" id="{C6D4C78C-3842-BE76-24DE-A7311E617F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5725176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10FCE0D8-C72D-F865-E044-BEE6BDB41C9C}"/>
              </a:ext>
            </a:extLst>
          </p:cNvPr>
          <p:cNvSpPr/>
          <p:nvPr/>
        </p:nvSpPr>
        <p:spPr>
          <a:xfrm>
            <a:off x="4915307" y="1193145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F3D50209-39ED-55DA-6C36-AD1E42618390}"/>
              </a:ext>
            </a:extLst>
          </p:cNvPr>
          <p:cNvSpPr/>
          <p:nvPr/>
        </p:nvSpPr>
        <p:spPr>
          <a:xfrm>
            <a:off x="5671460" y="1724108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EC5AFAD2-E955-E4C6-FF35-3D917F946A6A}"/>
              </a:ext>
            </a:extLst>
          </p:cNvPr>
          <p:cNvSpPr/>
          <p:nvPr/>
        </p:nvSpPr>
        <p:spPr>
          <a:xfrm>
            <a:off x="4931638" y="2205801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A2FF2D6E-2466-E1BE-E237-3BC0647FBF6F}"/>
              </a:ext>
            </a:extLst>
          </p:cNvPr>
          <p:cNvSpPr/>
          <p:nvPr/>
        </p:nvSpPr>
        <p:spPr>
          <a:xfrm>
            <a:off x="4948374" y="2698607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DC30EE19-030F-D2D4-EBCE-7E515CD97533}"/>
              </a:ext>
            </a:extLst>
          </p:cNvPr>
          <p:cNvSpPr/>
          <p:nvPr/>
        </p:nvSpPr>
        <p:spPr>
          <a:xfrm>
            <a:off x="5671460" y="3200400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45F145EF-563A-D8FF-3502-849AA3797FAC}"/>
              </a:ext>
            </a:extLst>
          </p:cNvPr>
          <p:cNvSpPr/>
          <p:nvPr/>
        </p:nvSpPr>
        <p:spPr>
          <a:xfrm>
            <a:off x="5671460" y="3733435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50EAF250-4286-3216-7F14-984E18BF16DD}"/>
              </a:ext>
            </a:extLst>
          </p:cNvPr>
          <p:cNvSpPr/>
          <p:nvPr/>
        </p:nvSpPr>
        <p:spPr>
          <a:xfrm>
            <a:off x="4947116" y="4230132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03DCAE4A-D59B-218D-BA17-9E350354E0B9}"/>
              </a:ext>
            </a:extLst>
          </p:cNvPr>
          <p:cNvSpPr/>
          <p:nvPr/>
        </p:nvSpPr>
        <p:spPr>
          <a:xfrm>
            <a:off x="5638363" y="4761791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B2F57ADD-9AD6-AF18-79B7-F04D637481FA}"/>
              </a:ext>
            </a:extLst>
          </p:cNvPr>
          <p:cNvSpPr/>
          <p:nvPr/>
        </p:nvSpPr>
        <p:spPr>
          <a:xfrm>
            <a:off x="5671460" y="5296720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EAF896AA-968D-CD27-66FC-B82A90740D6D}"/>
              </a:ext>
            </a:extLst>
          </p:cNvPr>
          <p:cNvSpPr/>
          <p:nvPr/>
        </p:nvSpPr>
        <p:spPr>
          <a:xfrm>
            <a:off x="5671460" y="5817238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D5B3BE-D956-C82E-2AEE-AB2C8400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89" y="-58264"/>
            <a:ext cx="10058400" cy="1371600"/>
          </a:xfrm>
        </p:spPr>
        <p:txBody>
          <a:bodyPr/>
          <a:lstStyle/>
          <a:p>
            <a:r>
              <a:rPr lang="en-US" dirty="0"/>
              <a:t>Write in your notebook</a:t>
            </a:r>
            <a:endParaRPr lang="ar-SA" dirty="0"/>
          </a:p>
        </p:txBody>
      </p:sp>
      <p:pic>
        <p:nvPicPr>
          <p:cNvPr id="4" name="Picture 6" descr="Clientmoji">
            <a:extLst>
              <a:ext uri="{FF2B5EF4-FFF2-40B4-BE49-F238E27FC236}">
                <a16:creationId xmlns:a16="http://schemas.microsoft.com/office/drawing/2014/main" id="{183DFCD1-14E3-F921-CC00-F8C2A30B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86" y="1712432"/>
            <a:ext cx="3866427" cy="386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F9FFBC8-96B3-841E-695F-FF6614A281D3}"/>
              </a:ext>
            </a:extLst>
          </p:cNvPr>
          <p:cNvSpPr/>
          <p:nvPr/>
        </p:nvSpPr>
        <p:spPr>
          <a:xfrm rot="21258162">
            <a:off x="8245804" y="5348027"/>
            <a:ext cx="3318345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Make a question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3DA2A7D-8149-B318-1BAC-D72C67216754}"/>
              </a:ext>
            </a:extLst>
          </p:cNvPr>
          <p:cNvSpPr/>
          <p:nvPr/>
        </p:nvSpPr>
        <p:spPr>
          <a:xfrm>
            <a:off x="3043215" y="1279141"/>
            <a:ext cx="6637380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Like final test </a:t>
            </a:r>
            <a:r>
              <a:rPr lang="ar-SA" sz="2400" b="1" dirty="0"/>
              <a:t>أسئلة للاختبار النهائي</a:t>
            </a:r>
            <a:endParaRPr lang="en-US" sz="2400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54D6975-C00E-2F51-7AED-F696BF178624}"/>
              </a:ext>
            </a:extLst>
          </p:cNvPr>
          <p:cNvSpPr/>
          <p:nvPr/>
        </p:nvSpPr>
        <p:spPr>
          <a:xfrm>
            <a:off x="748089" y="2536065"/>
            <a:ext cx="7113897" cy="150810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Choose:</a:t>
            </a:r>
          </a:p>
          <a:p>
            <a:pPr algn="l" rtl="0"/>
            <a:r>
              <a:rPr lang="en-US" sz="2400" b="1" dirty="0"/>
              <a:t>The  ………. are people from 13 – 18 years old</a:t>
            </a:r>
          </a:p>
          <a:p>
            <a:pPr algn="l" rtl="0"/>
            <a:r>
              <a:rPr lang="en-US" sz="2400" b="1" dirty="0"/>
              <a:t>( generation – socialize – teenagers)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0C96D81-5FAC-595B-595E-53487E80CD14}"/>
              </a:ext>
            </a:extLst>
          </p:cNvPr>
          <p:cNvSpPr txBox="1"/>
          <p:nvPr/>
        </p:nvSpPr>
        <p:spPr>
          <a:xfrm>
            <a:off x="195943" y="4163272"/>
            <a:ext cx="6732814" cy="510778"/>
          </a:xfrm>
          <a:prstGeom prst="wedgeRoundRectCallout">
            <a:avLst>
              <a:gd name="adj1" fmla="val -32752"/>
              <a:gd name="adj2" fmla="val 140765"/>
              <a:gd name="adj3" fmla="val 16667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Where do think the first mall was built?</a:t>
            </a:r>
            <a:endParaRPr lang="ar-SA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DB4CE59-AFBC-13B7-E3A2-EA6652840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144"/>
          <a:stretch/>
        </p:blipFill>
        <p:spPr>
          <a:xfrm>
            <a:off x="262203" y="4956841"/>
            <a:ext cx="6922368" cy="203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344783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219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 - E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grammar &amp; reading</a:t>
            </a:r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6FFCE55B-E779-50C3-5E98-488684EDB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4" y="1058572"/>
            <a:ext cx="10238014" cy="3587582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433492" y="-236075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p.219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AE27364-7DEA-FC79-18D3-321889B0787B}"/>
              </a:ext>
            </a:extLst>
          </p:cNvPr>
          <p:cNvSpPr/>
          <p:nvPr/>
        </p:nvSpPr>
        <p:spPr>
          <a:xfrm flipH="1">
            <a:off x="1100544" y="2326763"/>
            <a:ext cx="434775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What is Asma doing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1EE4418-F9FA-F7C0-08B3-34072A0486D4}"/>
              </a:ext>
            </a:extLst>
          </p:cNvPr>
          <p:cNvSpPr/>
          <p:nvPr/>
        </p:nvSpPr>
        <p:spPr>
          <a:xfrm flipH="1">
            <a:off x="1100544" y="2852363"/>
            <a:ext cx="434775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What are they doing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F2827E4-FCA4-0FCE-B412-178ACDBEB1D9}"/>
              </a:ext>
            </a:extLst>
          </p:cNvPr>
          <p:cNvSpPr/>
          <p:nvPr/>
        </p:nvSpPr>
        <p:spPr>
          <a:xfrm flipH="1">
            <a:off x="1149530" y="3485021"/>
            <a:ext cx="434775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What are you doing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D25D912-E6B6-A3AF-C26E-5BE76B7568EF}"/>
              </a:ext>
            </a:extLst>
          </p:cNvPr>
          <p:cNvSpPr/>
          <p:nvPr/>
        </p:nvSpPr>
        <p:spPr>
          <a:xfrm flipH="1">
            <a:off x="1175369" y="4054022"/>
            <a:ext cx="434775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What are you doing</a:t>
            </a:r>
            <a:endParaRPr lang="ar-SA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433492" y="-236075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p.220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3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59D0AEB-4382-62C1-D199-7CEC7D118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16" y="157842"/>
            <a:ext cx="888698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72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5" y="2798047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answer questions from reading</a:t>
            </a:r>
            <a:endParaRPr lang="en-US" sz="4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create a report about a popular teen hangout</a:t>
            </a:r>
            <a:endParaRPr lang="en-US" sz="66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2D143EC-326B-4E92-DB98-FC753AC136DA}"/>
              </a:ext>
            </a:extLst>
          </p:cNvPr>
          <p:cNvSpPr/>
          <p:nvPr/>
        </p:nvSpPr>
        <p:spPr>
          <a:xfrm>
            <a:off x="1455273" y="563221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Use new words correctly</a:t>
            </a:r>
            <a:endParaRPr lang="en-US" sz="6000" b="1" dirty="0"/>
          </a:p>
        </p:txBody>
      </p:sp>
      <p:pic>
        <p:nvPicPr>
          <p:cNvPr id="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FE715CC2-D4DD-53DD-4585-089C3D51C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4" y="5467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7D8D033-0478-F4A6-6745-D5B734962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586" y="372329"/>
            <a:ext cx="6470507" cy="611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Revision</a:t>
            </a:r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  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853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llustration of Kids Raising their Hands Asking Questions ...">
            <a:extLst>
              <a:ext uri="{FF2B5EF4-FFF2-40B4-BE49-F238E27FC236}">
                <a16:creationId xmlns:a16="http://schemas.microsoft.com/office/drawing/2014/main" id="{A5EF302B-CDE4-7F2B-6655-7693809F9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1"/>
          <a:stretch/>
        </p:blipFill>
        <p:spPr bwMode="auto">
          <a:xfrm>
            <a:off x="7316433" y="2116519"/>
            <a:ext cx="4176150" cy="31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69F70BD-6AD5-839B-FC3B-75390F2D75F4}"/>
              </a:ext>
            </a:extLst>
          </p:cNvPr>
          <p:cNvSpPr/>
          <p:nvPr/>
        </p:nvSpPr>
        <p:spPr>
          <a:xfrm>
            <a:off x="1119280" y="823757"/>
            <a:ext cx="3569459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What ………… doing?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62B951F-A5EB-66A1-0E69-DF9DC585DF55}"/>
              </a:ext>
            </a:extLst>
          </p:cNvPr>
          <p:cNvSpPr txBox="1"/>
          <p:nvPr/>
        </p:nvSpPr>
        <p:spPr>
          <a:xfrm>
            <a:off x="1448340" y="5488717"/>
            <a:ext cx="1690370" cy="578882"/>
          </a:xfrm>
          <a:prstGeom prst="wedgeRoundRectCallout">
            <a:avLst>
              <a:gd name="adj1" fmla="val 67384"/>
              <a:gd name="adj2" fmla="val 21456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busy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960B40A-15B3-47DA-54AF-D7ADAC2593A0}"/>
              </a:ext>
            </a:extLst>
          </p:cNvPr>
          <p:cNvSpPr txBox="1"/>
          <p:nvPr/>
        </p:nvSpPr>
        <p:spPr>
          <a:xfrm>
            <a:off x="3870231" y="5649474"/>
            <a:ext cx="1690370" cy="578882"/>
          </a:xfrm>
          <a:prstGeom prst="wedgeRoundRectCallout">
            <a:avLst>
              <a:gd name="adj1" fmla="val -62981"/>
              <a:gd name="adj2" fmla="val -16808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..........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135682D-B88F-33CB-4F96-1C52FAB0BF7B}"/>
              </a:ext>
            </a:extLst>
          </p:cNvPr>
          <p:cNvSpPr/>
          <p:nvPr/>
        </p:nvSpPr>
        <p:spPr>
          <a:xfrm>
            <a:off x="3204548" y="5322741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#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14EC35B-A011-7E9D-A0B8-A177F75A4CF1}"/>
              </a:ext>
            </a:extLst>
          </p:cNvPr>
          <p:cNvSpPr txBox="1"/>
          <p:nvPr/>
        </p:nvSpPr>
        <p:spPr>
          <a:xfrm>
            <a:off x="857056" y="4415313"/>
            <a:ext cx="1055529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….. 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A544B9A-EF32-A4AA-9C9E-E12A30BF86A3}"/>
              </a:ext>
            </a:extLst>
          </p:cNvPr>
          <p:cNvSpPr txBox="1"/>
          <p:nvPr/>
        </p:nvSpPr>
        <p:spPr>
          <a:xfrm>
            <a:off x="3962590" y="5033300"/>
            <a:ext cx="1117767" cy="578882"/>
          </a:xfrm>
          <a:prstGeom prst="wedgeRoundRectCallout">
            <a:avLst>
              <a:gd name="adj1" fmla="val 63048"/>
              <a:gd name="adj2" fmla="val 1831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…….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4" descr="Customer Service Stock Illustrations – 283,194 Customer Service Stock  Illustrations, Vectors &amp; Clipart - Dreamstime">
            <a:extLst>
              <a:ext uri="{FF2B5EF4-FFF2-40B4-BE49-F238E27FC236}">
                <a16:creationId xmlns:a16="http://schemas.microsoft.com/office/drawing/2014/main" id="{14CAC5B4-A041-2B8A-F545-672277F21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499" y="3505200"/>
            <a:ext cx="2085874" cy="20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C573FCF-8898-15ED-43C5-47B5F787A587}"/>
              </a:ext>
            </a:extLst>
          </p:cNvPr>
          <p:cNvSpPr txBox="1"/>
          <p:nvPr/>
        </p:nvSpPr>
        <p:spPr>
          <a:xfrm>
            <a:off x="596828" y="4972748"/>
            <a:ext cx="32605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Hot line to ask questions</a:t>
            </a:r>
            <a:endParaRPr lang="ar-SA" sz="2000" b="1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7EB0CE3-A3D5-32F0-1041-297567EE36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256" t="30117" r="54793" b="57500"/>
          <a:stretch/>
        </p:blipFill>
        <p:spPr>
          <a:xfrm>
            <a:off x="1790700" y="1343822"/>
            <a:ext cx="3091543" cy="2045520"/>
          </a:xfrm>
          <a:prstGeom prst="rect">
            <a:avLst/>
          </a:prstGeom>
        </p:spPr>
      </p:pic>
      <p:pic>
        <p:nvPicPr>
          <p:cNvPr id="3" name="Picture 2" descr="Calendar Stock Illustration - Download Image Now - Calendar, Doodle,  Cartoon - iStock">
            <a:extLst>
              <a:ext uri="{FF2B5EF4-FFF2-40B4-BE49-F238E27FC236}">
                <a16:creationId xmlns:a16="http://schemas.microsoft.com/office/drawing/2014/main" id="{950A9E71-631C-CFF2-7C17-45F035B29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415" y="3429000"/>
            <a:ext cx="1465490" cy="122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Train Station Picture for Classroom / Therapy Use - Great Train Station  Clipart">
            <a:extLst>
              <a:ext uri="{FF2B5EF4-FFF2-40B4-BE49-F238E27FC236}">
                <a16:creationId xmlns:a16="http://schemas.microsoft.com/office/drawing/2014/main" id="{0A47032F-B569-0452-2CCF-1BE50937B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164" y="1689407"/>
            <a:ext cx="1786593" cy="178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636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" y="1495513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8" name="Picture 6" descr="Clientmoji">
            <a:extLst>
              <a:ext uri="{FF2B5EF4-FFF2-40B4-BE49-F238E27FC236}">
                <a16:creationId xmlns:a16="http://schemas.microsoft.com/office/drawing/2014/main" id="{74478893-55A4-365F-B438-6E369CC1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97" y="-62795"/>
            <a:ext cx="1619911" cy="16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hare Ideas Stock Illustrations – 3,536 Share Ideas Stock ...">
            <a:extLst>
              <a:ext uri="{FF2B5EF4-FFF2-40B4-BE49-F238E27FC236}">
                <a16:creationId xmlns:a16="http://schemas.microsoft.com/office/drawing/2014/main" id="{47AD1CD3-5F3C-8819-1011-3B2B3E71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755" y="1762428"/>
            <a:ext cx="2049794" cy="11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Happy smile emotclip-art with talk speech bubble vector  clip-art illustration">
            <a:extLst>
              <a:ext uri="{FF2B5EF4-FFF2-40B4-BE49-F238E27FC236}">
                <a16:creationId xmlns:a16="http://schemas.microsoft.com/office/drawing/2014/main" id="{BD21A793-F3AF-4B56-600D-BD727EC9C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6F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59" y="466492"/>
            <a:ext cx="3791158" cy="283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0C7BA832-E63B-0936-9E1F-086137704710}"/>
              </a:ext>
            </a:extLst>
          </p:cNvPr>
          <p:cNvSpPr/>
          <p:nvPr/>
        </p:nvSpPr>
        <p:spPr>
          <a:xfrm>
            <a:off x="2873906" y="1683922"/>
            <a:ext cx="4337776" cy="646331"/>
          </a:xfrm>
          <a:prstGeom prst="rect">
            <a:avLst/>
          </a:prstGeom>
          <a:solidFill>
            <a:srgbClr val="FF66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Answer with emoji</a:t>
            </a:r>
            <a:endParaRPr lang="ar-SA" sz="3600" dirty="0">
              <a:latin typeface="Papyrus" panose="03070502060502030205" pitchFamily="66" charset="0"/>
            </a:endParaRPr>
          </a:p>
        </p:txBody>
      </p:sp>
      <p:pic>
        <p:nvPicPr>
          <p:cNvPr id="16" name="Picture 2" descr="Happy Emoji Clipart Images | Free Download | PNG Transparent Background -  Pngtree">
            <a:extLst>
              <a:ext uri="{FF2B5EF4-FFF2-40B4-BE49-F238E27FC236}">
                <a16:creationId xmlns:a16="http://schemas.microsoft.com/office/drawing/2014/main" id="{5AA708DF-2BD8-13C5-3BC1-F069BAEF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6" y="3406671"/>
            <a:ext cx="2105167" cy="12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hinking Emoji Home Framed Fine Art Print | Homosneksual Store">
            <a:extLst>
              <a:ext uri="{FF2B5EF4-FFF2-40B4-BE49-F238E27FC236}">
                <a16:creationId xmlns:a16="http://schemas.microsoft.com/office/drawing/2014/main" id="{7C296856-6FA6-B22C-BEB0-1BDD000C6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59" y="4570952"/>
            <a:ext cx="1555630" cy="155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reamy Emoticon Stock Illustration - Download Image Now - Emoticon,  Anthropomorphic Smiley Face, Contemplation - iStock">
            <a:extLst>
              <a:ext uri="{FF2B5EF4-FFF2-40B4-BE49-F238E27FC236}">
                <a16:creationId xmlns:a16="http://schemas.microsoft.com/office/drawing/2014/main" id="{4010A226-BDE7-FDFD-BBA0-22F6F777E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96" y="3436272"/>
            <a:ext cx="1554584" cy="12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Download Great Job Emoji Free PNG HQ HQ PNG Image | FreePNGImg">
            <a:extLst>
              <a:ext uri="{FF2B5EF4-FFF2-40B4-BE49-F238E27FC236}">
                <a16:creationId xmlns:a16="http://schemas.microsoft.com/office/drawing/2014/main" id="{24B5EA52-E17F-9EAD-B5B0-F8D2B122F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41" y="301245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I'm Watching You! | Symbols &amp; Emoticons">
            <a:extLst>
              <a:ext uri="{FF2B5EF4-FFF2-40B4-BE49-F238E27FC236}">
                <a16:creationId xmlns:a16="http://schemas.microsoft.com/office/drawing/2014/main" id="{7671E704-91BA-FA37-3CE5-DA01E5793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240" y="4356864"/>
            <a:ext cx="3113196" cy="163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4686F5F-5536-1203-72DF-2CADD23A3380}"/>
              </a:ext>
            </a:extLst>
          </p:cNvPr>
          <p:cNvSpPr txBox="1"/>
          <p:nvPr/>
        </p:nvSpPr>
        <p:spPr>
          <a:xfrm>
            <a:off x="402581" y="4731759"/>
            <a:ext cx="2209989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Send e-mail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132D3C0D-8B43-AAB1-B6E1-0E648420F959}"/>
              </a:ext>
            </a:extLst>
          </p:cNvPr>
          <p:cNvSpPr txBox="1"/>
          <p:nvPr/>
        </p:nvSpPr>
        <p:spPr>
          <a:xfrm>
            <a:off x="2553748" y="5936582"/>
            <a:ext cx="1761006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helpline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AD73CDC-0785-2B90-662F-34C730720CBD}"/>
              </a:ext>
            </a:extLst>
          </p:cNvPr>
          <p:cNvSpPr txBox="1"/>
          <p:nvPr/>
        </p:nvSpPr>
        <p:spPr>
          <a:xfrm>
            <a:off x="4334993" y="4900190"/>
            <a:ext cx="2143125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Work online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B7EE349-B029-59FE-754A-71DA7AC9C8A3}"/>
              </a:ext>
            </a:extLst>
          </p:cNvPr>
          <p:cNvSpPr txBox="1"/>
          <p:nvPr/>
        </p:nvSpPr>
        <p:spPr>
          <a:xfrm>
            <a:off x="6096000" y="6070359"/>
            <a:ext cx="2332173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break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C7B641A-251F-52A5-593C-A9C4ABD556D0}"/>
              </a:ext>
            </a:extLst>
          </p:cNvPr>
          <p:cNvSpPr txBox="1"/>
          <p:nvPr/>
        </p:nvSpPr>
        <p:spPr>
          <a:xfrm>
            <a:off x="7904050" y="4880372"/>
            <a:ext cx="2174143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magazine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hlinkClick r:id="rId3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4789F3E-ED46-A184-662E-607342609EC6}"/>
              </a:ext>
            </a:extLst>
          </p:cNvPr>
          <p:cNvSpPr/>
          <p:nvPr/>
        </p:nvSpPr>
        <p:spPr>
          <a:xfrm>
            <a:off x="10440820" y="35166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69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0E241761-212F-E418-9C26-30BA9F0D7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25" y="5348767"/>
            <a:ext cx="1320800" cy="1320800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A237C3B8-F1AF-1EA2-5F18-6BBDA8241299}"/>
              </a:ext>
            </a:extLst>
          </p:cNvPr>
          <p:cNvGrpSpPr/>
          <p:nvPr/>
        </p:nvGrpSpPr>
        <p:grpSpPr>
          <a:xfrm>
            <a:off x="5821573" y="5140797"/>
            <a:ext cx="3336194" cy="1425427"/>
            <a:chOff x="8020382" y="1272326"/>
            <a:chExt cx="3826108" cy="1656828"/>
          </a:xfrm>
        </p:grpSpPr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C899704D-0722-6DB0-39C8-F0471A7EBDF8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31" name="سهم: لليمين 30">
              <a:extLst>
                <a:ext uri="{FF2B5EF4-FFF2-40B4-BE49-F238E27FC236}">
                  <a16:creationId xmlns:a16="http://schemas.microsoft.com/office/drawing/2014/main" id="{252EB942-0DB4-9BF3-87C3-9FAB45962D76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2" name="سهم: لليمين 31">
              <a:extLst>
                <a:ext uri="{FF2B5EF4-FFF2-40B4-BE49-F238E27FC236}">
                  <a16:creationId xmlns:a16="http://schemas.microsoft.com/office/drawing/2014/main" id="{22E8E53F-C99F-6102-28F9-3F6DB4D0ABAD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D0357A5A-1E36-2AA9-C959-C684116D2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810ACCD2-9AC7-C61C-B822-47A303E36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C84A8C8C-0A55-5F3D-2E48-5FF5596A9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92341402-D484-2A8C-6481-383E7E2488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679" y="451753"/>
            <a:ext cx="2223443" cy="42847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B142B3D-4FEA-8BE4-3E0D-87B2E2D480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587" b="47144"/>
          <a:stretch/>
        </p:blipFill>
        <p:spPr>
          <a:xfrm>
            <a:off x="2463148" y="72206"/>
            <a:ext cx="6716849" cy="317318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1083447-D87B-41F3-EE23-993BE7E3AF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82" t="58730" r="43108" b="1588"/>
          <a:stretch/>
        </p:blipFill>
        <p:spPr>
          <a:xfrm>
            <a:off x="613545" y="3477013"/>
            <a:ext cx="3614320" cy="2721429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7C7F60D-ED48-0BD9-39AD-CC95B5B4CDF6}"/>
              </a:ext>
            </a:extLst>
          </p:cNvPr>
          <p:cNvSpPr txBox="1"/>
          <p:nvPr/>
        </p:nvSpPr>
        <p:spPr>
          <a:xfrm>
            <a:off x="3665793" y="4176725"/>
            <a:ext cx="5739464" cy="510778"/>
          </a:xfrm>
          <a:prstGeom prst="wedgeRoundRectCallout">
            <a:avLst>
              <a:gd name="adj1" fmla="val -40947"/>
              <a:gd name="adj2" fmla="val -92602"/>
              <a:gd name="adj3" fmla="val 16667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Where do you think the people are? </a:t>
            </a:r>
            <a:endParaRPr lang="ar-SA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03678FF-F781-F3E4-BA3C-5444F05C8083}"/>
              </a:ext>
            </a:extLst>
          </p:cNvPr>
          <p:cNvSpPr txBox="1"/>
          <p:nvPr/>
        </p:nvSpPr>
        <p:spPr>
          <a:xfrm>
            <a:off x="9236269" y="882390"/>
            <a:ext cx="2302590" cy="2553891"/>
          </a:xfrm>
          <a:prstGeom prst="wedgeRoundRectCallout">
            <a:avLst>
              <a:gd name="adj1" fmla="val -79380"/>
              <a:gd name="adj2" fmla="val 53194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shopping, buying, </a:t>
            </a:r>
          </a:p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talking,</a:t>
            </a:r>
          </a:p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walking, </a:t>
            </a:r>
          </a:p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looking, </a:t>
            </a:r>
          </a:p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hanging out</a:t>
            </a:r>
            <a:endParaRPr lang="ar-SA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8AAB335-EFBC-6E1D-DE2E-90F843AB63DD}"/>
              </a:ext>
            </a:extLst>
          </p:cNvPr>
          <p:cNvSpPr txBox="1"/>
          <p:nvPr/>
        </p:nvSpPr>
        <p:spPr>
          <a:xfrm>
            <a:off x="4834717" y="3544784"/>
            <a:ext cx="4860414" cy="510778"/>
          </a:xfrm>
          <a:prstGeom prst="wedgeRoundRectCallout">
            <a:avLst>
              <a:gd name="adj1" fmla="val -40947"/>
              <a:gd name="adj2" fmla="val -92602"/>
              <a:gd name="adj3" fmla="val 16667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What are they doing? </a:t>
            </a:r>
            <a:endParaRPr lang="ar-SA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120834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69</a:t>
            </a:r>
          </a:p>
        </p:txBody>
      </p:sp>
      <p:pic>
        <p:nvPicPr>
          <p:cNvPr id="2" name="Picture 6" descr="Clientmoji">
            <a:extLst>
              <a:ext uri="{FF2B5EF4-FFF2-40B4-BE49-F238E27FC236}">
                <a16:creationId xmlns:a16="http://schemas.microsoft.com/office/drawing/2014/main" id="{6031C1ED-296F-3984-DE7B-3EF6F21C0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831" y="1830352"/>
            <a:ext cx="1574708" cy="157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2A38E29-F3BD-BE91-4785-444CDCD4A1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7746"/>
          <a:stretch/>
        </p:blipFill>
        <p:spPr>
          <a:xfrm>
            <a:off x="2708384" y="46819"/>
            <a:ext cx="6266888" cy="246708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B5E0B847-1BDD-E296-4A11-A5443D7725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335" t="44397"/>
          <a:stretch/>
        </p:blipFill>
        <p:spPr>
          <a:xfrm>
            <a:off x="4023003" y="2505695"/>
            <a:ext cx="4514752" cy="430548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075545D-0B06-EDE3-B233-72E58DF035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636" r="43367" b="3879"/>
          <a:stretch/>
        </p:blipFill>
        <p:spPr>
          <a:xfrm>
            <a:off x="1028653" y="2548847"/>
            <a:ext cx="2994350" cy="228990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43BA51F4-6D4C-BE11-B194-59A7324B9A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92" y="250302"/>
            <a:ext cx="3848637" cy="990738"/>
          </a:xfrm>
          <a:prstGeom prst="rect">
            <a:avLst/>
          </a:prstGeom>
        </p:spPr>
      </p:pic>
      <p:pic>
        <p:nvPicPr>
          <p:cNvPr id="22" name="u8 read">
            <a:hlinkClick r:id="" action="ppaction://media"/>
            <a:extLst>
              <a:ext uri="{FF2B5EF4-FFF2-40B4-BE49-F238E27FC236}">
                <a16:creationId xmlns:a16="http://schemas.microsoft.com/office/drawing/2014/main" id="{A8AC6EAD-DCB3-34E5-34AF-AE3CE8421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7465" y="718759"/>
            <a:ext cx="1518557" cy="15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9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3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5221E02-39B4-8176-131C-E1223C22CF0A}"/>
              </a:ext>
            </a:extLst>
          </p:cNvPr>
          <p:cNvSpPr txBox="1"/>
          <p:nvPr/>
        </p:nvSpPr>
        <p:spPr>
          <a:xfrm>
            <a:off x="5348260" y="191520"/>
            <a:ext cx="4987726" cy="919401"/>
          </a:xfrm>
          <a:prstGeom prst="wedgeRoundRectCallout">
            <a:avLst>
              <a:gd name="adj1" fmla="val -32752"/>
              <a:gd name="adj2" fmla="val 140765"/>
              <a:gd name="adj3" fmla="val 16667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What do the teenagers in the reading do in malls?</a:t>
            </a:r>
            <a:endParaRPr lang="ar-SA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E21D3A4-77D5-E503-549B-D09D80146949}"/>
              </a:ext>
            </a:extLst>
          </p:cNvPr>
          <p:cNvSpPr txBox="1"/>
          <p:nvPr/>
        </p:nvSpPr>
        <p:spPr>
          <a:xfrm>
            <a:off x="8391847" y="1220777"/>
            <a:ext cx="2302590" cy="2553891"/>
          </a:xfrm>
          <a:prstGeom prst="wedgeRoundRectCallout">
            <a:avLst>
              <a:gd name="adj1" fmla="val -79380"/>
              <a:gd name="adj2" fmla="val 53194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shopping, buying, </a:t>
            </a:r>
          </a:p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talking,</a:t>
            </a:r>
          </a:p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walking, </a:t>
            </a:r>
          </a:p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looking, </a:t>
            </a:r>
          </a:p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hanging out</a:t>
            </a:r>
            <a:endParaRPr lang="ar-SA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F60F049-A13F-A489-990B-D04D3F759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335" t="44397"/>
          <a:stretch/>
        </p:blipFill>
        <p:spPr>
          <a:xfrm>
            <a:off x="3411951" y="1638300"/>
            <a:ext cx="4514752" cy="493257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1E698C5-B7FE-10FF-D9EF-54905A1F26C6}"/>
              </a:ext>
            </a:extLst>
          </p:cNvPr>
          <p:cNvSpPr txBox="1"/>
          <p:nvPr/>
        </p:nvSpPr>
        <p:spPr>
          <a:xfrm>
            <a:off x="500743" y="1959820"/>
            <a:ext cx="229688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eat, </a:t>
            </a:r>
          </a:p>
          <a:p>
            <a:r>
              <a:rPr lang="en-US" sz="3200" dirty="0"/>
              <a:t>drink,</a:t>
            </a:r>
          </a:p>
          <a:p>
            <a:r>
              <a:rPr lang="en-US" sz="3200" dirty="0"/>
              <a:t> talk,</a:t>
            </a:r>
          </a:p>
          <a:p>
            <a:r>
              <a:rPr lang="en-US" sz="3200" dirty="0"/>
              <a:t> shop,</a:t>
            </a:r>
          </a:p>
          <a:p>
            <a:r>
              <a:rPr lang="en-US" sz="3200" dirty="0"/>
              <a:t> chat,</a:t>
            </a:r>
          </a:p>
          <a:p>
            <a:r>
              <a:rPr lang="en-US" sz="3200" dirty="0"/>
              <a:t> hang out,</a:t>
            </a:r>
          </a:p>
          <a:p>
            <a:r>
              <a:rPr lang="en-US" sz="3200" dirty="0"/>
              <a:t> socialize,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3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F93B443-605F-4161-4B12-EDC942997F63}"/>
              </a:ext>
            </a:extLst>
          </p:cNvPr>
          <p:cNvGrpSpPr/>
          <p:nvPr/>
        </p:nvGrpSpPr>
        <p:grpSpPr>
          <a:xfrm>
            <a:off x="628332" y="576418"/>
            <a:ext cx="3336194" cy="1425427"/>
            <a:chOff x="8020382" y="1272326"/>
            <a:chExt cx="3826108" cy="1656828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7BC0FBB-97B1-5378-7F34-A1EDC4440B82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10" name="سهم: لليمين 9">
              <a:extLst>
                <a:ext uri="{FF2B5EF4-FFF2-40B4-BE49-F238E27FC236}">
                  <a16:creationId xmlns:a16="http://schemas.microsoft.com/office/drawing/2014/main" id="{AC0099B7-1FED-0F22-C20A-255368A50135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سهم: لليمين 14">
              <a:extLst>
                <a:ext uri="{FF2B5EF4-FFF2-40B4-BE49-F238E27FC236}">
                  <a16:creationId xmlns:a16="http://schemas.microsoft.com/office/drawing/2014/main" id="{63BB9C81-9B7D-2B85-6FA5-91EBBCDDDF0C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CBC08876-C0F7-FEEB-2FD2-BC791D589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66EC67A4-0E35-E7BB-D583-69941DC19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2EEF7980-C224-68A8-ACE2-13C3A0DD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8" name="صورة الشريحة 27">
                <a:extLst>
                  <a:ext uri="{FF2B5EF4-FFF2-40B4-BE49-F238E27FC236}">
                    <a16:creationId xmlns:a16="http://schemas.microsoft.com/office/drawing/2014/main" id="{BB9F8F30-B3DD-0848-DE17-284E2BEE29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72963974"/>
                  </p:ext>
                </p:extLst>
              </p:nvPr>
            </p:nvGraphicFramePr>
            <p:xfrm>
              <a:off x="8784771" y="111813"/>
              <a:ext cx="2856572" cy="1606822"/>
            </p:xfrm>
            <a:graphic>
              <a:graphicData uri="http://schemas.microsoft.com/office/powerpoint/2016/slidezoom">
                <pslz:sldZm>
                  <pslz:sldZmObj sldId="598" cId="3662756125">
                    <pslz:zmPr id="{22611458-9F32-469D-87C2-1F8181CD0ABC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56572" cy="160682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8" name="صورة الشريحة 2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BB9F8F30-B3DD-0848-DE17-284E2BEE29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84771" y="111813"/>
                <a:ext cx="2856572" cy="160682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" name="صورة 2">
            <a:extLst>
              <a:ext uri="{FF2B5EF4-FFF2-40B4-BE49-F238E27FC236}">
                <a16:creationId xmlns:a16="http://schemas.microsoft.com/office/drawing/2014/main" id="{D956DEB8-A8C9-461E-3432-8BD6C50B21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133857"/>
            <a:ext cx="12192000" cy="2048998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A6D0E7C6-37C4-669A-B423-771D0CE68FC8}"/>
              </a:ext>
            </a:extLst>
          </p:cNvPr>
          <p:cNvSpPr/>
          <p:nvPr/>
        </p:nvSpPr>
        <p:spPr>
          <a:xfrm>
            <a:off x="3794726" y="2282584"/>
            <a:ext cx="83760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Because it’s their favorite place to meet friends</a:t>
            </a:r>
            <a:endParaRPr lang="ar-SA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FBE964E-FC43-CAF5-1216-6A1E0F4E421C}"/>
              </a:ext>
            </a:extLst>
          </p:cNvPr>
          <p:cNvSpPr/>
          <p:nvPr/>
        </p:nvSpPr>
        <p:spPr>
          <a:xfrm>
            <a:off x="6264505" y="2971109"/>
            <a:ext cx="46249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shopping, eating, playing</a:t>
            </a:r>
            <a:endParaRPr lang="ar-SA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0E98E47-9856-18C3-6392-0AFF2FA5BA42}"/>
              </a:ext>
            </a:extLst>
          </p:cNvPr>
          <p:cNvSpPr/>
          <p:nvPr/>
        </p:nvSpPr>
        <p:spPr>
          <a:xfrm>
            <a:off x="8116762" y="3386331"/>
            <a:ext cx="36054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Safe &amp; comfortable</a:t>
            </a:r>
            <a:endParaRPr lang="ar-SA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2" descr="Saudi Arabia Anim Flag | 3D Animated Clipart for PowerPoint -  PresenterMedia.com">
            <a:extLst>
              <a:ext uri="{FF2B5EF4-FFF2-40B4-BE49-F238E27FC236}">
                <a16:creationId xmlns:a16="http://schemas.microsoft.com/office/drawing/2014/main" id="{DEDA916B-27AB-6BE2-81CD-97495AB5B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002" y="4629935"/>
            <a:ext cx="2009490" cy="200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880B698E-5B89-39E2-492F-7010D8B6252E}"/>
              </a:ext>
            </a:extLst>
          </p:cNvPr>
          <p:cNvSpPr txBox="1"/>
          <p:nvPr/>
        </p:nvSpPr>
        <p:spPr>
          <a:xfrm>
            <a:off x="2389414" y="5932007"/>
            <a:ext cx="5422377" cy="510778"/>
          </a:xfrm>
          <a:prstGeom prst="wedgeRoundRectCallout">
            <a:avLst>
              <a:gd name="adj1" fmla="val 64340"/>
              <a:gd name="adj2" fmla="val 8773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What’s your favorite mall in Taif?</a:t>
            </a:r>
          </a:p>
        </p:txBody>
      </p:sp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مخصص 5">
      <a:dk1>
        <a:sysClr val="windowText" lastClr="000000"/>
      </a:dk1>
      <a:lt1>
        <a:srgbClr val="CEDBE6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357</Words>
  <Application>Microsoft Office PowerPoint</Application>
  <PresentationFormat>شاشة عريضة</PresentationFormat>
  <Paragraphs>103</Paragraphs>
  <Slides>16</Slides>
  <Notes>0</Notes>
  <HiddenSlides>1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4" baseType="lpstr">
      <vt:lpstr>Aharoni</vt:lpstr>
      <vt:lpstr>Century Gothic</vt:lpstr>
      <vt:lpstr>Forte</vt:lpstr>
      <vt:lpstr>Garamond</vt:lpstr>
      <vt:lpstr>Goudy Old Style</vt:lpstr>
      <vt:lpstr>MyriadPro-Light</vt:lpstr>
      <vt:lpstr>Papyrus</vt:lpstr>
      <vt:lpstr>فقاعات</vt:lpstr>
      <vt:lpstr>8 reading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Lets play</vt:lpstr>
      <vt:lpstr>عرض تقديمي في PowerPoint</vt:lpstr>
      <vt:lpstr>عرض تقديمي في PowerPoint</vt:lpstr>
      <vt:lpstr>Write in your notebook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65</cp:revision>
  <dcterms:created xsi:type="dcterms:W3CDTF">2022-08-28T18:22:39Z</dcterms:created>
  <dcterms:modified xsi:type="dcterms:W3CDTF">2023-12-23T12:42:32Z</dcterms:modified>
</cp:coreProperties>
</file>