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9" r:id="rId2"/>
  </p:sldMasterIdLst>
  <p:notesMasterIdLst>
    <p:notesMasterId r:id="rId23"/>
  </p:notesMasterIdLst>
  <p:sldIdLst>
    <p:sldId id="257" r:id="rId3"/>
    <p:sldId id="380" r:id="rId4"/>
    <p:sldId id="396" r:id="rId5"/>
    <p:sldId id="403" r:id="rId6"/>
    <p:sldId id="414" r:id="rId7"/>
    <p:sldId id="416" r:id="rId8"/>
    <p:sldId id="404" r:id="rId9"/>
    <p:sldId id="419" r:id="rId10"/>
    <p:sldId id="418" r:id="rId11"/>
    <p:sldId id="417" r:id="rId12"/>
    <p:sldId id="393" r:id="rId13"/>
    <p:sldId id="388" r:id="rId14"/>
    <p:sldId id="392" r:id="rId15"/>
    <p:sldId id="406" r:id="rId16"/>
    <p:sldId id="397" r:id="rId17"/>
    <p:sldId id="398" r:id="rId18"/>
    <p:sldId id="415" r:id="rId19"/>
    <p:sldId id="395" r:id="rId20"/>
    <p:sldId id="389" r:id="rId21"/>
    <p:sldId id="391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مقطع افتراضي" id="{5C2D57C9-C145-45FF-B2DA-FD71E0BC662F}">
          <p14:sldIdLst>
            <p14:sldId id="257"/>
            <p14:sldId id="380"/>
            <p14:sldId id="396"/>
            <p14:sldId id="403"/>
            <p14:sldId id="414"/>
            <p14:sldId id="416"/>
            <p14:sldId id="404"/>
            <p14:sldId id="419"/>
            <p14:sldId id="418"/>
            <p14:sldId id="417"/>
          </p14:sldIdLst>
        </p14:section>
        <p14:section name="مقطع بدون عنوان" id="{BE5D9DDB-6831-4100-AC81-907BD01FFBB5}">
          <p14:sldIdLst>
            <p14:sldId id="393"/>
            <p14:sldId id="388"/>
            <p14:sldId id="392"/>
            <p14:sldId id="406"/>
            <p14:sldId id="397"/>
            <p14:sldId id="398"/>
            <p14:sldId id="415"/>
            <p14:sldId id="395"/>
          </p14:sldIdLst>
        </p14:section>
        <p14:section name="مقطع بدون عنوان" id="{81C42E21-40BA-42C8-B877-770722B8AA13}">
          <p14:sldIdLst>
            <p14:sldId id="389"/>
            <p14:sldId id="3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بلا نمط، بلا شبكة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النمط المتوسط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10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1E841-EE75-4AB9-A425-18F5824E5F5B}" type="datetimeFigureOut">
              <a:rPr lang="en-US" smtClean="0"/>
              <a:t>12/24/2023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528BD5-F793-4EEF-9602-B52DB7A4E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90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3763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77e31443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77e31443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41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53034354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53034354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908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5062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D95DC9-81BA-4227-83B7-C55FE064B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5283919-5000-4350-A4DF-B73C516F5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30D66C-CC46-412A-9261-8F5E98A5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46920F-27AC-4B41-85FE-3E22CDC7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7D9766-DA03-4A7F-AC8F-0B6FEF5D7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1107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ED89B6-40CC-4419-AC80-D2CCF5329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83059F-D409-4CD9-912F-5FFECC007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1EB8C27-89AA-402C-B858-76F973DB0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8096EA-FCB2-4A76-B175-98B14D2DC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9C08417-62C2-441D-AD88-0F041192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3136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22C4EB-12CC-47D0-92C0-110C50AC0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780E7E7-4245-4E3F-9460-CDAA5D2A2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AAA0598-6472-4F6B-B84F-C8C6D8AB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9117B1-68C8-4F4A-BB57-159800E0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63A723-B7F5-402F-8517-8A3BDB683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501531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012DEE2-24DC-4AF3-BDFB-AB642F053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ABFBA-87F1-42C7-8B31-83F91E88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F936A4F-47F2-49A8-8723-16E990631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313914B-49D9-4694-B381-81EE9A45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44ED2CB-A375-4C7F-9E46-B6262BBB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CFFAEAE-2ABB-44F3-A9BC-E27593309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510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862B6E8-0A42-4D4A-BFF9-DB9E2CBC9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0AA2B11-147B-4C24-9458-DC7FA2B99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512161C-B986-4CF9-8594-176E474BF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C0F57CA1-7944-41EA-88F3-8731C60A2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59A716F-CF99-482C-A1CA-6373AC5828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AF8F9597-F28F-4467-A06F-0FAE91252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D8616F0-9ACE-4C0F-BA99-B4AE46F9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35B6971-5EC5-427E-A2F1-8DEF89D39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3626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753074-38AF-46A2-B8B1-13BCA6EC9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05ADD31-6B54-4029-85F2-0D71F74C8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7457100-4A10-4CF0-9342-E233C64F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51D8A71-05D4-4D7B-B6B2-EC4C6740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1937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D6D860E-FC57-44AE-894D-89B8992B2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7F8FA0F5-D04A-45AE-9EB2-509B67498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1FBA526-8D80-417C-8C09-2028C70B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98455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2EF3EF6-4E0B-4102-ACBA-21D5D53AB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5D46C58-32FE-4E49-BAF2-1EDAD3932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646166E-17CD-4CD9-8847-A668AD887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B4F4606-57EA-44F3-B6F2-7E0D370CA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BBEA6-7C60-4B02-AE87-00D78D8422AF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42AE93F-1D2A-46FB-9FF8-F430F498F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6DE567D-02F5-49F9-B04B-7591C33B4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55877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33E1513-DB6D-4D67-9655-56ADA2597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E865A9B-2C0A-44B9-A70D-EB05F8C61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EE8A77B-203E-4F42-AEF1-B3AF980B88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BD57CF4-05DE-4F32-877D-1F09C1B7B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18B112EB-2135-41EE-8000-9FC84E46E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3C66217-3E88-4094-B445-7EEC5C10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31499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CC9698C-1F4B-4A06-AEE8-9D7B8824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A49A032-1837-4B5E-A34D-B788BA46D0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9B0464-DCB9-44D9-A326-DADADE828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E6F498B-1E36-4CEB-865D-86DC66173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E66AB34-AE02-4FF8-B180-1BDDCDC11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60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12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B768C15B-CB52-4B63-82F9-BD7B7B918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DA8C7BF-6DA4-4349-8695-9F0ECEAFF1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037A188-0A7B-43DA-8EEE-EEEB9653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t>12/24/2023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50115A4-8EA6-4E9E-B8A9-CD1C717C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8D7DB8A-8972-4751-A532-DBA8B7554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22955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472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>
            <a:spLocks noGrp="1"/>
          </p:cNvSpPr>
          <p:nvPr>
            <p:ph type="title"/>
          </p:nvPr>
        </p:nvSpPr>
        <p:spPr>
          <a:xfrm>
            <a:off x="120996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1"/>
          </p:nvPr>
        </p:nvSpPr>
        <p:spPr>
          <a:xfrm>
            <a:off x="1239133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title" idx="2"/>
          </p:nvPr>
        </p:nvSpPr>
        <p:spPr>
          <a:xfrm>
            <a:off x="7091640" y="2273644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3"/>
          </p:nvPr>
        </p:nvSpPr>
        <p:spPr>
          <a:xfrm>
            <a:off x="7120816" y="28817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"/>
          </p:nvPr>
        </p:nvSpPr>
        <p:spPr>
          <a:xfrm>
            <a:off x="120996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5"/>
          </p:nvPr>
        </p:nvSpPr>
        <p:spPr>
          <a:xfrm>
            <a:off x="1239133" y="4914500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6"/>
          </p:nvPr>
        </p:nvSpPr>
        <p:spPr>
          <a:xfrm>
            <a:off x="7091640" y="4294797"/>
            <a:ext cx="3890400" cy="6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52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7"/>
          </p:nvPr>
        </p:nvSpPr>
        <p:spPr>
          <a:xfrm>
            <a:off x="7120816" y="4914499"/>
            <a:ext cx="3832000" cy="9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8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33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144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121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70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402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02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61E43E7-5007-46F3-B5EE-C922501816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A00D4-23F0-4038-862C-15242D1C14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5A27FD-EF4F-4703-822D-411095B43A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BB88406C-D322-430C-BF13-2972967FF9F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5322062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38132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5" r:id="rId2"/>
    <p:sldLayoutId id="2147483667" r:id="rId3"/>
    <p:sldLayoutId id="2147483670" r:id="rId4"/>
    <p:sldLayoutId id="2147483672" r:id="rId5"/>
    <p:sldLayoutId id="2147483673" r:id="rId6"/>
    <p:sldLayoutId id="2147483674" r:id="rId7"/>
    <p:sldLayoutId id="2147483675" r:id="rId8"/>
    <p:sldLayoutId id="214748367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1AFDBB6-F155-4640-ADEA-DE8EFCEA3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DE7FB17-16CA-4129-8F22-68648688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C445E71-CF4D-4627-8AF8-489089FCDA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88DE4-C06E-4312-A4F4-FFD5AA34E272}" type="datetimeFigureOut">
              <a:rPr lang="ar-SA" smtClean="0"/>
              <a:t>12/06/45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1E0DB9C-7A85-426D-B5C0-61B34BF91A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3C35D9-0602-46FD-9F6E-02BA299BBD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13E0A-E549-4594-8EC9-01DBDD4EA1E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692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3" Type="http://schemas.openxmlformats.org/officeDocument/2006/relationships/image" Target="../media/image34.gif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gif"/><Relationship Id="rId5" Type="http://schemas.openxmlformats.org/officeDocument/2006/relationships/image" Target="../media/image36.gif"/><Relationship Id="rId4" Type="http://schemas.openxmlformats.org/officeDocument/2006/relationships/image" Target="../media/image35.gif"/><Relationship Id="rId9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50.jpeg"/><Relationship Id="rId5" Type="http://schemas.openxmlformats.org/officeDocument/2006/relationships/image" Target="../media/image49.gi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3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W</a:t>
            </a:r>
            <a:r>
              <a:rPr lang="en" dirty="0">
                <a:solidFill>
                  <a:schemeClr val="accent2"/>
                </a:solidFill>
              </a:rPr>
              <a:t>elcome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dirty="0">
                <a:solidFill>
                  <a:schemeClr val="accent2"/>
                </a:solidFill>
              </a:rPr>
              <a:t>to</a:t>
            </a:r>
            <a:r>
              <a:rPr lang="en" dirty="0"/>
              <a:t> class</a:t>
            </a:r>
            <a:endParaRPr dirty="0">
              <a:solidFill>
                <a:schemeClr val="accent2"/>
              </a:solidFill>
            </a:endParaRPr>
          </a:p>
        </p:txBody>
      </p:sp>
      <p:sp>
        <p:nvSpPr>
          <p:cNvPr id="2" name="عنوان فرعي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T.</a:t>
            </a:r>
            <a:endParaRPr lang="en-US" sz="2400" b="1" dirty="0">
              <a:solidFill>
                <a:srgbClr val="FF000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Mohamad</a:t>
            </a:r>
            <a:endParaRPr lang="en-US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r>
              <a:rPr lang="en-US" sz="2400" b="1" dirty="0" err="1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Zaid</a:t>
            </a:r>
            <a:endParaRPr lang="ar-SA" sz="2400" b="1" dirty="0">
              <a:solidFill>
                <a:srgbClr val="00B050"/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</p:txBody>
      </p:sp>
      <p:sp>
        <p:nvSpPr>
          <p:cNvPr id="178" name="Google Shape;178;p29"/>
          <p:cNvSpPr/>
          <p:nvPr/>
        </p:nvSpPr>
        <p:spPr>
          <a:xfrm>
            <a:off x="3520934" y="3905687"/>
            <a:ext cx="822767" cy="21167"/>
          </a:xfrm>
          <a:custGeom>
            <a:avLst/>
            <a:gdLst/>
            <a:ahLst/>
            <a:cxnLst/>
            <a:rect l="l" t="t" r="r" b="b"/>
            <a:pathLst>
              <a:path w="24683" h="635" extrusionOk="0">
                <a:moveTo>
                  <a:pt x="0" y="635"/>
                </a:moveTo>
                <a:cubicBezTo>
                  <a:pt x="8115" y="-719"/>
                  <a:pt x="16455" y="635"/>
                  <a:pt x="24683" y="635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9" name="Google Shape;179;p29"/>
          <p:cNvSpPr/>
          <p:nvPr/>
        </p:nvSpPr>
        <p:spPr>
          <a:xfrm>
            <a:off x="7763500" y="3848749"/>
            <a:ext cx="818200" cy="18367"/>
          </a:xfrm>
          <a:custGeom>
            <a:avLst/>
            <a:gdLst/>
            <a:ahLst/>
            <a:cxnLst/>
            <a:rect l="l" t="t" r="r" b="b"/>
            <a:pathLst>
              <a:path w="24546" h="551" extrusionOk="0">
                <a:moveTo>
                  <a:pt x="0" y="551"/>
                </a:moveTo>
                <a:cubicBezTo>
                  <a:pt x="8133" y="-353"/>
                  <a:pt x="16363" y="137"/>
                  <a:pt x="24546" y="13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Google Shape;180;p29"/>
          <p:cNvSpPr/>
          <p:nvPr/>
        </p:nvSpPr>
        <p:spPr>
          <a:xfrm>
            <a:off x="2519867" y="6021472"/>
            <a:ext cx="1323800" cy="136800"/>
          </a:xfrm>
          <a:custGeom>
            <a:avLst/>
            <a:gdLst/>
            <a:ahLst/>
            <a:cxnLst/>
            <a:rect l="l" t="t" r="r" b="b"/>
            <a:pathLst>
              <a:path w="39714" h="4104" extrusionOk="0">
                <a:moveTo>
                  <a:pt x="0" y="4104"/>
                </a:moveTo>
                <a:cubicBezTo>
                  <a:pt x="11382" y="-2730"/>
                  <a:pt x="26437" y="1070"/>
                  <a:pt x="39714" y="1070"/>
                </a:cubicBezTo>
              </a:path>
            </a:pathLst>
          </a:cu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181" name="Google Shape;181;p29"/>
          <p:cNvPicPr preferRelativeResize="0"/>
          <p:nvPr/>
        </p:nvPicPr>
        <p:blipFill rotWithShape="1">
          <a:blip r:embed="rId3">
            <a:alphaModFix/>
          </a:blip>
          <a:srcRect t="16970" r="8892" b="21025"/>
          <a:stretch/>
        </p:blipFill>
        <p:spPr>
          <a:xfrm>
            <a:off x="8718900" y="4804297"/>
            <a:ext cx="2715800" cy="1080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9"/>
          <p:cNvPicPr preferRelativeResize="0"/>
          <p:nvPr/>
        </p:nvPicPr>
        <p:blipFill rotWithShape="1">
          <a:blip r:embed="rId4">
            <a:alphaModFix/>
          </a:blip>
          <a:srcRect t="16734" r="8892" b="18300"/>
          <a:stretch/>
        </p:blipFill>
        <p:spPr>
          <a:xfrm>
            <a:off x="8718900" y="4073467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14 Cartoon Characters That Have Totally Changed Since Their Creation">
            <a:extLst>
              <a:ext uri="{FF2B5EF4-FFF2-40B4-BE49-F238E27FC236}">
                <a16:creationId xmlns:a16="http://schemas.microsoft.com/office/drawing/2014/main" id="{0288BA45-F235-4B21-9B76-E9D7CCCD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8841" y="2207856"/>
            <a:ext cx="1328623" cy="127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6CD8F070-0D0E-4103-A2EB-6F04B1C670AB}"/>
              </a:ext>
            </a:extLst>
          </p:cNvPr>
          <p:cNvSpPr txBox="1"/>
          <p:nvPr/>
        </p:nvSpPr>
        <p:spPr>
          <a:xfrm>
            <a:off x="2938549" y="1281190"/>
            <a:ext cx="7909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dirty="0">
                <a:solidFill>
                  <a:srgbClr val="FF0000"/>
                </a:solidFill>
                <a:latin typeface="Comic Sans MS" panose="030F0702030302020204" pitchFamily="66" charset="0"/>
                <a:cs typeface="AGA Dimnah Regular" pitchFamily="2" charset="-78"/>
              </a:rPr>
              <a:t>Can you be a waiter or waitress and take an order from a partner?</a:t>
            </a:r>
          </a:p>
        </p:txBody>
      </p:sp>
      <p:pic>
        <p:nvPicPr>
          <p:cNvPr id="2050" name="Picture 2" descr="Waiter Walk Cycle by Abdullah Nagi on Dribbble">
            <a:extLst>
              <a:ext uri="{FF2B5EF4-FFF2-40B4-BE49-F238E27FC236}">
                <a16:creationId xmlns:a16="http://schemas.microsoft.com/office/drawing/2014/main" id="{CE0E6BE1-5F23-4616-91BD-C1A033D90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673" y="764770"/>
            <a:ext cx="1496291" cy="885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8A8F531-7645-4E8A-81D2-253E0D2CE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9207" y="1753986"/>
            <a:ext cx="8229600" cy="3912464"/>
          </a:xfrm>
          <a:prstGeom prst="rect">
            <a:avLst/>
          </a:prstGeom>
        </p:spPr>
      </p:pic>
      <p:pic>
        <p:nvPicPr>
          <p:cNvPr id="8" name="We Can 6 (2020) SB_CD 1_11">
            <a:hlinkClick r:id="" action="ppaction://media"/>
            <a:extLst>
              <a:ext uri="{FF2B5EF4-FFF2-40B4-BE49-F238E27FC236}">
                <a16:creationId xmlns:a16="http://schemas.microsoft.com/office/drawing/2014/main" id="{296BAAAE-1771-4535-9C6F-52D863A71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8851" y="2942092"/>
            <a:ext cx="785191" cy="785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936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6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y mark GIF on GIFER - by Dajor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035681"/>
            <a:ext cx="4486031" cy="3739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F0ED7F0-6863-4582-A202-E0632AF549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83" y="2035681"/>
            <a:ext cx="4391111" cy="373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F feedback - animated GIF on GIFER">
            <a:extLst>
              <a:ext uri="{FF2B5EF4-FFF2-40B4-BE49-F238E27FC236}">
                <a16:creationId xmlns:a16="http://schemas.microsoft.com/office/drawing/2014/main" id="{E4AFCBA7-A6A7-4121-A2EF-A0E1ED399D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06" y="502199"/>
            <a:ext cx="1444163" cy="1011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8C61B4-D930-47AD-A2B6-D4A4B97BAC00}"/>
              </a:ext>
            </a:extLst>
          </p:cNvPr>
          <p:cNvSpPr txBox="1"/>
          <p:nvPr/>
        </p:nvSpPr>
        <p:spPr>
          <a:xfrm>
            <a:off x="7738289" y="820821"/>
            <a:ext cx="20276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C00000"/>
                </a:solidFill>
                <a:latin typeface="Comic Sans MS" panose="030F0702030302020204" pitchFamily="66" charset="0"/>
                <a:cs typeface="AGA Dimnah Regular" pitchFamily="2" charset="-78"/>
              </a:rPr>
              <a:t>Goal Check </a:t>
            </a:r>
          </a:p>
        </p:txBody>
      </p:sp>
    </p:spTree>
    <p:extLst>
      <p:ext uri="{BB962C8B-B14F-4D97-AF65-F5344CB8AC3E}">
        <p14:creationId xmlns:p14="http://schemas.microsoft.com/office/powerpoint/2010/main" val="587935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8669" y="947066"/>
            <a:ext cx="5511338" cy="5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Complete with </a:t>
            </a: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some</a:t>
            </a:r>
            <a:r>
              <a:rPr lang="en-US" alt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 or </a:t>
            </a: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any</a:t>
            </a:r>
            <a:r>
              <a:rPr lang="en-US" alt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 :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sp>
        <p:nvSpPr>
          <p:cNvPr id="3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8457" y="2352739"/>
            <a:ext cx="5778554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1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.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Inter" pitchFamily="34" charset="0"/>
                <a:ea typeface="Inter" pitchFamily="34" charset="0"/>
              </a:rPr>
              <a:t>I have ______ peppers </a:t>
            </a:r>
          </a:p>
        </p:txBody>
      </p:sp>
      <p:sp>
        <p:nvSpPr>
          <p:cNvPr id="4" name="Rectangle 6">
            <a:hlinkClick r:id="rId3" action="ppaction://hlinksldjump"/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1428" y="3943203"/>
            <a:ext cx="6591136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2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Kristen ITC" panose="03050502040202030202" pitchFamily="66" charset="0"/>
              </a:rPr>
              <a:t>. </a:t>
            </a:r>
            <a:r>
              <a:rPr lang="en-US" altLang="en-US" sz="2800" b="1" dirty="0">
                <a:solidFill>
                  <a:srgbClr val="7030A0"/>
                </a:solidFill>
                <a:latin typeface="Inter" pitchFamily="34" charset="0"/>
                <a:ea typeface="Inter" pitchFamily="34" charset="0"/>
              </a:rPr>
              <a:t>I don’t have ________ cheese .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Inter" pitchFamily="34" charset="0"/>
              <a:ea typeface="Inter" pitchFamily="34" charset="0"/>
            </a:endParaRPr>
          </a:p>
        </p:txBody>
      </p:sp>
      <p:pic>
        <p:nvPicPr>
          <p:cNvPr id="7170" name="Picture 2" descr="Complete GIFs - Get the best GIF on GIPHY">
            <a:extLst>
              <a:ext uri="{FF2B5EF4-FFF2-40B4-BE49-F238E27FC236}">
                <a16:creationId xmlns:a16="http://schemas.microsoft.com/office/drawing/2014/main" id="{39BB7C5B-1C9F-4CF3-99C2-50259B50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28" y="826108"/>
            <a:ext cx="1936048" cy="807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6">
            <a:extLst>
              <a:ext uri="{FF2B5EF4-FFF2-40B4-BE49-F238E27FC236}">
                <a16:creationId xmlns:a16="http://schemas.microsoft.com/office/drawing/2014/main" id="{8E115434-05B0-4B4B-ADDC-ACD595CCE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036" y="2427960"/>
            <a:ext cx="1295968" cy="5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some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</a:rPr>
              <a:t> 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6A2C596C-1BE9-4E86-86D9-63F8537A6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032" y="3958912"/>
            <a:ext cx="1295968" cy="586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</a:rPr>
              <a:t>any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Kristen ITC" panose="03050502040202030202" pitchFamily="66" charset="0"/>
              </a:rPr>
              <a:t> </a:t>
            </a:r>
          </a:p>
        </p:txBody>
      </p:sp>
      <p:pic>
        <p:nvPicPr>
          <p:cNvPr id="7172" name="Picture 4" descr="Be A Pepper GIFs - Get the best GIF on GIPHY">
            <a:extLst>
              <a:ext uri="{FF2B5EF4-FFF2-40B4-BE49-F238E27FC236}">
                <a16:creationId xmlns:a16="http://schemas.microsoft.com/office/drawing/2014/main" id="{E217D4FC-57AA-431B-B06E-F90B82BA9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37" y="2159556"/>
            <a:ext cx="2231967" cy="1123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heese GIFs - Get the best GIF on GIPHY">
            <a:extLst>
              <a:ext uri="{FF2B5EF4-FFF2-40B4-BE49-F238E27FC236}">
                <a16:creationId xmlns:a16="http://schemas.microsoft.com/office/drawing/2014/main" id="{CA7F56C7-5867-4534-8BE7-7D2D99665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620" y="3773978"/>
            <a:ext cx="2231967" cy="124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لامة الضرب 5">
            <a:extLst>
              <a:ext uri="{FF2B5EF4-FFF2-40B4-BE49-F238E27FC236}">
                <a16:creationId xmlns:a16="http://schemas.microsoft.com/office/drawing/2014/main" id="{B009CBD7-D5FD-49C3-9879-8E329CE8B925}"/>
              </a:ext>
            </a:extLst>
          </p:cNvPr>
          <p:cNvSpPr/>
          <p:nvPr/>
        </p:nvSpPr>
        <p:spPr>
          <a:xfrm>
            <a:off x="8095599" y="3435093"/>
            <a:ext cx="2058008" cy="1787743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401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4" grpId="0"/>
      <p:bldP spid="17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DE7DB9D-FBCC-4AAE-9F2A-FFC23DA5E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4211" y="884718"/>
            <a:ext cx="8591026" cy="900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Ask with </a:t>
            </a: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How many ?</a:t>
            </a:r>
            <a:r>
              <a:rPr lang="en-US" altLang="en-US" sz="2800" dirty="0">
                <a:solidFill>
                  <a:srgbClr val="002060"/>
                </a:solidFill>
                <a:latin typeface="Kristen ITC" panose="03050502040202030202" pitchFamily="66" charset="0"/>
              </a:rPr>
              <a:t> or </a:t>
            </a:r>
            <a:r>
              <a:rPr lang="en-US" altLang="en-US" sz="2800" dirty="0">
                <a:solidFill>
                  <a:srgbClr val="FF0000"/>
                </a:solidFill>
                <a:latin typeface="Kristen ITC" panose="03050502040202030202" pitchFamily="66" charset="0"/>
              </a:rPr>
              <a:t>How much ? 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pic>
        <p:nvPicPr>
          <p:cNvPr id="16386" name="Picture 2" descr="4 Tough Questions to Ask While Initiating #Elearning in Your Organization |  Gif divertente, Immagini divertenti, Gif divertenti">
            <a:extLst>
              <a:ext uri="{FF2B5EF4-FFF2-40B4-BE49-F238E27FC236}">
                <a16:creationId xmlns:a16="http://schemas.microsoft.com/office/drawing/2014/main" id="{91F9BB9A-8950-433A-95B3-BB352959C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15" y="698269"/>
            <a:ext cx="2118792" cy="1022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Água de Malí :: Home">
            <a:extLst>
              <a:ext uri="{FF2B5EF4-FFF2-40B4-BE49-F238E27FC236}">
                <a16:creationId xmlns:a16="http://schemas.microsoft.com/office/drawing/2014/main" id="{ACA8A3CA-0474-43CF-82D6-2829142A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7" y="2308340"/>
            <a:ext cx="2004622" cy="1313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Soupe soup GIF - Find on GIFER">
            <a:extLst>
              <a:ext uri="{FF2B5EF4-FFF2-40B4-BE49-F238E27FC236}">
                <a16:creationId xmlns:a16="http://schemas.microsoft.com/office/drawing/2014/main" id="{569FBD31-CE8B-4985-9547-347E079A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88" y="2308340"/>
            <a:ext cx="2004623" cy="131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2l GIF - Find on GIFER">
            <a:extLst>
              <a:ext uri="{FF2B5EF4-FFF2-40B4-BE49-F238E27FC236}">
                <a16:creationId xmlns:a16="http://schemas.microsoft.com/office/drawing/2014/main" id="{C612CE10-400C-45A9-9416-7A6094A00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18" y="2308339"/>
            <a:ext cx="2004624" cy="1313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Most beautiful gifs — Mmmm, tomatoes… (x) More delicious food gifs here">
            <a:extLst>
              <a:ext uri="{FF2B5EF4-FFF2-40B4-BE49-F238E27FC236}">
                <a16:creationId xmlns:a16="http://schemas.microsoft.com/office/drawing/2014/main" id="{7E3B99AA-B1FC-40F9-88C6-4FEDA4B0A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07" y="4350153"/>
            <a:ext cx="2004624" cy="13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Champignon mushrooms GIF - Find on GIFER">
            <a:extLst>
              <a:ext uri="{FF2B5EF4-FFF2-40B4-BE49-F238E27FC236}">
                <a16:creationId xmlns:a16="http://schemas.microsoft.com/office/drawing/2014/main" id="{62F35DD0-D482-4D77-B74C-87C2000CC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688" y="4379508"/>
            <a:ext cx="2066036" cy="125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0" name="Picture 16" descr="Flour Sticker - Flour - Discover &amp;amp; Share GIFs">
            <a:extLst>
              <a:ext uri="{FF2B5EF4-FFF2-40B4-BE49-F238E27FC236}">
                <a16:creationId xmlns:a16="http://schemas.microsoft.com/office/drawing/2014/main" id="{927800DB-744B-41B1-94AE-D75EE80E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17" y="4350153"/>
            <a:ext cx="2004625" cy="131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497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Facebook Working Sticker for iOS &amp;amp; Android | GIPHY">
            <a:extLst>
              <a:ext uri="{FF2B5EF4-FFF2-40B4-BE49-F238E27FC236}">
                <a16:creationId xmlns:a16="http://schemas.microsoft.com/office/drawing/2014/main" id="{F620D020-B19A-4B35-9E16-F6EAA0292F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15" y="382386"/>
            <a:ext cx="1997135" cy="1471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py &amp;amp; Paste by Nathan Hughes on Dribbble">
            <a:extLst>
              <a:ext uri="{FF2B5EF4-FFF2-40B4-BE49-F238E27FC236}">
                <a16:creationId xmlns:a16="http://schemas.microsoft.com/office/drawing/2014/main" id="{4FA83094-ADB5-44AF-AC9A-0343CCAA44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382" y="706885"/>
            <a:ext cx="5008075" cy="2451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6AD3B6BE-2406-41A1-AE6F-5A00D78E4B12}"/>
              </a:ext>
            </a:extLst>
          </p:cNvPr>
          <p:cNvSpPr txBox="1"/>
          <p:nvPr/>
        </p:nvSpPr>
        <p:spPr>
          <a:xfrm>
            <a:off x="6662554" y="3538835"/>
            <a:ext cx="47077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https://www.liveworksheets.com/di1542576rj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CDA94FB6-16B9-49D6-B34F-4BF271A06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853738"/>
            <a:ext cx="4371975" cy="392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2F868CB-23D0-4C91-9FD4-DF12D5979E4D}"/>
              </a:ext>
            </a:extLst>
          </p:cNvPr>
          <p:cNvSpPr txBox="1"/>
          <p:nvPr/>
        </p:nvSpPr>
        <p:spPr>
          <a:xfrm>
            <a:off x="6662554" y="4288468"/>
            <a:ext cx="4857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https://www.liveworksheets.com/vd1542610ja</a:t>
            </a:r>
            <a:endParaRPr lang="ar-S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638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دستور ألمدرسة - בית הספר עומר אבן אלח&amp;#39;טאב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394" y="1203324"/>
            <a:ext cx="2449268" cy="2352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3870997" y="3868614"/>
            <a:ext cx="5080000" cy="1234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595959">
                    <a:lumMod val="50000"/>
                  </a:srgbClr>
                </a:solidFill>
                <a:latin typeface="Kristen ITC" panose="03050502040202030202" pitchFamily="66" charset="0"/>
              </a:rPr>
              <a:t>Open your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workbook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endParaRPr lang="en-US" sz="2000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75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76</a:t>
            </a:r>
          </a:p>
        </p:txBody>
      </p:sp>
      <p:pic>
        <p:nvPicPr>
          <p:cNvPr id="1028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482" y="578338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70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066" y="1569160"/>
            <a:ext cx="2376611" cy="3405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omework - Washington Irving School #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853" y="1524000"/>
            <a:ext cx="2282703" cy="1707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"/>
          <p:cNvSpPr/>
          <p:nvPr/>
        </p:nvSpPr>
        <p:spPr>
          <a:xfrm>
            <a:off x="4646948" y="4059534"/>
            <a:ext cx="407675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Home work at</a:t>
            </a:r>
          </a:p>
        </p:txBody>
      </p:sp>
      <p:pic>
        <p:nvPicPr>
          <p:cNvPr id="7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741" y="1524000"/>
            <a:ext cx="2234571" cy="3495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96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5978733362389454052">
            <a:hlinkClick r:id="" action="ppaction://media"/>
            <a:extLst>
              <a:ext uri="{FF2B5EF4-FFF2-40B4-BE49-F238E27FC236}">
                <a16:creationId xmlns:a16="http://schemas.microsoft.com/office/drawing/2014/main" id="{BEE12C86-585F-44AE-9993-F0BB936D4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36" y="1424719"/>
            <a:ext cx="11471562" cy="4826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Wise Up Natal GIFs - Find &amp;amp; Share on GIPHY">
            <a:extLst>
              <a:ext uri="{FF2B5EF4-FFF2-40B4-BE49-F238E27FC236}">
                <a16:creationId xmlns:a16="http://schemas.microsoft.com/office/drawing/2014/main" id="{E41C8C81-ECC3-4D48-B7C0-B1A51E17E5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45227" cy="94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E803C93-E82D-4820-82E0-C3C5A9DE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7027" y="754985"/>
            <a:ext cx="5636029" cy="61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002060"/>
                </a:solidFill>
                <a:latin typeface="Kristen ITC" panose="03050502040202030202" pitchFamily="66" charset="0"/>
              </a:rPr>
              <a:t>Let’s learn a  sentence or more </a:t>
            </a:r>
            <a:r>
              <a:rPr lang="en-US" altLang="en-US" sz="2000" dirty="0">
                <a:solidFill>
                  <a:srgbClr val="FF0000"/>
                </a:solidFill>
                <a:latin typeface="Kristen ITC" panose="03050502040202030202" pitchFamily="66" charset="0"/>
              </a:rPr>
              <a:t>DAILY   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</a:endParaRPr>
          </a:p>
        </p:txBody>
      </p:sp>
      <p:pic>
        <p:nvPicPr>
          <p:cNvPr id="1030" name="Picture 6" descr="تعلم اللغه الانجليزية من خلال الأفلام مع الشرح بالعربي بالصوت والصورة Learn  English through movies">
            <a:extLst>
              <a:ext uri="{FF2B5EF4-FFF2-40B4-BE49-F238E27FC236}">
                <a16:creationId xmlns:a16="http://schemas.microsoft.com/office/drawing/2014/main" id="{A844F5B7-7963-4A3F-BB11-3B8F43DB3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897" y="-14332"/>
            <a:ext cx="1438103" cy="91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BC10360-DEE3-4C64-B941-B0DFE4EE0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8221" y="85252"/>
            <a:ext cx="5253640" cy="61961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ar-SA" alt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risten ITC" panose="03050502040202030202" pitchFamily="66" charset="0"/>
                <a:cs typeface="Akhbar MT" pitchFamily="2" charset="-78"/>
              </a:rPr>
              <a:t>إنتاج معرفي </a:t>
            </a:r>
            <a:endParaRPr kumimoji="0" lang="en-US" altLang="en-US" sz="3600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Kristen ITC" panose="03050502040202030202" pitchFamily="66" charset="0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2128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7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52154" y="976923"/>
            <a:ext cx="2575169" cy="4243754"/>
          </a:xfrm>
          <a:prstGeom prst="rect">
            <a:avLst/>
          </a:prstGeom>
        </p:spPr>
      </p:pic>
      <p:pic>
        <p:nvPicPr>
          <p:cNvPr id="16386" name="Picture 2" descr="Bye Bye Bye GIF - Bye ByeBye Chao - Discover &amp;amp; Share GIFs in 2021 | Bye bye,  Bye gif,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103" y="976923"/>
            <a:ext cx="4743450" cy="4743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48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6" name="Picture 10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738" y="332509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220" name="Picture 4" descr="Wrong Answer GIFs | Teno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169" y="1443281"/>
            <a:ext cx="5220677" cy="427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600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FCABDC48-A5EE-48B8-AB36-B036910B70E0}"/>
              </a:ext>
            </a:extLst>
          </p:cNvPr>
          <p:cNvSpPr/>
          <p:nvPr/>
        </p:nvSpPr>
        <p:spPr>
          <a:xfrm>
            <a:off x="3029071" y="1346688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Day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ED7CC0B-CA78-4B0C-B04E-940BC0626E17}"/>
              </a:ext>
            </a:extLst>
          </p:cNvPr>
          <p:cNvSpPr/>
          <p:nvPr/>
        </p:nvSpPr>
        <p:spPr>
          <a:xfrm>
            <a:off x="5906843" y="1400175"/>
            <a:ext cx="3556121" cy="666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Sunday   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2FA0BFD-74EF-4F90-B699-69756B285C28}"/>
              </a:ext>
            </a:extLst>
          </p:cNvPr>
          <p:cNvSpPr/>
          <p:nvPr/>
        </p:nvSpPr>
        <p:spPr>
          <a:xfrm>
            <a:off x="3029070" y="2225187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Date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ED2613C0-C960-4FDE-9935-862240E9620A}"/>
              </a:ext>
            </a:extLst>
          </p:cNvPr>
          <p:cNvSpPr/>
          <p:nvPr/>
        </p:nvSpPr>
        <p:spPr>
          <a:xfrm>
            <a:off x="5906843" y="2225187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30</a:t>
            </a:r>
            <a:r>
              <a:rPr lang="en-US" sz="3200" b="1" baseline="30000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th </a:t>
            </a:r>
            <a:r>
              <a:rPr lang="en-US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Jun  </a:t>
            </a:r>
            <a:r>
              <a:rPr lang="en-US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2022</a:t>
            </a:r>
            <a:r>
              <a:rPr lang="ar-SA" sz="32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DBB15E7-9320-4D22-AFF3-627DBE825D05}"/>
              </a:ext>
            </a:extLst>
          </p:cNvPr>
          <p:cNvSpPr/>
          <p:nvPr/>
        </p:nvSpPr>
        <p:spPr>
          <a:xfrm>
            <a:off x="3029071" y="32131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Subject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0AF57763-8D05-4AB1-B7E9-1254CA120AFB}"/>
              </a:ext>
            </a:extLst>
          </p:cNvPr>
          <p:cNvSpPr/>
          <p:nvPr/>
        </p:nvSpPr>
        <p:spPr>
          <a:xfrm>
            <a:off x="5906844" y="3208704"/>
            <a:ext cx="3556121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We can </a:t>
            </a:r>
            <a:r>
              <a:rPr lang="en-US" sz="3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</a:t>
            </a:r>
            <a:endParaRPr lang="ar-SA" sz="36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C90C50D2-A612-4454-B647-7DD76559B94A}"/>
              </a:ext>
            </a:extLst>
          </p:cNvPr>
          <p:cNvSpPr/>
          <p:nvPr/>
        </p:nvSpPr>
        <p:spPr>
          <a:xfrm>
            <a:off x="3029071" y="4114800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Unit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7395DCA-0C8D-4F81-BF9F-2BA1103445FB}"/>
              </a:ext>
            </a:extLst>
          </p:cNvPr>
          <p:cNvSpPr/>
          <p:nvPr/>
        </p:nvSpPr>
        <p:spPr>
          <a:xfrm>
            <a:off x="5906844" y="4114800"/>
            <a:ext cx="3556122" cy="66675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000" b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Fun </a:t>
            </a:r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on the Weekend</a:t>
            </a:r>
            <a:endParaRPr lang="ar-SA" sz="3200" b="1" dirty="0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5B12CAAA-174A-4924-B4D9-84336F0B284F}"/>
              </a:ext>
            </a:extLst>
          </p:cNvPr>
          <p:cNvSpPr/>
          <p:nvPr/>
        </p:nvSpPr>
        <p:spPr>
          <a:xfrm>
            <a:off x="3029069" y="5119566"/>
            <a:ext cx="2144007" cy="66675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3600" dirty="0">
                <a:solidFill>
                  <a:prstClr val="white"/>
                </a:solidFill>
                <a:latin typeface="Comic Sans MS" panose="030F0702030302020204" pitchFamily="66" charset="0"/>
              </a:rPr>
              <a:t>Lesson   </a:t>
            </a:r>
            <a:endParaRPr lang="ar-SA" sz="3600" dirty="0">
              <a:solidFill>
                <a:prstClr val="white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CE09AC99-6C6E-41B3-8FF9-C95BA3F09388}"/>
              </a:ext>
            </a:extLst>
          </p:cNvPr>
          <p:cNvSpPr/>
          <p:nvPr/>
        </p:nvSpPr>
        <p:spPr>
          <a:xfrm>
            <a:off x="5378335" y="5119566"/>
            <a:ext cx="5079076" cy="666750"/>
          </a:xfrm>
          <a:prstGeom prst="roundRect">
            <a:avLst/>
          </a:prstGeom>
          <a:solidFill>
            <a:srgbClr val="FAF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/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 </a:t>
            </a:r>
            <a:r>
              <a:rPr lang="en-US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Reading </a:t>
            </a:r>
            <a:r>
              <a:rPr lang="en-US" sz="2000" b="1">
                <a:solidFill>
                  <a:srgbClr val="002060"/>
                </a:solidFill>
                <a:latin typeface="Comic Sans MS" panose="030F0702030302020204" pitchFamily="66" charset="0"/>
              </a:rPr>
              <a:t>and Writing</a:t>
            </a:r>
            <a:endParaRPr lang="ar-SA" sz="2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74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39" y="2641600"/>
            <a:ext cx="3573784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Return 1">
            <a:hlinkClick r:id="" action="ppaction://hlinkshowjump?jump=lastslideviewed" highlightClick="1"/>
          </p:cNvPr>
          <p:cNvSpPr/>
          <p:nvPr/>
        </p:nvSpPr>
        <p:spPr>
          <a:xfrm>
            <a:off x="452582" y="5717309"/>
            <a:ext cx="794327" cy="877455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  </a:t>
            </a:r>
          </a:p>
          <a:p>
            <a:pPr algn="ctr"/>
            <a:endParaRPr lang="en-US" dirty="0"/>
          </a:p>
          <a:p>
            <a:pPr algn="ctr"/>
            <a:endParaRPr lang="ar-SA" dirty="0"/>
          </a:p>
        </p:txBody>
      </p:sp>
      <p:pic>
        <p:nvPicPr>
          <p:cNvPr id="11266" name="Picture 2" descr="Thumbsup GIFs - Get the best gif on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121" y="55709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959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evise Sticker by UVISUAL STUDIO for iOS &amp;amp; Android | GIPHY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087" y="562708"/>
            <a:ext cx="1560636" cy="1391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B423C4E6-A8F7-4309-A9E4-AC529B8F0850}"/>
              </a:ext>
            </a:extLst>
          </p:cNvPr>
          <p:cNvSpPr txBox="1">
            <a:spLocks/>
          </p:cNvSpPr>
          <p:nvPr/>
        </p:nvSpPr>
        <p:spPr>
          <a:xfrm>
            <a:off x="3149600" y="795604"/>
            <a:ext cx="503310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Revision for the previous lesson :  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5B707688-DA95-406F-B77F-66295BB0ABB0}"/>
              </a:ext>
            </a:extLst>
          </p:cNvPr>
          <p:cNvSpPr txBox="1">
            <a:spLocks/>
          </p:cNvSpPr>
          <p:nvPr/>
        </p:nvSpPr>
        <p:spPr>
          <a:xfrm>
            <a:off x="1753087" y="1663324"/>
            <a:ext cx="7994837" cy="381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buClr>
                <a:srgbClr val="B44141"/>
              </a:buClr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Say</a:t>
            </a:r>
            <a:r>
              <a:rPr kumimoji="0" lang="en-US" sz="2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the past tense of the following verbs :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9A57A3B5-1190-4A8F-86FE-3311E36BBAB6}"/>
              </a:ext>
            </a:extLst>
          </p:cNvPr>
          <p:cNvSpPr txBox="1">
            <a:spLocks/>
          </p:cNvSpPr>
          <p:nvPr/>
        </p:nvSpPr>
        <p:spPr>
          <a:xfrm>
            <a:off x="4201272" y="2435489"/>
            <a:ext cx="1560636" cy="47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kick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E9BC9193-FFC0-4483-98F3-6234B7201CC3}"/>
              </a:ext>
            </a:extLst>
          </p:cNvPr>
          <p:cNvSpPr txBox="1">
            <a:spLocks/>
          </p:cNvSpPr>
          <p:nvPr/>
        </p:nvSpPr>
        <p:spPr>
          <a:xfrm>
            <a:off x="6508011" y="3202177"/>
            <a:ext cx="128943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play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F174D0A-3AF4-486A-9F4E-9A7375FB2534}"/>
              </a:ext>
            </a:extLst>
          </p:cNvPr>
          <p:cNvSpPr txBox="1">
            <a:spLocks/>
          </p:cNvSpPr>
          <p:nvPr/>
        </p:nvSpPr>
        <p:spPr>
          <a:xfrm>
            <a:off x="6308617" y="2261735"/>
            <a:ext cx="168822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kick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B4D06287-0E96-4F86-AC03-0735085CD5C9}"/>
              </a:ext>
            </a:extLst>
          </p:cNvPr>
          <p:cNvSpPr txBox="1">
            <a:spLocks/>
          </p:cNvSpPr>
          <p:nvPr/>
        </p:nvSpPr>
        <p:spPr>
          <a:xfrm>
            <a:off x="4485796" y="3202177"/>
            <a:ext cx="991587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play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60A25B21-F1A2-41DF-A76D-A3662C3103BF}"/>
              </a:ext>
            </a:extLst>
          </p:cNvPr>
          <p:cNvSpPr txBox="1">
            <a:spLocks/>
          </p:cNvSpPr>
          <p:nvPr/>
        </p:nvSpPr>
        <p:spPr>
          <a:xfrm>
            <a:off x="4336870" y="4142619"/>
            <a:ext cx="128943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cook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1864C896-9090-4543-AE81-B99D2222033E}"/>
              </a:ext>
            </a:extLst>
          </p:cNvPr>
          <p:cNvSpPr txBox="1">
            <a:spLocks/>
          </p:cNvSpPr>
          <p:nvPr/>
        </p:nvSpPr>
        <p:spPr>
          <a:xfrm>
            <a:off x="6508011" y="4142619"/>
            <a:ext cx="128943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cook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ed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F948C4E8-E9C0-414F-92DE-1A9F94E24A24}"/>
              </a:ext>
            </a:extLst>
          </p:cNvPr>
          <p:cNvSpPr txBox="1">
            <a:spLocks/>
          </p:cNvSpPr>
          <p:nvPr/>
        </p:nvSpPr>
        <p:spPr>
          <a:xfrm>
            <a:off x="4376787" y="5063555"/>
            <a:ext cx="128943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study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Kristen ITC" panose="03050502040202030202" pitchFamily="66" charset="0"/>
              <a:sym typeface="Concert One"/>
            </a:endParaRP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D22BC528-00D3-4D30-AAAD-4BA9AB5AFA46}"/>
              </a:ext>
            </a:extLst>
          </p:cNvPr>
          <p:cNvSpPr txBox="1">
            <a:spLocks/>
          </p:cNvSpPr>
          <p:nvPr/>
        </p:nvSpPr>
        <p:spPr>
          <a:xfrm>
            <a:off x="6508011" y="5063555"/>
            <a:ext cx="1289438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stud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ied</a:t>
            </a:r>
          </a:p>
        </p:txBody>
      </p:sp>
    </p:spTree>
    <p:extLst>
      <p:ext uri="{BB962C8B-B14F-4D97-AF65-F5344CB8AC3E}">
        <p14:creationId xmlns:p14="http://schemas.microsoft.com/office/powerpoint/2010/main" val="3722270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7" grpId="0"/>
      <p:bldP spid="10" grpId="0"/>
      <p:bldP spid="11" grpId="0"/>
      <p:bldP spid="12" grpId="0"/>
      <p:bldP spid="13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52EAC877-EE8B-46B9-A899-96B6902A9B8F}"/>
              </a:ext>
            </a:extLst>
          </p:cNvPr>
          <p:cNvSpPr txBox="1">
            <a:spLocks/>
          </p:cNvSpPr>
          <p:nvPr/>
        </p:nvSpPr>
        <p:spPr>
          <a:xfrm>
            <a:off x="1631205" y="1348544"/>
            <a:ext cx="2749602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,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8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&amp;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9</a:t>
            </a:r>
          </a:p>
        </p:txBody>
      </p:sp>
      <p:pic>
        <p:nvPicPr>
          <p:cNvPr id="102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85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age Free Icon of Icomoon free 1 Icons">
            <a:extLst>
              <a:ext uri="{FF2B5EF4-FFF2-40B4-BE49-F238E27FC236}">
                <a16:creationId xmlns:a16="http://schemas.microsoft.com/office/drawing/2014/main" id="{ED8F2D89-7713-42FA-AFF2-9ACBF24EF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414" y="2379322"/>
            <a:ext cx="680899" cy="68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re you ready? Go! by Ailing Tay on Dribbble">
            <a:extLst>
              <a:ext uri="{FF2B5EF4-FFF2-40B4-BE49-F238E27FC236}">
                <a16:creationId xmlns:a16="http://schemas.microsoft.com/office/drawing/2014/main" id="{5430EADB-40C2-423C-8515-99CD59960E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827" y="1197028"/>
            <a:ext cx="2234147" cy="394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ady GIFs - Get the best GIF on GIPHY">
            <a:extLst>
              <a:ext uri="{FF2B5EF4-FFF2-40B4-BE49-F238E27FC236}">
                <a16:creationId xmlns:a16="http://schemas.microsoft.com/office/drawing/2014/main" id="{8846CE2B-6847-42DE-B08D-4F1A145911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284" y="166249"/>
            <a:ext cx="4735432" cy="4727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المهن-باللغة-الانجليزية-Jobs-in-English.mp3">
            <a:hlinkClick r:id="" action="ppaction://media"/>
            <a:extLst>
              <a:ext uri="{FF2B5EF4-FFF2-40B4-BE49-F238E27FC236}">
                <a16:creationId xmlns:a16="http://schemas.microsoft.com/office/drawing/2014/main" id="{48AF0E08-CE36-4F39-AC12-276727CC170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39579.367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1197027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7384612-EF2F-4209-A94D-6EACAA83864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016952" y="3293724"/>
            <a:ext cx="1791316" cy="263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78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PNA&amp;#39;S BLOG | My Journey Through EC&amp;amp;I 834">
            <a:extLst>
              <a:ext uri="{FF2B5EF4-FFF2-40B4-BE49-F238E27FC236}">
                <a16:creationId xmlns:a16="http://schemas.microsoft.com/office/drawing/2014/main" id="{9DADF4A0-8880-4377-82B6-5BF37AB5536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587" y="698268"/>
            <a:ext cx="1717009" cy="11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C60C807F-5127-46D9-BF92-8371EDE57F20}"/>
              </a:ext>
            </a:extLst>
          </p:cNvPr>
          <p:cNvSpPr txBox="1"/>
          <p:nvPr/>
        </p:nvSpPr>
        <p:spPr>
          <a:xfrm>
            <a:off x="3842408" y="1271846"/>
            <a:ext cx="4146123" cy="11387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kern="0" dirty="0">
                <a:solidFill>
                  <a:srgbClr val="00B05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Objectives </a:t>
            </a:r>
            <a:endParaRPr lang="en-US" sz="3200" b="1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pPr algn="l" rtl="0"/>
            <a:endParaRPr lang="en-US" sz="1600" b="1" kern="0" dirty="0">
              <a:solidFill>
                <a:srgbClr val="595959">
                  <a:lumMod val="50000"/>
                </a:srgbClr>
              </a:solidFill>
              <a:latin typeface="Kristen ITC" panose="03050502040202030202" pitchFamily="66" charset="0"/>
              <a:ea typeface="Concert One"/>
              <a:cs typeface="Concert One"/>
              <a:sym typeface="Concert One"/>
            </a:endParaRPr>
          </a:p>
          <a:p>
            <a:pPr algn="l" rtl="0"/>
            <a:r>
              <a:rPr lang="en-US" sz="2000" b="1" kern="0" dirty="0">
                <a:solidFill>
                  <a:srgbClr val="FF0000"/>
                </a:solidFill>
                <a:latin typeface="Kristen ITC" panose="03050502040202030202" pitchFamily="66" charset="0"/>
                <a:ea typeface="Concert One"/>
                <a:cs typeface="Concert One"/>
                <a:sym typeface="Concert One"/>
              </a:rPr>
              <a:t>By the end of this lesson I can : </a:t>
            </a:r>
          </a:p>
        </p:txBody>
      </p:sp>
      <p:pic>
        <p:nvPicPr>
          <p:cNvPr id="58" name="Picture 2" descr="الرئيسية">
            <a:extLst>
              <a:ext uri="{FF2B5EF4-FFF2-40B4-BE49-F238E27FC236}">
                <a16:creationId xmlns:a16="http://schemas.microsoft.com/office/drawing/2014/main" id="{D5156B8D-E659-4636-904E-34139D6CBE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96" y="865415"/>
            <a:ext cx="1717010" cy="1147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itle 3">
            <a:extLst>
              <a:ext uri="{FF2B5EF4-FFF2-40B4-BE49-F238E27FC236}">
                <a16:creationId xmlns:a16="http://schemas.microsoft.com/office/drawing/2014/main" id="{2820AAD3-6C74-446C-99B4-92EF6A131B47}"/>
              </a:ext>
            </a:extLst>
          </p:cNvPr>
          <p:cNvSpPr txBox="1">
            <a:spLocks/>
          </p:cNvSpPr>
          <p:nvPr/>
        </p:nvSpPr>
        <p:spPr>
          <a:xfrm>
            <a:off x="4470945" y="548639"/>
            <a:ext cx="2749602" cy="517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PAGES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6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,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7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696A6863-DCB6-4EAC-8EF9-E1B59897A866}"/>
              </a:ext>
            </a:extLst>
          </p:cNvPr>
          <p:cNvGrpSpPr/>
          <p:nvPr/>
        </p:nvGrpSpPr>
        <p:grpSpPr>
          <a:xfrm rot="10800000">
            <a:off x="1709300" y="2524990"/>
            <a:ext cx="4772468" cy="2157154"/>
            <a:chOff x="1547664" y="1052736"/>
            <a:chExt cx="6893352" cy="4032448"/>
          </a:xfrm>
          <a:solidFill>
            <a:schemeClr val="accent5"/>
          </a:solidFill>
          <a:scene3d>
            <a:camera prst="orthographicFront">
              <a:rot lat="0" lon="600000" rev="0"/>
            </a:camera>
            <a:lightRig rig="threePt" dir="t"/>
          </a:scene3d>
        </p:grpSpPr>
        <p:grpSp>
          <p:nvGrpSpPr>
            <p:cNvPr id="41" name="مجموعة 15">
              <a:extLst>
                <a:ext uri="{FF2B5EF4-FFF2-40B4-BE49-F238E27FC236}">
                  <a16:creationId xmlns:a16="http://schemas.microsoft.com/office/drawing/2014/main" id="{08722975-6322-487D-9384-5755B4185C2C}"/>
                </a:ext>
              </a:extLst>
            </p:cNvPr>
            <p:cNvGrpSpPr/>
            <p:nvPr/>
          </p:nvGrpSpPr>
          <p:grpSpPr>
            <a:xfrm rot="10800000">
              <a:off x="1547657" y="1052736"/>
              <a:ext cx="6893359" cy="914400"/>
              <a:chOff x="-1980728" y="0"/>
              <a:chExt cx="6893359" cy="914400"/>
            </a:xfrm>
            <a:grpFill/>
          </p:grpSpPr>
          <p:sp>
            <p:nvSpPr>
              <p:cNvPr id="43" name="مثلث متساوي الساقين 42">
                <a:extLst>
                  <a:ext uri="{FF2B5EF4-FFF2-40B4-BE49-F238E27FC236}">
                    <a16:creationId xmlns:a16="http://schemas.microsoft.com/office/drawing/2014/main" id="{5FC5A870-C078-4CF4-850E-2B6A55FEF0B5}"/>
                  </a:ext>
                </a:extLst>
              </p:cNvPr>
              <p:cNvSpPr/>
              <p:nvPr/>
            </p:nvSpPr>
            <p:spPr>
              <a:xfrm>
                <a:off x="-1980728" y="0"/>
                <a:ext cx="1060704" cy="914400"/>
              </a:xfrm>
              <a:prstGeom prst="triangle">
                <a:avLst/>
              </a:prstGeom>
              <a:grpFill/>
              <a:ln>
                <a:solidFill>
                  <a:srgbClr val="FFFF00"/>
                </a:solidFill>
              </a:ln>
              <a:sp3d extrusionH="82550" contourW="19050">
                <a:bevelT w="241300" h="228600"/>
                <a:bevelB w="381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/>
              </a:p>
            </p:txBody>
          </p:sp>
          <p:grpSp>
            <p:nvGrpSpPr>
              <p:cNvPr id="44" name="مجموعة 14">
                <a:extLst>
                  <a:ext uri="{FF2B5EF4-FFF2-40B4-BE49-F238E27FC236}">
                    <a16:creationId xmlns:a16="http://schemas.microsoft.com/office/drawing/2014/main" id="{4AABBC32-E0D2-4BAE-A919-28D148B09470}"/>
                  </a:ext>
                </a:extLst>
              </p:cNvPr>
              <p:cNvGrpSpPr/>
              <p:nvPr/>
            </p:nvGrpSpPr>
            <p:grpSpPr>
              <a:xfrm>
                <a:off x="-1404659" y="0"/>
                <a:ext cx="6317290" cy="914400"/>
                <a:chOff x="2339752" y="1052736"/>
                <a:chExt cx="5885240" cy="914400"/>
              </a:xfrm>
              <a:grpFill/>
            </p:grpSpPr>
            <p:sp>
              <p:nvSpPr>
                <p:cNvPr id="45" name="مثلث متساوي الساقين 2">
                  <a:extLst>
                    <a:ext uri="{FF2B5EF4-FFF2-40B4-BE49-F238E27FC236}">
                      <a16:creationId xmlns:a16="http://schemas.microsoft.com/office/drawing/2014/main" id="{FE40F7F8-6D9B-449A-9506-413CC0177842}"/>
                    </a:ext>
                  </a:extLst>
                </p:cNvPr>
                <p:cNvSpPr/>
                <p:nvPr/>
              </p:nvSpPr>
              <p:spPr>
                <a:xfrm>
                  <a:off x="716428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46" name="مثلث متساوي الساقين 3">
                  <a:extLst>
                    <a:ext uri="{FF2B5EF4-FFF2-40B4-BE49-F238E27FC236}">
                      <a16:creationId xmlns:a16="http://schemas.microsoft.com/office/drawing/2014/main" id="{4D1A56B4-23D8-4558-A5E3-094AB7035B5F}"/>
                    </a:ext>
                  </a:extLst>
                </p:cNvPr>
                <p:cNvSpPr/>
                <p:nvPr/>
              </p:nvSpPr>
              <p:spPr>
                <a:xfrm>
                  <a:off x="608416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47" name="مثلث متساوي الساقين 4">
                  <a:extLst>
                    <a:ext uri="{FF2B5EF4-FFF2-40B4-BE49-F238E27FC236}">
                      <a16:creationId xmlns:a16="http://schemas.microsoft.com/office/drawing/2014/main" id="{62D371BB-C377-4104-8C20-E27E1FBF76AF}"/>
                    </a:ext>
                  </a:extLst>
                </p:cNvPr>
                <p:cNvSpPr/>
                <p:nvPr/>
              </p:nvSpPr>
              <p:spPr>
                <a:xfrm>
                  <a:off x="284380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48" name="مثلث متساوي الساقين 5">
                  <a:extLst>
                    <a:ext uri="{FF2B5EF4-FFF2-40B4-BE49-F238E27FC236}">
                      <a16:creationId xmlns:a16="http://schemas.microsoft.com/office/drawing/2014/main" id="{DB755687-2056-49F8-8C5F-3429CB41212A}"/>
                    </a:ext>
                  </a:extLst>
                </p:cNvPr>
                <p:cNvSpPr/>
                <p:nvPr/>
              </p:nvSpPr>
              <p:spPr>
                <a:xfrm>
                  <a:off x="392392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49" name="مثلث متساوي الساقين 6">
                  <a:extLst>
                    <a:ext uri="{FF2B5EF4-FFF2-40B4-BE49-F238E27FC236}">
                      <a16:creationId xmlns:a16="http://schemas.microsoft.com/office/drawing/2014/main" id="{C4E9F1CF-18FD-4C9C-B10D-F1233475620C}"/>
                    </a:ext>
                  </a:extLst>
                </p:cNvPr>
                <p:cNvSpPr/>
                <p:nvPr/>
              </p:nvSpPr>
              <p:spPr>
                <a:xfrm>
                  <a:off x="500404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50" name="مثلث متساوي الساقين 8">
                  <a:extLst>
                    <a:ext uri="{FF2B5EF4-FFF2-40B4-BE49-F238E27FC236}">
                      <a16:creationId xmlns:a16="http://schemas.microsoft.com/office/drawing/2014/main" id="{D73F2217-6473-41D3-AF03-C17BD135083A}"/>
                    </a:ext>
                  </a:extLst>
                </p:cNvPr>
                <p:cNvSpPr/>
                <p:nvPr/>
              </p:nvSpPr>
              <p:spPr>
                <a:xfrm rot="10800000">
                  <a:off x="666023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51" name="مثلث متساوي الساقين 10">
                  <a:extLst>
                    <a:ext uri="{FF2B5EF4-FFF2-40B4-BE49-F238E27FC236}">
                      <a16:creationId xmlns:a16="http://schemas.microsoft.com/office/drawing/2014/main" id="{20620881-BAA3-46DC-B9D3-A5142F0E94D6}"/>
                    </a:ext>
                  </a:extLst>
                </p:cNvPr>
                <p:cNvSpPr/>
                <p:nvPr/>
              </p:nvSpPr>
              <p:spPr>
                <a:xfrm rot="10800000">
                  <a:off x="558011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52" name="مثلث متساوي الساقين 11">
                  <a:extLst>
                    <a:ext uri="{FF2B5EF4-FFF2-40B4-BE49-F238E27FC236}">
                      <a16:creationId xmlns:a16="http://schemas.microsoft.com/office/drawing/2014/main" id="{4948EA74-189D-47D3-9DB5-CAB9B34F76C7}"/>
                    </a:ext>
                  </a:extLst>
                </p:cNvPr>
                <p:cNvSpPr/>
                <p:nvPr/>
              </p:nvSpPr>
              <p:spPr>
                <a:xfrm rot="10800000">
                  <a:off x="449999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54" name="مثلث متساوي الساقين 12">
                  <a:extLst>
                    <a:ext uri="{FF2B5EF4-FFF2-40B4-BE49-F238E27FC236}">
                      <a16:creationId xmlns:a16="http://schemas.microsoft.com/office/drawing/2014/main" id="{3EF818C4-49F4-485F-BF16-19F7DA1CD5E6}"/>
                    </a:ext>
                  </a:extLst>
                </p:cNvPr>
                <p:cNvSpPr/>
                <p:nvPr/>
              </p:nvSpPr>
              <p:spPr>
                <a:xfrm rot="10800000">
                  <a:off x="341987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55" name="مثلث متساوي الساقين 13">
                  <a:extLst>
                    <a:ext uri="{FF2B5EF4-FFF2-40B4-BE49-F238E27FC236}">
                      <a16:creationId xmlns:a16="http://schemas.microsoft.com/office/drawing/2014/main" id="{5FDDF86E-E899-4EF5-BC02-E75A6D1B8114}"/>
                    </a:ext>
                  </a:extLst>
                </p:cNvPr>
                <p:cNvSpPr/>
                <p:nvPr/>
              </p:nvSpPr>
              <p:spPr>
                <a:xfrm rot="10800000">
                  <a:off x="233975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</p:grpSp>
        </p:grpSp>
        <p:sp>
          <p:nvSpPr>
            <p:cNvPr id="42" name="مستطيل 41">
              <a:extLst>
                <a:ext uri="{FF2B5EF4-FFF2-40B4-BE49-F238E27FC236}">
                  <a16:creationId xmlns:a16="http://schemas.microsoft.com/office/drawing/2014/main" id="{9F1FF810-E039-40DF-A76D-AB96CADEACB1}"/>
                </a:ext>
              </a:extLst>
            </p:cNvPr>
            <p:cNvSpPr/>
            <p:nvPr/>
          </p:nvSpPr>
          <p:spPr>
            <a:xfrm>
              <a:off x="1763688" y="1268760"/>
              <a:ext cx="6480720" cy="3816424"/>
            </a:xfrm>
            <a:prstGeom prst="rect">
              <a:avLst/>
            </a:prstGeom>
            <a:grpFill/>
            <a:ln>
              <a:noFill/>
            </a:ln>
            <a:sp3d extrusionH="82550" contourW="19050">
              <a:bevelT w="241300" h="228600"/>
              <a:bevelB w="381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</p:grpSp>
      <p:sp>
        <p:nvSpPr>
          <p:cNvPr id="59" name="Rectangle 1">
            <a:extLst>
              <a:ext uri="{FF2B5EF4-FFF2-40B4-BE49-F238E27FC236}">
                <a16:creationId xmlns:a16="http://schemas.microsoft.com/office/drawing/2014/main" id="{DE8D306A-2D4C-4937-A9A5-D5E41BAB1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069" y="2759368"/>
            <a:ext cx="4000931" cy="150810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2000" b="1" dirty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ask and answer questions with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How many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How much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and make sentences with </a:t>
            </a:r>
          </a:p>
          <a:p>
            <a:pPr algn="just"/>
            <a:r>
              <a:rPr lang="en-US" sz="2000" b="1" dirty="0">
                <a:solidFill>
                  <a:srgbClr val="FFFF00"/>
                </a:solidFill>
              </a:rPr>
              <a:t>some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any</a:t>
            </a:r>
            <a:r>
              <a:rPr lang="en-US" sz="3200" b="1" dirty="0"/>
              <a:t>.</a:t>
            </a:r>
            <a:endParaRPr lang="en-US" sz="3200" b="1" dirty="0">
              <a:latin typeface="Calibri" pitchFamily="34" charset="0"/>
            </a:endParaRPr>
          </a:p>
        </p:txBody>
      </p:sp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CB100A95-EBD8-4338-B5F1-0BA732A9B2FB}"/>
              </a:ext>
            </a:extLst>
          </p:cNvPr>
          <p:cNvGrpSpPr/>
          <p:nvPr/>
        </p:nvGrpSpPr>
        <p:grpSpPr>
          <a:xfrm rot="10800000">
            <a:off x="6924305" y="2524990"/>
            <a:ext cx="4486792" cy="2157151"/>
            <a:chOff x="1547664" y="1052736"/>
            <a:chExt cx="6893352" cy="4032448"/>
          </a:xfrm>
          <a:solidFill>
            <a:schemeClr val="accent5"/>
          </a:solidFill>
          <a:scene3d>
            <a:camera prst="orthographicFront">
              <a:rot lat="0" lon="600000" rev="0"/>
            </a:camera>
            <a:lightRig rig="threePt" dir="t"/>
          </a:scene3d>
        </p:grpSpPr>
        <p:grpSp>
          <p:nvGrpSpPr>
            <p:cNvPr id="76" name="مجموعة 15">
              <a:extLst>
                <a:ext uri="{FF2B5EF4-FFF2-40B4-BE49-F238E27FC236}">
                  <a16:creationId xmlns:a16="http://schemas.microsoft.com/office/drawing/2014/main" id="{8DBAACD2-7563-42B7-A70F-A773D77767D7}"/>
                </a:ext>
              </a:extLst>
            </p:cNvPr>
            <p:cNvGrpSpPr/>
            <p:nvPr/>
          </p:nvGrpSpPr>
          <p:grpSpPr>
            <a:xfrm rot="10800000">
              <a:off x="1547657" y="1052736"/>
              <a:ext cx="6893359" cy="914400"/>
              <a:chOff x="-1980728" y="0"/>
              <a:chExt cx="6893359" cy="914400"/>
            </a:xfrm>
            <a:grpFill/>
          </p:grpSpPr>
          <p:sp>
            <p:nvSpPr>
              <p:cNvPr id="78" name="مثلث متساوي الساقين 77">
                <a:extLst>
                  <a:ext uri="{FF2B5EF4-FFF2-40B4-BE49-F238E27FC236}">
                    <a16:creationId xmlns:a16="http://schemas.microsoft.com/office/drawing/2014/main" id="{3474768E-E0A4-4623-9954-7740FA4F5419}"/>
                  </a:ext>
                </a:extLst>
              </p:cNvPr>
              <p:cNvSpPr/>
              <p:nvPr/>
            </p:nvSpPr>
            <p:spPr>
              <a:xfrm>
                <a:off x="-1980728" y="0"/>
                <a:ext cx="1060704" cy="914400"/>
              </a:xfrm>
              <a:prstGeom prst="triangle">
                <a:avLst/>
              </a:prstGeom>
              <a:grpFill/>
              <a:ln>
                <a:solidFill>
                  <a:srgbClr val="FFFF00"/>
                </a:solidFill>
              </a:ln>
              <a:sp3d extrusionH="82550" contourW="19050">
                <a:bevelT w="241300" h="228600"/>
                <a:bevelB w="3810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ar-SA"/>
              </a:p>
            </p:txBody>
          </p:sp>
          <p:grpSp>
            <p:nvGrpSpPr>
              <p:cNvPr id="79" name="مجموعة 14">
                <a:extLst>
                  <a:ext uri="{FF2B5EF4-FFF2-40B4-BE49-F238E27FC236}">
                    <a16:creationId xmlns:a16="http://schemas.microsoft.com/office/drawing/2014/main" id="{2F9305D2-FD14-40D1-ABBA-D6AD3FFEC48B}"/>
                  </a:ext>
                </a:extLst>
              </p:cNvPr>
              <p:cNvGrpSpPr/>
              <p:nvPr/>
            </p:nvGrpSpPr>
            <p:grpSpPr>
              <a:xfrm>
                <a:off x="-1404659" y="0"/>
                <a:ext cx="6317290" cy="914400"/>
                <a:chOff x="2339752" y="1052736"/>
                <a:chExt cx="5885240" cy="914400"/>
              </a:xfrm>
              <a:grpFill/>
            </p:grpSpPr>
            <p:sp>
              <p:nvSpPr>
                <p:cNvPr id="80" name="مثلث متساوي الساقين 2">
                  <a:extLst>
                    <a:ext uri="{FF2B5EF4-FFF2-40B4-BE49-F238E27FC236}">
                      <a16:creationId xmlns:a16="http://schemas.microsoft.com/office/drawing/2014/main" id="{0CFF6AEB-E1A1-453F-94EB-46E9B29B93C6}"/>
                    </a:ext>
                  </a:extLst>
                </p:cNvPr>
                <p:cNvSpPr/>
                <p:nvPr/>
              </p:nvSpPr>
              <p:spPr>
                <a:xfrm>
                  <a:off x="716428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1" name="مثلث متساوي الساقين 3">
                  <a:extLst>
                    <a:ext uri="{FF2B5EF4-FFF2-40B4-BE49-F238E27FC236}">
                      <a16:creationId xmlns:a16="http://schemas.microsoft.com/office/drawing/2014/main" id="{F40CC9C3-887A-4308-A3B9-57F8C67D2327}"/>
                    </a:ext>
                  </a:extLst>
                </p:cNvPr>
                <p:cNvSpPr/>
                <p:nvPr/>
              </p:nvSpPr>
              <p:spPr>
                <a:xfrm>
                  <a:off x="608416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2" name="مثلث متساوي الساقين 4">
                  <a:extLst>
                    <a:ext uri="{FF2B5EF4-FFF2-40B4-BE49-F238E27FC236}">
                      <a16:creationId xmlns:a16="http://schemas.microsoft.com/office/drawing/2014/main" id="{7A0DB380-4A67-44FA-855F-9104FEEBFED0}"/>
                    </a:ext>
                  </a:extLst>
                </p:cNvPr>
                <p:cNvSpPr/>
                <p:nvPr/>
              </p:nvSpPr>
              <p:spPr>
                <a:xfrm>
                  <a:off x="284380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3" name="مثلث متساوي الساقين 5">
                  <a:extLst>
                    <a:ext uri="{FF2B5EF4-FFF2-40B4-BE49-F238E27FC236}">
                      <a16:creationId xmlns:a16="http://schemas.microsoft.com/office/drawing/2014/main" id="{F226C77C-D084-4C19-AE5C-62F74DA14065}"/>
                    </a:ext>
                  </a:extLst>
                </p:cNvPr>
                <p:cNvSpPr/>
                <p:nvPr/>
              </p:nvSpPr>
              <p:spPr>
                <a:xfrm>
                  <a:off x="392392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4" name="مثلث متساوي الساقين 6">
                  <a:extLst>
                    <a:ext uri="{FF2B5EF4-FFF2-40B4-BE49-F238E27FC236}">
                      <a16:creationId xmlns:a16="http://schemas.microsoft.com/office/drawing/2014/main" id="{A2713D95-DD2D-489E-82CC-759A5B3DBEB1}"/>
                    </a:ext>
                  </a:extLst>
                </p:cNvPr>
                <p:cNvSpPr/>
                <p:nvPr/>
              </p:nvSpPr>
              <p:spPr>
                <a:xfrm>
                  <a:off x="5004048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FF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5" name="مثلث متساوي الساقين 8">
                  <a:extLst>
                    <a:ext uri="{FF2B5EF4-FFF2-40B4-BE49-F238E27FC236}">
                      <a16:creationId xmlns:a16="http://schemas.microsoft.com/office/drawing/2014/main" id="{26416E2D-2B6D-4DEA-A36A-F34EFD64766C}"/>
                    </a:ext>
                  </a:extLst>
                </p:cNvPr>
                <p:cNvSpPr/>
                <p:nvPr/>
              </p:nvSpPr>
              <p:spPr>
                <a:xfrm rot="10800000">
                  <a:off x="666023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6" name="مثلث متساوي الساقين 10">
                  <a:extLst>
                    <a:ext uri="{FF2B5EF4-FFF2-40B4-BE49-F238E27FC236}">
                      <a16:creationId xmlns:a16="http://schemas.microsoft.com/office/drawing/2014/main" id="{7403CB24-7EB5-4D21-A484-85789A87E23E}"/>
                    </a:ext>
                  </a:extLst>
                </p:cNvPr>
                <p:cNvSpPr/>
                <p:nvPr/>
              </p:nvSpPr>
              <p:spPr>
                <a:xfrm rot="10800000">
                  <a:off x="558011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7" name="مثلث متساوي الساقين 11">
                  <a:extLst>
                    <a:ext uri="{FF2B5EF4-FFF2-40B4-BE49-F238E27FC236}">
                      <a16:creationId xmlns:a16="http://schemas.microsoft.com/office/drawing/2014/main" id="{DA0F73B1-54E8-4177-B97B-F05751485D8F}"/>
                    </a:ext>
                  </a:extLst>
                </p:cNvPr>
                <p:cNvSpPr/>
                <p:nvPr/>
              </p:nvSpPr>
              <p:spPr>
                <a:xfrm rot="10800000">
                  <a:off x="449999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8" name="مثلث متساوي الساقين 12">
                  <a:extLst>
                    <a:ext uri="{FF2B5EF4-FFF2-40B4-BE49-F238E27FC236}">
                      <a16:creationId xmlns:a16="http://schemas.microsoft.com/office/drawing/2014/main" id="{925CC622-1C90-4653-8ED4-74DAA14F0216}"/>
                    </a:ext>
                  </a:extLst>
                </p:cNvPr>
                <p:cNvSpPr/>
                <p:nvPr/>
              </p:nvSpPr>
              <p:spPr>
                <a:xfrm rot="10800000">
                  <a:off x="341987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  <p:sp>
              <p:nvSpPr>
                <p:cNvPr id="89" name="مثلث متساوي الساقين 13">
                  <a:extLst>
                    <a:ext uri="{FF2B5EF4-FFF2-40B4-BE49-F238E27FC236}">
                      <a16:creationId xmlns:a16="http://schemas.microsoft.com/office/drawing/2014/main" id="{304D237F-7D90-41AC-B05C-7ABBAEE52F37}"/>
                    </a:ext>
                  </a:extLst>
                </p:cNvPr>
                <p:cNvSpPr/>
                <p:nvPr/>
              </p:nvSpPr>
              <p:spPr>
                <a:xfrm rot="10800000">
                  <a:off x="2339752" y="1052736"/>
                  <a:ext cx="1060704" cy="914400"/>
                </a:xfrm>
                <a:prstGeom prst="triangle">
                  <a:avLst/>
                </a:prstGeom>
                <a:grpFill/>
                <a:ln>
                  <a:solidFill>
                    <a:srgbClr val="FF0000"/>
                  </a:solidFill>
                </a:ln>
                <a:sp3d extrusionH="82550" contourW="19050">
                  <a:bevelT w="241300" h="228600"/>
                  <a:bevelB w="38100" h="1270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1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ar-SA"/>
                </a:p>
              </p:txBody>
            </p:sp>
          </p:grpSp>
        </p:grp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7088D29D-F868-4C55-AAEE-72C88C2AF033}"/>
                </a:ext>
              </a:extLst>
            </p:cNvPr>
            <p:cNvSpPr/>
            <p:nvPr/>
          </p:nvSpPr>
          <p:spPr>
            <a:xfrm>
              <a:off x="1763688" y="1268760"/>
              <a:ext cx="6480720" cy="3816424"/>
            </a:xfrm>
            <a:prstGeom prst="rect">
              <a:avLst/>
            </a:prstGeom>
            <a:grpFill/>
            <a:ln>
              <a:noFill/>
            </a:ln>
            <a:sp3d extrusionH="82550" contourW="19050">
              <a:bevelT w="241300" h="228600"/>
              <a:bevelB w="38100" h="127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ar-SA"/>
            </a:p>
          </p:txBody>
        </p:sp>
      </p:grpSp>
      <p:sp>
        <p:nvSpPr>
          <p:cNvPr id="90" name="Rectangle 1">
            <a:extLst>
              <a:ext uri="{FF2B5EF4-FFF2-40B4-BE49-F238E27FC236}">
                <a16:creationId xmlns:a16="http://schemas.microsoft.com/office/drawing/2014/main" id="{EAC24E4D-67E1-42C7-ABD5-F6E6F0EEC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5697" y="2736502"/>
            <a:ext cx="303120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US" sz="4400" b="1" dirty="0"/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read an English </a:t>
            </a:r>
            <a:r>
              <a:rPr lang="en-US" sz="2000" b="1" dirty="0">
                <a:solidFill>
                  <a:srgbClr val="FF0000"/>
                </a:solidFill>
              </a:rPr>
              <a:t>menu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2000" b="1" dirty="0">
                <a:solidFill>
                  <a:srgbClr val="FF0000"/>
                </a:solidFill>
              </a:rPr>
              <a:t>order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at a restaurant.</a:t>
            </a:r>
          </a:p>
        </p:txBody>
      </p:sp>
    </p:spTree>
    <p:extLst>
      <p:ext uri="{BB962C8B-B14F-4D97-AF65-F5344CB8AC3E}">
        <p14:creationId xmlns:p14="http://schemas.microsoft.com/office/powerpoint/2010/main" val="4123641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sk and answer questio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60 - arcade game 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ad an English men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9" grpId="0" animBg="1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ownload this awesome wallpaper - Wallpaper Cave">
            <a:extLst>
              <a:ext uri="{FF2B5EF4-FFF2-40B4-BE49-F238E27FC236}">
                <a16:creationId xmlns:a16="http://schemas.microsoft.com/office/drawing/2014/main" id="{197E9171-738F-4FB0-8508-8E0505B53B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74567"/>
            <a:ext cx="12192000" cy="703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2meta.com - وكلوا واشربوا ولا تسرفوا إنه لا يحب المسرفين __ ياسر الدوسرى __ سورة الأعراف (320 kbps)">
            <a:hlinkClick r:id="" action="ppaction://media"/>
            <a:extLst>
              <a:ext uri="{FF2B5EF4-FFF2-40B4-BE49-F238E27FC236}">
                <a16:creationId xmlns:a16="http://schemas.microsoft.com/office/drawing/2014/main" id="{6A916522-71FC-4A15-B555-984C8BAA95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1865" y="2819400"/>
            <a:ext cx="609600" cy="60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97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lce&amp;#39;s blog: Listening Practice (2)">
            <a:extLst>
              <a:ext uri="{FF2B5EF4-FFF2-40B4-BE49-F238E27FC236}">
                <a16:creationId xmlns:a16="http://schemas.microsoft.com/office/drawing/2014/main" id="{0294170A-2E43-4E49-98DC-B6A7FF46C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083F957-DEE2-4C2D-B677-84604DC3D03C}"/>
              </a:ext>
            </a:extLst>
          </p:cNvPr>
          <p:cNvSpPr txBox="1">
            <a:spLocks/>
          </p:cNvSpPr>
          <p:nvPr/>
        </p:nvSpPr>
        <p:spPr>
          <a:xfrm>
            <a:off x="2831584" y="839585"/>
            <a:ext cx="7226816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Listen and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read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Kristen ITC" panose="03050502040202030202" pitchFamily="66" charset="0"/>
                <a:sym typeface="Concert One"/>
              </a:rPr>
              <a:t> . Circle the answers in the chart .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E279CAF-AB82-4B38-9130-54080106A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1" y="1683326"/>
            <a:ext cx="7315793" cy="4305993"/>
          </a:xfrm>
          <a:prstGeom prst="rect">
            <a:avLst/>
          </a:prstGeom>
        </p:spPr>
      </p:pic>
      <p:pic>
        <p:nvPicPr>
          <p:cNvPr id="16" name="We Can 6 (2020) SB_CD 1_09">
            <a:hlinkClick r:id="" action="ppaction://media"/>
            <a:extLst>
              <a:ext uri="{FF2B5EF4-FFF2-40B4-BE49-F238E27FC236}">
                <a16:creationId xmlns:a16="http://schemas.microsoft.com/office/drawing/2014/main" id="{D9AED8BE-2BFB-453B-9B0C-E87F0F6385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77472" y="3083539"/>
            <a:ext cx="781878" cy="781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31122F7-60C7-4541-908E-3D5694A4230D}"/>
              </a:ext>
            </a:extLst>
          </p:cNvPr>
          <p:cNvSpPr/>
          <p:nvPr/>
        </p:nvSpPr>
        <p:spPr>
          <a:xfrm>
            <a:off x="3566160" y="3657601"/>
            <a:ext cx="110559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A957DDE-DDF5-40CE-8BA0-33BA05A40440}"/>
              </a:ext>
            </a:extLst>
          </p:cNvPr>
          <p:cNvSpPr/>
          <p:nvPr/>
        </p:nvSpPr>
        <p:spPr>
          <a:xfrm>
            <a:off x="4854633" y="3942310"/>
            <a:ext cx="92271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BB16EED-DDA0-4B08-B1AC-EEAE4703F0C2}"/>
              </a:ext>
            </a:extLst>
          </p:cNvPr>
          <p:cNvSpPr/>
          <p:nvPr/>
        </p:nvSpPr>
        <p:spPr>
          <a:xfrm>
            <a:off x="5777346" y="4558147"/>
            <a:ext cx="371302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639E0E4-1B3A-451A-8BC2-50FAADECB6DC}"/>
              </a:ext>
            </a:extLst>
          </p:cNvPr>
          <p:cNvSpPr/>
          <p:nvPr/>
        </p:nvSpPr>
        <p:spPr>
          <a:xfrm>
            <a:off x="5777346" y="4851862"/>
            <a:ext cx="407324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865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44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ulce&amp;#39;s blog: Listening Practice (2)">
            <a:extLst>
              <a:ext uri="{FF2B5EF4-FFF2-40B4-BE49-F238E27FC236}">
                <a16:creationId xmlns:a16="http://schemas.microsoft.com/office/drawing/2014/main" id="{0294170A-2E43-4E49-98DC-B6A7FF46C76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839585"/>
            <a:ext cx="1330036" cy="708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C083F957-DEE2-4C2D-B677-84604DC3D03C}"/>
              </a:ext>
            </a:extLst>
          </p:cNvPr>
          <p:cNvSpPr txBox="1">
            <a:spLocks/>
          </p:cNvSpPr>
          <p:nvPr/>
        </p:nvSpPr>
        <p:spPr>
          <a:xfrm>
            <a:off x="3072653" y="839585"/>
            <a:ext cx="7600889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4141"/>
              </a:buClr>
              <a:buSzPts val="2100"/>
              <a:buFont typeface="Concert One"/>
              <a:buNone/>
              <a:tabLst/>
              <a:defRPr/>
            </a:pP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Listen and circle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YES </a:t>
            </a: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or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 NO </a:t>
            </a:r>
            <a:r>
              <a:rPr lang="en-US" sz="2000" kern="0" dirty="0">
                <a:solidFill>
                  <a:srgbClr val="002060"/>
                </a:solidFill>
                <a:latin typeface="Kristen ITC" panose="03050502040202030202" pitchFamily="66" charset="0"/>
              </a:rPr>
              <a:t>in the chart. Practice in pairs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. 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E279CAF-AB82-4B38-9130-54080106A4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1" y="1706881"/>
            <a:ext cx="7315793" cy="4305993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231122F7-60C7-4541-908E-3D5694A4230D}"/>
              </a:ext>
            </a:extLst>
          </p:cNvPr>
          <p:cNvSpPr/>
          <p:nvPr/>
        </p:nvSpPr>
        <p:spPr>
          <a:xfrm>
            <a:off x="3566160" y="3657601"/>
            <a:ext cx="110559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DA957DDE-DDF5-40CE-8BA0-33BA05A40440}"/>
              </a:ext>
            </a:extLst>
          </p:cNvPr>
          <p:cNvSpPr/>
          <p:nvPr/>
        </p:nvSpPr>
        <p:spPr>
          <a:xfrm>
            <a:off x="4854633" y="3942310"/>
            <a:ext cx="92271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0BB16EED-DDA0-4B08-B1AC-EEAE4703F0C2}"/>
              </a:ext>
            </a:extLst>
          </p:cNvPr>
          <p:cNvSpPr/>
          <p:nvPr/>
        </p:nvSpPr>
        <p:spPr>
          <a:xfrm>
            <a:off x="5777346" y="4558147"/>
            <a:ext cx="371302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2639E0E4-1B3A-451A-8BC2-50FAADECB6DC}"/>
              </a:ext>
            </a:extLst>
          </p:cNvPr>
          <p:cNvSpPr/>
          <p:nvPr/>
        </p:nvSpPr>
        <p:spPr>
          <a:xfrm>
            <a:off x="5777346" y="4851862"/>
            <a:ext cx="407324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We Can 6 (2020) SB_CD 1_10">
            <a:hlinkClick r:id="" action="ppaction://media"/>
            <a:extLst>
              <a:ext uri="{FF2B5EF4-FFF2-40B4-BE49-F238E27FC236}">
                <a16:creationId xmlns:a16="http://schemas.microsoft.com/office/drawing/2014/main" id="{737293C3-A5E5-4B57-A0A8-5B17E842BB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rgbClr val="55257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00851" y="3301182"/>
            <a:ext cx="768625" cy="76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7ADFBA5-5CB8-4494-A81A-0010676FE9EC}"/>
              </a:ext>
            </a:extLst>
          </p:cNvPr>
          <p:cNvSpPr/>
          <p:nvPr/>
        </p:nvSpPr>
        <p:spPr>
          <a:xfrm>
            <a:off x="7024255" y="3358344"/>
            <a:ext cx="80079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8C7344B5-F659-4C05-B478-1F5D1E60C53D}"/>
              </a:ext>
            </a:extLst>
          </p:cNvPr>
          <p:cNvSpPr/>
          <p:nvPr/>
        </p:nvSpPr>
        <p:spPr>
          <a:xfrm>
            <a:off x="7024255" y="3956858"/>
            <a:ext cx="80079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: زوايا مستديرة 13">
            <a:extLst>
              <a:ext uri="{FF2B5EF4-FFF2-40B4-BE49-F238E27FC236}">
                <a16:creationId xmlns:a16="http://schemas.microsoft.com/office/drawing/2014/main" id="{09928CA3-836E-4EA2-9842-1FE756D5F907}"/>
              </a:ext>
            </a:extLst>
          </p:cNvPr>
          <p:cNvSpPr/>
          <p:nvPr/>
        </p:nvSpPr>
        <p:spPr>
          <a:xfrm>
            <a:off x="7024254" y="4245722"/>
            <a:ext cx="800793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مستطيل: زوايا مستديرة 16">
            <a:extLst>
              <a:ext uri="{FF2B5EF4-FFF2-40B4-BE49-F238E27FC236}">
                <a16:creationId xmlns:a16="http://schemas.microsoft.com/office/drawing/2014/main" id="{362F3CAB-A58C-42E4-B0D1-D1DD15D36834}"/>
              </a:ext>
            </a:extLst>
          </p:cNvPr>
          <p:cNvSpPr/>
          <p:nvPr/>
        </p:nvSpPr>
        <p:spPr>
          <a:xfrm>
            <a:off x="8038407" y="4544979"/>
            <a:ext cx="705791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60DCD6AE-D2D0-453F-AA1C-43631A0A4BB4}"/>
              </a:ext>
            </a:extLst>
          </p:cNvPr>
          <p:cNvSpPr/>
          <p:nvPr/>
        </p:nvSpPr>
        <p:spPr>
          <a:xfrm>
            <a:off x="8038407" y="4875417"/>
            <a:ext cx="705791" cy="29925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369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529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18" grpId="0" animBg="1"/>
      <p:bldP spid="19" grpId="0" animBg="1"/>
      <p:bldP spid="20" grpId="0" animBg="1"/>
      <p:bldP spid="11" grpId="0" animBg="1"/>
      <p:bldP spid="13" grpId="0" animBg="1"/>
      <p:bldP spid="14" grpId="0" animBg="1"/>
      <p:bldP spid="17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riting Gif - IceGif">
            <a:extLst>
              <a:ext uri="{FF2B5EF4-FFF2-40B4-BE49-F238E27FC236}">
                <a16:creationId xmlns:a16="http://schemas.microsoft.com/office/drawing/2014/main" id="{F57B2F6E-4A9C-4CF5-8E33-210F0ABC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3" y="839586"/>
            <a:ext cx="1654233" cy="879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D0998D0B-0E5E-42FD-B940-503BD439615C}"/>
              </a:ext>
            </a:extLst>
          </p:cNvPr>
          <p:cNvSpPr txBox="1">
            <a:spLocks/>
          </p:cNvSpPr>
          <p:nvPr/>
        </p:nvSpPr>
        <p:spPr>
          <a:xfrm>
            <a:off x="3635149" y="953565"/>
            <a:ext cx="6581193" cy="6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52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 rtl="0"/>
            <a:r>
              <a:rPr lang="en-US" sz="2000" kern="0" dirty="0">
                <a:solidFill>
                  <a:srgbClr val="7030A0"/>
                </a:solidFill>
                <a:latin typeface="Kristen ITC" panose="03050502040202030202" pitchFamily="66" charset="0"/>
              </a:rPr>
              <a:t>Write two sentences with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some , any , </a:t>
            </a:r>
            <a:r>
              <a:rPr lang="en-US" sz="2000" kern="0" dirty="0">
                <a:solidFill>
                  <a:srgbClr val="7030A0"/>
                </a:solidFill>
                <a:latin typeface="Kristen ITC" panose="03050502040202030202" pitchFamily="66" charset="0"/>
              </a:rPr>
              <a:t>and  </a:t>
            </a:r>
            <a:r>
              <a:rPr lang="en-US" sz="2000" kern="0" dirty="0">
                <a:solidFill>
                  <a:srgbClr val="FF0000"/>
                </a:solidFill>
                <a:latin typeface="Kristen ITC" panose="03050502040202030202" pitchFamily="66" charset="0"/>
              </a:rPr>
              <a:t>but 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3F7F877F-F404-4257-A423-37177224A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78" y="2820451"/>
            <a:ext cx="95762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/>
            <a:r>
              <a:rPr lang="en-US" sz="2400" b="1" dirty="0">
                <a:solidFill>
                  <a:srgbClr val="002060"/>
                </a:solidFill>
              </a:rPr>
              <a:t>We </a:t>
            </a:r>
            <a:r>
              <a:rPr lang="en-US" sz="2400" b="1" dirty="0">
                <a:solidFill>
                  <a:srgbClr val="FF0000"/>
                </a:solidFill>
              </a:rPr>
              <a:t>have   </a:t>
            </a:r>
            <a:r>
              <a:rPr lang="en-US" sz="1200" dirty="0">
                <a:solidFill>
                  <a:srgbClr val="002060"/>
                </a:solidFill>
              </a:rPr>
              <a:t>___________    </a:t>
            </a:r>
            <a:r>
              <a:rPr lang="en-US" sz="2400" b="1" dirty="0">
                <a:solidFill>
                  <a:srgbClr val="002060"/>
                </a:solidFill>
              </a:rPr>
              <a:t>tomatoes but we </a:t>
            </a:r>
            <a:r>
              <a:rPr lang="en-US" sz="2400" b="1" dirty="0">
                <a:solidFill>
                  <a:srgbClr val="FF0000"/>
                </a:solidFill>
              </a:rPr>
              <a:t>don't have</a:t>
            </a:r>
            <a:r>
              <a:rPr lang="en-US" sz="1400" dirty="0">
                <a:solidFill>
                  <a:srgbClr val="002060"/>
                </a:solidFill>
              </a:rPr>
              <a:t>________ </a:t>
            </a:r>
            <a:r>
              <a:rPr lang="en-US" sz="2400" b="1" dirty="0">
                <a:solidFill>
                  <a:srgbClr val="002060"/>
                </a:solidFill>
              </a:rPr>
              <a:t>peppers 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8347C750-A045-4427-A27C-317F4E52A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1592" y="4123143"/>
            <a:ext cx="31255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4AFB99CA-E22F-4C89-82D6-598C413F8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679" y="2733148"/>
            <a:ext cx="1102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/>
            <a:r>
              <a:rPr lang="en-US" sz="2800" dirty="0">
                <a:solidFill>
                  <a:srgbClr val="0070C0"/>
                </a:solidFill>
              </a:rPr>
              <a:t>some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EEAB24AD-767F-4C51-9601-F096D0707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6195" y="2733148"/>
            <a:ext cx="1102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/>
            <a:r>
              <a:rPr lang="en-US" sz="2800" dirty="0">
                <a:solidFill>
                  <a:srgbClr val="0070C0"/>
                </a:solidFill>
              </a:rPr>
              <a:t>any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80A37623-DBB9-42D9-A877-F999399AED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1678" y="3992306"/>
            <a:ext cx="9235442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</a:rPr>
              <a:t>We </a:t>
            </a:r>
            <a:r>
              <a:rPr lang="en-US" sz="2400" b="1" dirty="0">
                <a:solidFill>
                  <a:srgbClr val="FF0000"/>
                </a:solidFill>
              </a:rPr>
              <a:t>have </a:t>
            </a:r>
            <a:r>
              <a:rPr lang="en-US" sz="2400" b="1" dirty="0">
                <a:solidFill>
                  <a:srgbClr val="002060"/>
                </a:solidFill>
              </a:rPr>
              <a:t>______  cheese  </a:t>
            </a:r>
            <a:r>
              <a:rPr lang="en-US" sz="2400" b="1" dirty="0">
                <a:solidFill>
                  <a:srgbClr val="7030A0"/>
                </a:solidFill>
              </a:rPr>
              <a:t>but </a:t>
            </a:r>
            <a:r>
              <a:rPr lang="en-US" sz="2400" b="1" dirty="0">
                <a:solidFill>
                  <a:srgbClr val="002060"/>
                </a:solidFill>
              </a:rPr>
              <a:t> we </a:t>
            </a:r>
            <a:r>
              <a:rPr lang="en-US" sz="2400" b="1" dirty="0">
                <a:solidFill>
                  <a:srgbClr val="FF0000"/>
                </a:solidFill>
              </a:rPr>
              <a:t>don’t have </a:t>
            </a:r>
            <a:r>
              <a:rPr lang="en-US" sz="1400" dirty="0">
                <a:solidFill>
                  <a:srgbClr val="002060"/>
                </a:solidFill>
              </a:rPr>
              <a:t>________ </a:t>
            </a:r>
            <a:r>
              <a:rPr lang="en-US" sz="2400" b="1" dirty="0">
                <a:solidFill>
                  <a:srgbClr val="002060"/>
                </a:solidFill>
              </a:rPr>
              <a:t>mushrooms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7B07ED60-FFCE-4D59-8BC3-8F9DC9ED7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5679" y="4040526"/>
            <a:ext cx="1102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/>
            <a:r>
              <a:rPr lang="en-US" sz="2800" dirty="0">
                <a:solidFill>
                  <a:srgbClr val="0070C0"/>
                </a:solidFill>
              </a:rPr>
              <a:t>some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4BBAA0E3-D9C7-4BDA-A9CD-B98657CCE7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2588" y="4040526"/>
            <a:ext cx="110282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rtl="1"/>
            <a:r>
              <a:rPr lang="en-US" sz="2800" dirty="0">
                <a:solidFill>
                  <a:srgbClr val="0070C0"/>
                </a:solidFill>
              </a:rPr>
              <a:t>any</a:t>
            </a:r>
          </a:p>
        </p:txBody>
      </p:sp>
    </p:spTree>
    <p:extLst>
      <p:ext uri="{BB962C8B-B14F-4D97-AF65-F5344CB8AC3E}">
        <p14:creationId xmlns:p14="http://schemas.microsoft.com/office/powerpoint/2010/main" val="3740648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9761619"/>
</p:tagLst>
</file>

<file path=ppt/theme/theme1.xml><?xml version="1.0" encoding="utf-8"?>
<a:theme xmlns:a="http://schemas.openxmlformats.org/drawingml/2006/main" name="1_Notebook Lesson by Slidesgo">
  <a:themeElements>
    <a:clrScheme name="Simple Light">
      <a:dk1>
        <a:srgbClr val="595959"/>
      </a:dk1>
      <a:lt1>
        <a:srgbClr val="F1C232"/>
      </a:lt1>
      <a:dk2>
        <a:srgbClr val="595959"/>
      </a:dk2>
      <a:lt2>
        <a:srgbClr val="A8D68C"/>
      </a:lt2>
      <a:accent1>
        <a:srgbClr val="F1C232"/>
      </a:accent1>
      <a:accent2>
        <a:srgbClr val="B44141"/>
      </a:accent2>
      <a:accent3>
        <a:srgbClr val="F1C232"/>
      </a:accent3>
      <a:accent4>
        <a:srgbClr val="DF7070"/>
      </a:accent4>
      <a:accent5>
        <a:srgbClr val="7A9E64"/>
      </a:accent5>
      <a:accent6>
        <a:srgbClr val="595959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3857</TotalTime>
  <Words>249</Words>
  <Application>Microsoft Office PowerPoint</Application>
  <PresentationFormat>شاشة عريضة</PresentationFormat>
  <Paragraphs>58</Paragraphs>
  <Slides>20</Slides>
  <Notes>6</Notes>
  <HiddenSlides>2</HiddenSlides>
  <MMClips>6</MMClips>
  <ScaleCrop>false</ScaleCrop>
  <HeadingPairs>
    <vt:vector size="6" baseType="variant">
      <vt:variant>
        <vt:lpstr>الخطوط المستخدمة</vt:lpstr>
      </vt:variant>
      <vt:variant>
        <vt:i4>10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32" baseType="lpstr">
      <vt:lpstr>Anonymous Pro</vt:lpstr>
      <vt:lpstr>Arial</vt:lpstr>
      <vt:lpstr>Calibri</vt:lpstr>
      <vt:lpstr>Calibri Light</vt:lpstr>
      <vt:lpstr>Comic Sans MS</vt:lpstr>
      <vt:lpstr>Coming Soon</vt:lpstr>
      <vt:lpstr>Concert One</vt:lpstr>
      <vt:lpstr>Inter</vt:lpstr>
      <vt:lpstr>Kristen ITC</vt:lpstr>
      <vt:lpstr>Roboto Mono Regular</vt:lpstr>
      <vt:lpstr>1_Notebook Lesson by Slidesgo</vt:lpstr>
      <vt:lpstr>نسق Office</vt:lpstr>
      <vt:lpstr>Welcome to class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محمد زايد</cp:lastModifiedBy>
  <cp:revision>70</cp:revision>
  <dcterms:created xsi:type="dcterms:W3CDTF">2021-12-11T08:16:24Z</dcterms:created>
  <dcterms:modified xsi:type="dcterms:W3CDTF">2023-12-24T16:47:23Z</dcterms:modified>
</cp:coreProperties>
</file>