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607" r:id="rId2"/>
    <p:sldId id="606" r:id="rId3"/>
    <p:sldId id="645" r:id="rId4"/>
    <p:sldId id="454" r:id="rId5"/>
    <p:sldId id="638" r:id="rId6"/>
    <p:sldId id="635" r:id="rId7"/>
    <p:sldId id="636" r:id="rId8"/>
    <p:sldId id="637" r:id="rId9"/>
    <p:sldId id="612" r:id="rId10"/>
    <p:sldId id="639" r:id="rId11"/>
    <p:sldId id="408" r:id="rId12"/>
    <p:sldId id="643" r:id="rId13"/>
    <p:sldId id="452" r:id="rId14"/>
    <p:sldId id="278" r:id="rId15"/>
    <p:sldId id="473" r:id="rId16"/>
    <p:sldId id="686" r:id="rId17"/>
    <p:sldId id="691" r:id="rId18"/>
    <p:sldId id="510" r:id="rId19"/>
    <p:sldId id="700" r:id="rId20"/>
    <p:sldId id="701" r:id="rId21"/>
    <p:sldId id="702" r:id="rId22"/>
    <p:sldId id="703" r:id="rId23"/>
    <p:sldId id="511" r:id="rId24"/>
    <p:sldId id="410" r:id="rId25"/>
    <p:sldId id="411" r:id="rId26"/>
    <p:sldId id="412" r:id="rId27"/>
    <p:sldId id="474" r:id="rId28"/>
    <p:sldId id="413" r:id="rId29"/>
    <p:sldId id="414" r:id="rId30"/>
    <p:sldId id="416" r:id="rId31"/>
    <p:sldId id="642" r:id="rId32"/>
    <p:sldId id="618" r:id="rId33"/>
    <p:sldId id="505" r:id="rId34"/>
    <p:sldId id="351" r:id="rId35"/>
    <p:sldId id="356" r:id="rId36"/>
    <p:sldId id="478" r:id="rId37"/>
    <p:sldId id="644" r:id="rId38"/>
    <p:sldId id="472" r:id="rId39"/>
    <p:sldId id="475" r:id="rId40"/>
    <p:sldId id="476" r:id="rId41"/>
    <p:sldId id="477" r:id="rId42"/>
    <p:sldId id="287" r:id="rId4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B2728"/>
    <a:srgbClr val="FF99FF"/>
    <a:srgbClr val="FF3399"/>
    <a:srgbClr val="FF99CC"/>
    <a:srgbClr val="99FFCC"/>
    <a:srgbClr val="FFFF66"/>
    <a:srgbClr val="66FF33"/>
    <a:srgbClr val="00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4" d="100"/>
          <a:sy n="74" d="100"/>
        </p:scale>
        <p:origin x="171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43.jpe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33.jpeg"/><Relationship Id="rId2" Type="http://schemas.openxmlformats.org/officeDocument/2006/relationships/audio" Target="../media/media2.mp3"/><Relationship Id="rId16" Type="http://schemas.openxmlformats.org/officeDocument/2006/relationships/image" Target="../media/image88.png"/><Relationship Id="rId1" Type="http://schemas.microsoft.com/office/2007/relationships/media" Target="../media/media2.mp3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69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27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1.png"/><Relationship Id="rId7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26.png"/><Relationship Id="rId9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3.png"/><Relationship Id="rId7" Type="http://schemas.openxmlformats.org/officeDocument/2006/relationships/image" Target="../media/image11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25FC335-936C-0E1D-864E-66A7F9C90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70060"/>
            <a:ext cx="7553325" cy="267652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AE4FD67-63A9-5190-1E0B-DC58E1ECB9B2}"/>
              </a:ext>
            </a:extLst>
          </p:cNvPr>
          <p:cNvSpPr/>
          <p:nvPr/>
        </p:nvSpPr>
        <p:spPr>
          <a:xfrm>
            <a:off x="3177227" y="4221088"/>
            <a:ext cx="2789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ثاني متوسط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D9A760D-2B7D-00A5-52E2-E552FD96C0DC}"/>
              </a:ext>
            </a:extLst>
          </p:cNvPr>
          <p:cNvSpPr/>
          <p:nvPr/>
        </p:nvSpPr>
        <p:spPr>
          <a:xfrm>
            <a:off x="3949073" y="3274170"/>
            <a:ext cx="12458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U8</a:t>
            </a:r>
            <a:endParaRPr lang="ar-SA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948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E400320-65D1-ACDC-AEBD-01C3BCC18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9854"/>
            <a:ext cx="8640959" cy="653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76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B42D5A6-6B9D-478F-A089-80380AD69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914"/>
            <a:ext cx="9144000" cy="5940172"/>
          </a:xfrm>
          <a:prstGeom prst="rect">
            <a:avLst/>
          </a:prstGeom>
        </p:spPr>
      </p:pic>
      <p:pic>
        <p:nvPicPr>
          <p:cNvPr id="3" name="Picture 2" descr="دفتر وردي عادي قصاصات فنية, دفتر وردي, قلم حبر جاف بنفسجي, غطاء إطار أبيض  وردي PNG صورة للتحميل مجانا">
            <a:extLst>
              <a:ext uri="{FF2B5EF4-FFF2-40B4-BE49-F238E27FC236}">
                <a16:creationId xmlns:a16="http://schemas.microsoft.com/office/drawing/2014/main" id="{56F158CF-3E24-1119-ED62-2A1A2584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71" y="174343"/>
            <a:ext cx="1474812" cy="1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904BF9F-B8A3-C8E7-F7A9-0472BAA603D6}"/>
              </a:ext>
            </a:extLst>
          </p:cNvPr>
          <p:cNvSpPr/>
          <p:nvPr/>
        </p:nvSpPr>
        <p:spPr>
          <a:xfrm>
            <a:off x="4581553" y="403918"/>
            <a:ext cx="298831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الرجاء اختيار</a:t>
            </a:r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 4</a:t>
            </a:r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أعمدة من الكلمات</a:t>
            </a:r>
          </a:p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وكتابة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4 كلمات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كل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4 أعمدة</a:t>
            </a:r>
          </a:p>
          <a:p>
            <a:pPr algn="ctr"/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كل وحدة دراسية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5382709-7D7F-117B-6F96-3729019C0369}"/>
              </a:ext>
            </a:extLst>
          </p:cNvPr>
          <p:cNvSpPr/>
          <p:nvPr/>
        </p:nvSpPr>
        <p:spPr>
          <a:xfrm>
            <a:off x="2458002" y="203863"/>
            <a:ext cx="11292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Page 158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76362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69A78A40-3C69-236E-22E1-1D2AFD07C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6633"/>
            <a:ext cx="608190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5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57" y="1105633"/>
            <a:ext cx="2279561" cy="209347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54942" y="3458037"/>
            <a:ext cx="297947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November 26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\ 2020</a:t>
            </a:r>
            <a:endParaRPr lang="ar-SA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0881" y="2656863"/>
            <a:ext cx="80714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2" name="Picture 4" descr="Calendar clipart clipart cliparts for you - Clipart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38" y="981688"/>
            <a:ext cx="1428750" cy="11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alendar Computer Icons Clip art - others png download - 1024*1024 - Free  Transparent Calendar png Download. - Clip Art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" y="857251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160880" y="2176729"/>
            <a:ext cx="2475293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Wednesday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61933" y="2979816"/>
            <a:ext cx="167738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10-4-2442 H</a:t>
            </a:r>
            <a:endParaRPr lang="ar-SA" sz="2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4" y="3972002"/>
            <a:ext cx="2473640" cy="1855230"/>
          </a:xfrm>
          <a:prstGeom prst="rect">
            <a:avLst/>
          </a:prstGeom>
        </p:spPr>
      </p:pic>
      <p:pic>
        <p:nvPicPr>
          <p:cNvPr id="11" name="Picture 4" descr="Girl hi sticker for messenger | Premium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82" y="3329369"/>
            <a:ext cx="2156980" cy="21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4736953" y="3677327"/>
            <a:ext cx="36596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everyone,</a:t>
            </a:r>
          </a:p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is everything going?</a:t>
            </a:r>
            <a:endParaRPr lang="ar-SA" sz="27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BF1AE8C-E7A7-6E69-4D73-F686D7AA23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7157"/>
            <a:ext cx="3733800" cy="819150"/>
          </a:xfrm>
          <a:prstGeom prst="rect">
            <a:avLst/>
          </a:prstGeom>
        </p:spPr>
      </p:pic>
      <p:pic>
        <p:nvPicPr>
          <p:cNvPr id="7" name="Picture 2" descr="Week 4: 21st May - 25th May">
            <a:extLst>
              <a:ext uri="{FF2B5EF4-FFF2-40B4-BE49-F238E27FC236}">
                <a16:creationId xmlns:a16="http://schemas.microsoft.com/office/drawing/2014/main" id="{50B78A11-F8ED-45EF-8B91-617686B4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87" y="2506122"/>
            <a:ext cx="1979712" cy="14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99F06C2E-7005-93A9-35D3-24CB6E6B21EE}"/>
              </a:ext>
            </a:extLst>
          </p:cNvPr>
          <p:cNvSpPr/>
          <p:nvPr/>
        </p:nvSpPr>
        <p:spPr>
          <a:xfrm>
            <a:off x="6504687" y="1069616"/>
            <a:ext cx="16124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 and 67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66AF430-F7A1-1908-4FBA-2EA5878B0A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2120" y="626458"/>
            <a:ext cx="2201061" cy="36571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61A0611-C16B-4253-34E6-8B8564073C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0962" y="136290"/>
            <a:ext cx="38195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39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68" y="3214463"/>
            <a:ext cx="775028" cy="60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32" y="3846804"/>
            <a:ext cx="732762" cy="6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2610313" y="1273839"/>
            <a:ext cx="4988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6600" b="0" cap="none" spc="0" dirty="0">
              <a:ln w="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2486383" y="3244334"/>
            <a:ext cx="2140266" cy="369332"/>
          </a:xfrm>
          <a:prstGeom prst="rect">
            <a:avLst/>
          </a:prstGeom>
          <a:solidFill>
            <a:srgbClr val="99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/>
              <a:t>Ask for health advice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866E5E0-6A0E-477A-B683-8E1F7C211310}"/>
              </a:ext>
            </a:extLst>
          </p:cNvPr>
          <p:cNvSpPr/>
          <p:nvPr/>
        </p:nvSpPr>
        <p:spPr>
          <a:xfrm>
            <a:off x="3119368" y="3997061"/>
            <a:ext cx="3099054" cy="369332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/>
              <a:t>Find the illness of each student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88427B-6799-4CAF-AD84-328D72EAD70A}"/>
              </a:ext>
            </a:extLst>
          </p:cNvPr>
          <p:cNvSpPr/>
          <p:nvPr/>
        </p:nvSpPr>
        <p:spPr>
          <a:xfrm>
            <a:off x="3088389" y="1273839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7157"/>
            <a:ext cx="3733800" cy="81915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1532D71-E994-49F3-815B-D24BC6C6D2C2}"/>
              </a:ext>
            </a:extLst>
          </p:cNvPr>
          <p:cNvSpPr/>
          <p:nvPr/>
        </p:nvSpPr>
        <p:spPr>
          <a:xfrm>
            <a:off x="3730693" y="4895292"/>
            <a:ext cx="377507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/>
              <a:t>Ask about someone's health condition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4D6D7CD-1F0C-45C4-97D4-21CF9BBD01BB}"/>
              </a:ext>
            </a:extLst>
          </p:cNvPr>
          <p:cNvSpPr/>
          <p:nvPr/>
        </p:nvSpPr>
        <p:spPr>
          <a:xfrm>
            <a:off x="4139952" y="5793524"/>
            <a:ext cx="3142079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/>
              <a:t>Match body parts with illnesses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4" descr="Target Png - Transparent Background Goals Png , Transparent ...">
            <a:extLst>
              <a:ext uri="{FF2B5EF4-FFF2-40B4-BE49-F238E27FC236}">
                <a16:creationId xmlns:a16="http://schemas.microsoft.com/office/drawing/2014/main" id="{87A89BCB-AB02-8B2A-B20B-60624DB3E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65" y="4895292"/>
            <a:ext cx="775028" cy="60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030EC43F-C7CD-2944-A3A4-068D9EA3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13" y="5586770"/>
            <a:ext cx="732762" cy="6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5">
            <a:extLst>
              <a:ext uri="{FF2B5EF4-FFF2-40B4-BE49-F238E27FC236}">
                <a16:creationId xmlns:a16="http://schemas.microsoft.com/office/drawing/2014/main" id="{5B3C5867-4642-3E25-4A57-66A2AC720BDF}"/>
              </a:ext>
            </a:extLst>
          </p:cNvPr>
          <p:cNvSpPr/>
          <p:nvPr/>
        </p:nvSpPr>
        <p:spPr>
          <a:xfrm>
            <a:off x="7303308" y="1685812"/>
            <a:ext cx="16124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 and 67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683CC0C-DD3F-83B9-3310-7B5CD61AE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603518"/>
            <a:ext cx="2201061" cy="36571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81B5ECF-3ADD-C32A-C455-5EBED2A16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2" y="109997"/>
            <a:ext cx="3447970" cy="4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CC3088D-6D9D-4AA2-90B5-D02459EEB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1104900" cy="39052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C2C12B1-791A-4295-8D9E-8567185D44FC}"/>
              </a:ext>
            </a:extLst>
          </p:cNvPr>
          <p:cNvSpPr/>
          <p:nvPr/>
        </p:nvSpPr>
        <p:spPr>
          <a:xfrm>
            <a:off x="539552" y="980728"/>
            <a:ext cx="7560840" cy="707886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Last month I had the flu. I had a headache and a stomachache.  I also had a sore throat and a cough. It was terrible.</a:t>
            </a:r>
            <a:endParaRPr lang="ar-SA" sz="2000" b="1" dirty="0"/>
          </a:p>
        </p:txBody>
      </p:sp>
      <p:pic>
        <p:nvPicPr>
          <p:cNvPr id="1026" name="Picture 2" descr="Sick Cute Girl Sleep In Bed With A Thermometer In Mouth And Feel.. Royalty  Free Cliparts, Vectors, And Stock Illustration. Image 103775184.">
            <a:extLst>
              <a:ext uri="{FF2B5EF4-FFF2-40B4-BE49-F238E27FC236}">
                <a16:creationId xmlns:a16="http://schemas.microsoft.com/office/drawing/2014/main" id="{AA47CFC2-254F-4CB7-944A-6A184CC65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43988"/>
            <a:ext cx="4860032" cy="349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8F99806-D598-4154-A146-65E89D6B25AA}"/>
              </a:ext>
            </a:extLst>
          </p:cNvPr>
          <p:cNvSpPr/>
          <p:nvPr/>
        </p:nvSpPr>
        <p:spPr>
          <a:xfrm>
            <a:off x="539552" y="2325946"/>
            <a:ext cx="7560840" cy="400110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Did you ever have a sore throat/the flu/a stomachache/a cough?</a:t>
            </a:r>
            <a:endParaRPr lang="ar-SA" sz="2000" b="1" dirty="0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CD129120-C303-4A52-C568-380F71D386C6}"/>
              </a:ext>
            </a:extLst>
          </p:cNvPr>
          <p:cNvSpPr/>
          <p:nvPr/>
        </p:nvSpPr>
        <p:spPr>
          <a:xfrm>
            <a:off x="7884368" y="260648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C83770C2-E864-1EBC-11C3-F4F7C7A93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78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2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65E29414-0EF1-7F61-A489-1C4C0C81554C}"/>
              </a:ext>
            </a:extLst>
          </p:cNvPr>
          <p:cNvSpPr/>
          <p:nvPr/>
        </p:nvSpPr>
        <p:spPr>
          <a:xfrm>
            <a:off x="2725522" y="1403497"/>
            <a:ext cx="3604192" cy="438582"/>
          </a:xfrm>
          <a:prstGeom prst="rect">
            <a:avLst/>
          </a:prstGeom>
          <a:solidFill>
            <a:srgbClr val="FFCCFF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Emotional Map Strategy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4EF19E0-D312-6F8A-BC6C-0E600B05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01" y="76584"/>
            <a:ext cx="2471069" cy="132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E72C07E-FC22-DD6C-267E-C42920FD6EF4}"/>
              </a:ext>
            </a:extLst>
          </p:cNvPr>
          <p:cNvSpPr/>
          <p:nvPr/>
        </p:nvSpPr>
        <p:spPr>
          <a:xfrm>
            <a:off x="6466188" y="2382108"/>
            <a:ext cx="2503398" cy="243777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7AF8725A-EEC3-52EB-9035-C27288D3A9ED}"/>
              </a:ext>
            </a:extLst>
          </p:cNvPr>
          <p:cNvSpPr/>
          <p:nvPr/>
        </p:nvSpPr>
        <p:spPr>
          <a:xfrm>
            <a:off x="483143" y="2397056"/>
            <a:ext cx="2110195" cy="240787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F7D7919-9B1A-C646-B516-71FD17F4B634}"/>
              </a:ext>
            </a:extLst>
          </p:cNvPr>
          <p:cNvSpPr/>
          <p:nvPr/>
        </p:nvSpPr>
        <p:spPr>
          <a:xfrm>
            <a:off x="483143" y="4939684"/>
            <a:ext cx="2467663" cy="37702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 you think?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54C2F17-CB7A-8F8C-2002-B9947A64B4C3}"/>
              </a:ext>
            </a:extLst>
          </p:cNvPr>
          <p:cNvSpPr/>
          <p:nvPr/>
        </p:nvSpPr>
        <p:spPr>
          <a:xfrm>
            <a:off x="6339586" y="4936635"/>
            <a:ext cx="2337819" cy="37702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 you feel?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5B722EC-FF14-15EB-9A66-0A8F59B7DBD7}"/>
              </a:ext>
            </a:extLst>
          </p:cNvPr>
          <p:cNvSpPr/>
          <p:nvPr/>
        </p:nvSpPr>
        <p:spPr>
          <a:xfrm>
            <a:off x="454358" y="5402879"/>
            <a:ext cx="7920880" cy="1177245"/>
          </a:xfrm>
          <a:prstGeom prst="rect">
            <a:avLst/>
          </a:prstGeom>
          <a:solidFill>
            <a:srgbClr val="CCEC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Give a sentence describing the picture:</a:t>
            </a:r>
          </a:p>
          <a:p>
            <a:pPr algn="l" rtl="0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……………………………………………………………………………………………………….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……………………………………………………………………………………………………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C854A04-BA60-AA99-4DCC-6C23F48B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9196"/>
            <a:ext cx="1507139" cy="1507139"/>
          </a:xfrm>
          <a:prstGeom prst="rect">
            <a:avLst/>
          </a:prstGeom>
        </p:spPr>
      </p:pic>
      <p:pic>
        <p:nvPicPr>
          <p:cNvPr id="22" name="Picture 5" descr="صورة تحتوي على زهري, أرجواني, التصميم&#10;&#10;تم إنشاء الوصف تلقائياً">
            <a:extLst>
              <a:ext uri="{FF2B5EF4-FFF2-40B4-BE49-F238E27FC236}">
                <a16:creationId xmlns:a16="http://schemas.microsoft.com/office/drawing/2014/main" id="{8F0D3770-19E1-7FF9-BDDA-712552469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95" y="465599"/>
            <a:ext cx="1170066" cy="1023808"/>
          </a:xfrm>
          <a:prstGeom prst="rect">
            <a:avLst/>
          </a:prstGeom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127648F4-E32D-672E-1F08-AA3726BA0747}"/>
              </a:ext>
            </a:extLst>
          </p:cNvPr>
          <p:cNvSpPr/>
          <p:nvPr/>
        </p:nvSpPr>
        <p:spPr>
          <a:xfrm>
            <a:off x="7364795" y="279994"/>
            <a:ext cx="1071447" cy="684803"/>
          </a:xfrm>
          <a:prstGeom prst="rect">
            <a:avLst/>
          </a:prstGeom>
          <a:solidFill>
            <a:srgbClr val="FFFF66"/>
          </a:solidFill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SG2 U8</a:t>
            </a:r>
          </a:p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Page 66</a:t>
            </a:r>
          </a:p>
        </p:txBody>
      </p:sp>
      <p:pic>
        <p:nvPicPr>
          <p:cNvPr id="3078" name="Picture 6" descr="Free Clipart Feelings And Emotions, Transparent PNG Clipart Images Free  Download - ClipartMax">
            <a:extLst>
              <a:ext uri="{FF2B5EF4-FFF2-40B4-BE49-F238E27FC236}">
                <a16:creationId xmlns:a16="http://schemas.microsoft.com/office/drawing/2014/main" id="{047B99F0-2DBF-2169-56AA-0BDD17F8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50" y="977503"/>
            <a:ext cx="1924538" cy="97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13892E4-3878-B3F4-4A2D-0ED843370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74" y="1600397"/>
            <a:ext cx="1449600" cy="73929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B7A24-D088-FB9E-18DF-ECEB18285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712" y="6026739"/>
            <a:ext cx="1354293" cy="551267"/>
          </a:xfrm>
          <a:prstGeom prst="rect">
            <a:avLst/>
          </a:prstGeom>
        </p:spPr>
      </p:pic>
      <p:pic>
        <p:nvPicPr>
          <p:cNvPr id="1026" name="Picture 2" descr="Premium Vector | Mother and sick child. worried mom at ill kid bedside.  parental care and love. woman feeding unhealthy son hot broth. cartoon  unwell character with fever lying in bed. home">
            <a:extLst>
              <a:ext uri="{FF2B5EF4-FFF2-40B4-BE49-F238E27FC236}">
                <a16:creationId xmlns:a16="http://schemas.microsoft.com/office/drawing/2014/main" id="{9ADAF0F7-34D7-8BD6-65C7-3AEC3F06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13" y="2148925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E94A5CB-9BE3-21E1-98F2-D5F9796CF7E3}"/>
              </a:ext>
            </a:extLst>
          </p:cNvPr>
          <p:cNvSpPr/>
          <p:nvPr/>
        </p:nvSpPr>
        <p:spPr>
          <a:xfrm>
            <a:off x="6619020" y="3003162"/>
            <a:ext cx="19134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boy 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Helvetica Neue"/>
              </a:rPr>
              <a:t>is feeling unwell.</a:t>
            </a:r>
          </a:p>
          <a:p>
            <a:pPr algn="l" rtl="0"/>
            <a:endParaRPr lang="ar-SA" sz="2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B48288F-B499-21B3-63B9-39DC842DDADC}"/>
              </a:ext>
            </a:extLst>
          </p:cNvPr>
          <p:cNvSpPr/>
          <p:nvPr/>
        </p:nvSpPr>
        <p:spPr>
          <a:xfrm>
            <a:off x="531328" y="2866674"/>
            <a:ext cx="19134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0" cap="none" spc="0" dirty="0">
                <a:ln w="0"/>
                <a:solidFill>
                  <a:srgbClr val="EB27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mother is taking care of her son.</a:t>
            </a:r>
            <a:endParaRPr lang="ar-SA" sz="2400" b="0" cap="none" spc="0" dirty="0">
              <a:ln w="0"/>
              <a:solidFill>
                <a:srgbClr val="EB272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C62EF6A-7D15-116C-C736-C456E025C70A}"/>
              </a:ext>
            </a:extLst>
          </p:cNvPr>
          <p:cNvSpPr/>
          <p:nvPr/>
        </p:nvSpPr>
        <p:spPr>
          <a:xfrm>
            <a:off x="543129" y="5697793"/>
            <a:ext cx="77510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Most people go to the doctor when they're sick or have a problem.</a:t>
            </a:r>
            <a:endParaRPr lang="ar-SA" sz="2400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5463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popcorn clipart, Pop corn design 24595787 Vector Art ...">
            <a:extLst>
              <a:ext uri="{FF2B5EF4-FFF2-40B4-BE49-F238E27FC236}">
                <a16:creationId xmlns:a16="http://schemas.microsoft.com/office/drawing/2014/main" id="{D64189D0-3DE6-11F4-6CD9-52E42697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40" y="1714739"/>
            <a:ext cx="1596803" cy="208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CE9FCB1-ACB0-EFCB-F77D-E4592F534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352" y="5443190"/>
            <a:ext cx="1378499" cy="141384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E51AFC-A333-00AD-9A3D-031182D85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733931" y="4023795"/>
            <a:ext cx="1378499" cy="141384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A208346-C78E-0315-47C6-40B873A6A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480" y="4229113"/>
            <a:ext cx="1059087" cy="1086243"/>
          </a:xfrm>
          <a:prstGeom prst="rect">
            <a:avLst/>
          </a:prstGeom>
        </p:spPr>
      </p:pic>
      <p:sp>
        <p:nvSpPr>
          <p:cNvPr id="7" name="Rectangle 20">
            <a:extLst>
              <a:ext uri="{FF2B5EF4-FFF2-40B4-BE49-F238E27FC236}">
                <a16:creationId xmlns:a16="http://schemas.microsoft.com/office/drawing/2014/main" id="{510076E4-0E92-3CEF-C1EF-1D5A38F1514D}"/>
              </a:ext>
            </a:extLst>
          </p:cNvPr>
          <p:cNvSpPr/>
          <p:nvPr/>
        </p:nvSpPr>
        <p:spPr>
          <a:xfrm>
            <a:off x="7544681" y="185307"/>
            <a:ext cx="999376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ctr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58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DD4034B-7055-90A4-40FB-5F1E8E5976A0}"/>
              </a:ext>
            </a:extLst>
          </p:cNvPr>
          <p:cNvSpPr/>
          <p:nvPr/>
        </p:nvSpPr>
        <p:spPr>
          <a:xfrm>
            <a:off x="266013" y="554719"/>
            <a:ext cx="43059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effectLst>
                  <a:glow rad="127000">
                    <a:srgbClr val="CCFF99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Use popcorn strategy</a:t>
            </a:r>
            <a:endParaRPr lang="ar-SA" sz="3200" b="0" cap="none" spc="0" dirty="0">
              <a:ln w="0"/>
              <a:effectLst>
                <a:glow rad="127000">
                  <a:srgbClr val="CCFF99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E62DEC6-E5A1-AECF-56A4-0A5928086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685" y="492971"/>
            <a:ext cx="2632407" cy="73892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D4115E5-8C6F-A898-23AF-F2819FC9ADEC}"/>
              </a:ext>
            </a:extLst>
          </p:cNvPr>
          <p:cNvSpPr/>
          <p:nvPr/>
        </p:nvSpPr>
        <p:spPr>
          <a:xfrm>
            <a:off x="797496" y="1139494"/>
            <a:ext cx="59474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effectLst>
                  <a:glow rad="127000">
                    <a:srgbClr val="FFFF00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Write two symptoms of a cold</a:t>
            </a:r>
            <a:endParaRPr lang="ar-SA" sz="3200" b="0" cap="none" spc="0" dirty="0">
              <a:ln w="0"/>
              <a:effectLst>
                <a:glow rad="127000">
                  <a:srgbClr val="FFFF00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7411531-D7B3-D12D-376A-597B4438512F}"/>
              </a:ext>
            </a:extLst>
          </p:cNvPr>
          <p:cNvSpPr/>
          <p:nvPr/>
        </p:nvSpPr>
        <p:spPr>
          <a:xfrm>
            <a:off x="9503418" y="570895"/>
            <a:ext cx="25336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 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mm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7F74816-59F0-403E-0A9F-4D3FAC95ACF3}"/>
              </a:ext>
            </a:extLst>
          </p:cNvPr>
          <p:cNvSpPr/>
          <p:nvPr/>
        </p:nvSpPr>
        <p:spPr>
          <a:xfrm>
            <a:off x="9612560" y="1422397"/>
            <a:ext cx="25336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</a:t>
            </a:r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mm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22" descr="صورة تحتوي على زهري, أرجواني, التصميم&#10;&#10;تم إنشاء الوصف تلقائياً">
            <a:extLst>
              <a:ext uri="{FF2B5EF4-FFF2-40B4-BE49-F238E27FC236}">
                <a16:creationId xmlns:a16="http://schemas.microsoft.com/office/drawing/2014/main" id="{B2B9FE53-D988-B3C8-F84E-FAB59DB8BF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88" y="5586045"/>
            <a:ext cx="1416708" cy="1239619"/>
          </a:xfrm>
          <a:prstGeom prst="rect">
            <a:avLst/>
          </a:prstGeom>
        </p:spPr>
      </p:pic>
      <p:pic>
        <p:nvPicPr>
          <p:cNvPr id="9" name="صورة 8" descr="صورة تحتوي على الطباعة, الخط, فن الخط, خط يد&#10;&#10;تم إنشاء الوصف تلقائياً">
            <a:extLst>
              <a:ext uri="{FF2B5EF4-FFF2-40B4-BE49-F238E27FC236}">
                <a16:creationId xmlns:a16="http://schemas.microsoft.com/office/drawing/2014/main" id="{9EDD38E7-2DE0-CEF4-D765-00980595AE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05" y="878176"/>
            <a:ext cx="903677" cy="37104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955822DD-15DA-9F34-D3FC-414C2CA3CDCF}"/>
              </a:ext>
            </a:extLst>
          </p:cNvPr>
          <p:cNvSpPr/>
          <p:nvPr/>
        </p:nvSpPr>
        <p:spPr>
          <a:xfrm>
            <a:off x="-2855774" y="78589"/>
            <a:ext cx="25336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 </a:t>
            </a:r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mm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E7A3F98-FCAC-AF39-183B-14F1D9E9C7D8}"/>
              </a:ext>
            </a:extLst>
          </p:cNvPr>
          <p:cNvSpPr/>
          <p:nvPr/>
        </p:nvSpPr>
        <p:spPr>
          <a:xfrm>
            <a:off x="9491094" y="2781598"/>
            <a:ext cx="25336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 </a:t>
            </a:r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mmm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8C545B5-30C2-53EE-272D-E8397B0590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133222"/>
            <a:ext cx="4486275" cy="5715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FCA1350-D5FF-2070-E52F-63024F19B45C}"/>
              </a:ext>
            </a:extLst>
          </p:cNvPr>
          <p:cNvSpPr/>
          <p:nvPr/>
        </p:nvSpPr>
        <p:spPr>
          <a:xfrm>
            <a:off x="266013" y="5419967"/>
            <a:ext cx="16722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runny nose.</a:t>
            </a:r>
          </a:p>
          <a:p>
            <a:pPr algn="l" rtl="0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sore throat.</a:t>
            </a:r>
          </a:p>
          <a:p>
            <a:pPr algn="l" rtl="0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headaches.</a:t>
            </a:r>
          </a:p>
          <a:p>
            <a:pPr algn="l" rtl="0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muscle aches.</a:t>
            </a:r>
          </a:p>
        </p:txBody>
      </p:sp>
      <p:pic>
        <p:nvPicPr>
          <p:cNvPr id="20" name="Feeling Sick _ Talking about the Flu">
            <a:hlinkClick r:id="" action="ppaction://media"/>
            <a:extLst>
              <a:ext uri="{FF2B5EF4-FFF2-40B4-BE49-F238E27FC236}">
                <a16:creationId xmlns:a16="http://schemas.microsoft.com/office/drawing/2014/main" id="{BBDCC795-6F4E-855F-C2CE-949029BD7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75" y="1723333"/>
            <a:ext cx="6243985" cy="3512242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8358705-E865-EF0B-3ACE-E54442601258}"/>
              </a:ext>
            </a:extLst>
          </p:cNvPr>
          <p:cNvSpPr txBox="1"/>
          <p:nvPr/>
        </p:nvSpPr>
        <p:spPr>
          <a:xfrm>
            <a:off x="2543378" y="5322581"/>
            <a:ext cx="282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coughs.</a:t>
            </a:r>
          </a:p>
          <a:p>
            <a:pPr algn="l" rtl="0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sneezing.</a:t>
            </a:r>
          </a:p>
          <a:p>
            <a:pPr algn="l" rtl="0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raised temperature.</a:t>
            </a:r>
          </a:p>
          <a:p>
            <a:pPr algn="l" rtl="0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pressure in your ears .</a:t>
            </a:r>
            <a:endParaRPr lang="ar-SA" sz="1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2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87382" y="634137"/>
            <a:ext cx="8856617" cy="374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highlight>
                  <a:srgbClr val="FF66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Listen and Discuss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en-US" dirty="0">
                <a:highlight>
                  <a:srgbClr val="FF9999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What’s wrong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en-US" dirty="0">
                <a:highlight>
                  <a:srgbClr val="99FF33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SG2     page 66 &amp; 67</a:t>
            </a:r>
            <a:endParaRPr lang="en-US" sz="1400" dirty="0">
              <a:effectLst/>
              <a:highlight>
                <a:srgbClr val="99FF33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081270" y="1370356"/>
            <a:ext cx="30329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u="sng" dirty="0">
                <a:latin typeface="Comic Sans MS" panose="030F0702030302020204" pitchFamily="66" charset="0"/>
              </a:rPr>
              <a:t>Anticipation guide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4" name="صورة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" y="1124744"/>
            <a:ext cx="1440180" cy="1181100"/>
          </a:xfrm>
          <a:prstGeom prst="rect">
            <a:avLst/>
          </a:prstGeom>
        </p:spPr>
      </p:pic>
      <p:cxnSp>
        <p:nvCxnSpPr>
          <p:cNvPr id="6" name="رابط مستقيم 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2"/>
          <p:cNvSpPr txBox="1"/>
          <p:nvPr/>
        </p:nvSpPr>
        <p:spPr>
          <a:xfrm>
            <a:off x="5014900" y="1811018"/>
            <a:ext cx="2385588" cy="4037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Listen and Discuss</a:t>
            </a:r>
            <a:endParaRPr lang="en-US" sz="10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رة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4" y="1263368"/>
            <a:ext cx="1074896" cy="1005205"/>
          </a:xfrm>
          <a:prstGeom prst="rect">
            <a:avLst/>
          </a:prstGeom>
        </p:spPr>
      </p:pic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777410"/>
              </p:ext>
            </p:extLst>
          </p:nvPr>
        </p:nvGraphicFramePr>
        <p:xfrm>
          <a:off x="107504" y="2420888"/>
          <a:ext cx="8928991" cy="2767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4328">
                  <a:extLst>
                    <a:ext uri="{9D8B030D-6E8A-4147-A177-3AD203B41FA5}">
                      <a16:colId xmlns:a16="http://schemas.microsoft.com/office/drawing/2014/main" val="4172781977"/>
                    </a:ext>
                  </a:extLst>
                </a:gridCol>
                <a:gridCol w="745112">
                  <a:extLst>
                    <a:ext uri="{9D8B030D-6E8A-4147-A177-3AD203B41FA5}">
                      <a16:colId xmlns:a16="http://schemas.microsoft.com/office/drawing/2014/main" val="2424911475"/>
                    </a:ext>
                  </a:extLst>
                </a:gridCol>
                <a:gridCol w="6119392">
                  <a:extLst>
                    <a:ext uri="{9D8B030D-6E8A-4147-A177-3AD203B41FA5}">
                      <a16:colId xmlns:a16="http://schemas.microsoft.com/office/drawing/2014/main" val="1338483989"/>
                    </a:ext>
                  </a:extLst>
                </a:gridCol>
                <a:gridCol w="638831">
                  <a:extLst>
                    <a:ext uri="{9D8B030D-6E8A-4147-A177-3AD203B41FA5}">
                      <a16:colId xmlns:a16="http://schemas.microsoft.com/office/drawing/2014/main" val="3942010141"/>
                    </a:ext>
                  </a:extLst>
                </a:gridCol>
                <a:gridCol w="801328">
                  <a:extLst>
                    <a:ext uri="{9D8B030D-6E8A-4147-A177-3AD203B41FA5}">
                      <a16:colId xmlns:a16="http://schemas.microsoft.com/office/drawing/2014/main" val="692498694"/>
                    </a:ext>
                  </a:extLst>
                </a:gridCol>
              </a:tblGrid>
              <a:tr h="22246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Before Reading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Statement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After Reading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608225"/>
                  </a:ext>
                </a:extLst>
              </a:tr>
              <a:tr h="22246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24470215"/>
                  </a:ext>
                </a:extLst>
              </a:tr>
              <a:tr h="582176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Sonia has a sore throat.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889373535"/>
                  </a:ext>
                </a:extLst>
              </a:tr>
              <a:tr h="578939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Sam has cold.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85141255"/>
                  </a:ext>
                </a:extLst>
              </a:tr>
              <a:tr h="578939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Charles has fever, and runny nose.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7511197"/>
                  </a:ext>
                </a:extLst>
              </a:tr>
              <a:tr h="582176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George has headache.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23372411"/>
                  </a:ext>
                </a:extLst>
              </a:tr>
            </a:tbl>
          </a:graphicData>
        </a:graphic>
      </p:graphicFrame>
      <p:pic>
        <p:nvPicPr>
          <p:cNvPr id="3074" name="Picture 2" descr="نتيجة بحث الصور عن ‪tick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09" y="1984336"/>
            <a:ext cx="228601" cy="3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25" y="2012868"/>
            <a:ext cx="227087" cy="3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958" y="1907629"/>
            <a:ext cx="227087" cy="3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نتيجة بحث الصور عن ‪tick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60" y="1917818"/>
            <a:ext cx="228601" cy="3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94D86A6-63A9-4B8B-8318-F8FC5DA4BD10}"/>
              </a:ext>
            </a:extLst>
          </p:cNvPr>
          <p:cNvSpPr/>
          <p:nvPr/>
        </p:nvSpPr>
        <p:spPr>
          <a:xfrm>
            <a:off x="366927" y="-75361"/>
            <a:ext cx="16305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Unit:8</a:t>
            </a:r>
            <a:endParaRPr lang="ar-SA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660B6C7-EA92-48A9-A52D-68B4266278D0}"/>
              </a:ext>
            </a:extLst>
          </p:cNvPr>
          <p:cNvSpPr/>
          <p:nvPr/>
        </p:nvSpPr>
        <p:spPr>
          <a:xfrm>
            <a:off x="6356734" y="-12194"/>
            <a:ext cx="22401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chemeClr val="tx1"/>
                </a:solidFill>
              </a:rPr>
              <a:t>Friday 24\4\1444H</a:t>
            </a:r>
          </a:p>
          <a:p>
            <a:pPr algn="l" rtl="0"/>
            <a:r>
              <a:rPr lang="en-US" b="1" dirty="0">
                <a:ln w="0"/>
              </a:rPr>
              <a:t>18</a:t>
            </a:r>
            <a:r>
              <a:rPr lang="en-US" b="1" baseline="30000" dirty="0">
                <a:ln w="0"/>
              </a:rPr>
              <a:t>th</a:t>
            </a:r>
            <a:r>
              <a:rPr lang="en-US" b="1" dirty="0">
                <a:ln w="0"/>
              </a:rPr>
              <a:t>   November 2022</a:t>
            </a:r>
            <a:endParaRPr lang="ar-SA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F4CCA4F-D4CF-43AC-9D92-8F1AD0E995A0}"/>
              </a:ext>
            </a:extLst>
          </p:cNvPr>
          <p:cNvSpPr/>
          <p:nvPr/>
        </p:nvSpPr>
        <p:spPr>
          <a:xfrm>
            <a:off x="550885" y="6229348"/>
            <a:ext cx="22892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chemeClr val="tx1"/>
                </a:solidFill>
              </a:rPr>
              <a:t>T. Noureyah Alghamdi</a:t>
            </a:r>
            <a:endParaRPr lang="ar-SA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3685FCE-9C5B-494F-9522-1218646FA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72" y="6303574"/>
            <a:ext cx="718727" cy="29510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CD32A91-3ACB-2CB0-DF63-AD4626E07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241840"/>
            <a:ext cx="4337264" cy="14901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6CF4D6-413F-83B2-6552-041DEAA6884F}"/>
              </a:ext>
            </a:extLst>
          </p:cNvPr>
          <p:cNvSpPr/>
          <p:nvPr/>
        </p:nvSpPr>
        <p:spPr>
          <a:xfrm>
            <a:off x="65630" y="5516516"/>
            <a:ext cx="5017720" cy="400110"/>
          </a:xfrm>
          <a:prstGeom prst="rect">
            <a:avLst/>
          </a:prstGeom>
          <a:solidFill>
            <a:srgbClr val="99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cap="none" spc="0" dirty="0">
                <a:ln w="0"/>
                <a:solidFill>
                  <a:schemeClr val="tx1"/>
                </a:solidFill>
              </a:rPr>
              <a:t>https://www.liveworksheets.com/zt3260259rf</a:t>
            </a:r>
            <a:endParaRPr lang="ar-SA" sz="20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65,200+ Vocabulary Book Illustrations, Royalty-Free Vector Graphics &amp; Clip  Art - iStock | Vocabulary words, Word search, Vocabulary icon">
            <a:extLst>
              <a:ext uri="{FF2B5EF4-FFF2-40B4-BE49-F238E27FC236}">
                <a16:creationId xmlns:a16="http://schemas.microsoft.com/office/drawing/2014/main" id="{92C96835-14E7-D2FC-22F8-425E34589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39" y="147141"/>
            <a:ext cx="1390510" cy="14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 descr="صورة تحتوي على شمعة, التلون, ضوء, الطباعة&#10;&#10;تم إنشاء الوصف تلقائياً">
            <a:extLst>
              <a:ext uri="{FF2B5EF4-FFF2-40B4-BE49-F238E27FC236}">
                <a16:creationId xmlns:a16="http://schemas.microsoft.com/office/drawing/2014/main" id="{2880DF3D-20D6-4BD9-01D6-A268C380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9" y="-125217"/>
            <a:ext cx="3974309" cy="1501230"/>
          </a:xfrm>
          <a:prstGeom prst="rect">
            <a:avLst/>
          </a:prstGeom>
        </p:spPr>
      </p:pic>
      <p:pic>
        <p:nvPicPr>
          <p:cNvPr id="7" name="Picture 22" descr="صورة تحتوي على زهري, أرجواني, التصميم&#10;&#10;تم إنشاء الوصف تلقائياً">
            <a:extLst>
              <a:ext uri="{FF2B5EF4-FFF2-40B4-BE49-F238E27FC236}">
                <a16:creationId xmlns:a16="http://schemas.microsoft.com/office/drawing/2014/main" id="{27DF0E92-B577-CB96-29DE-52E906388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8" y="4606935"/>
            <a:ext cx="1416708" cy="1239619"/>
          </a:xfrm>
          <a:prstGeom prst="rect">
            <a:avLst/>
          </a:prstGeom>
        </p:spPr>
      </p:pic>
      <p:pic>
        <p:nvPicPr>
          <p:cNvPr id="9" name="صورة 8" descr="صورة تحتوي على الطباعة, الخط, فن الخط, خط يد&#10;&#10;تم إنشاء الوصف تلقائياً">
            <a:extLst>
              <a:ext uri="{FF2B5EF4-FFF2-40B4-BE49-F238E27FC236}">
                <a16:creationId xmlns:a16="http://schemas.microsoft.com/office/drawing/2014/main" id="{64981F7F-8976-5183-F5A1-068837DD2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8" y="910618"/>
            <a:ext cx="1390509" cy="5709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60D321-89AB-5EE1-FC7D-D3E16E2FA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412" y="1530515"/>
            <a:ext cx="1913175" cy="1277216"/>
          </a:xfrm>
          <a:prstGeom prst="rect">
            <a:avLst/>
          </a:prstGeom>
        </p:spPr>
      </p:pic>
      <p:sp>
        <p:nvSpPr>
          <p:cNvPr id="14" name="Rectangle 20">
            <a:extLst>
              <a:ext uri="{FF2B5EF4-FFF2-40B4-BE49-F238E27FC236}">
                <a16:creationId xmlns:a16="http://schemas.microsoft.com/office/drawing/2014/main" id="{E3924DAF-5C93-38F3-5C44-20653AFA19D6}"/>
              </a:ext>
            </a:extLst>
          </p:cNvPr>
          <p:cNvSpPr/>
          <p:nvPr/>
        </p:nvSpPr>
        <p:spPr>
          <a:xfrm>
            <a:off x="7544681" y="185307"/>
            <a:ext cx="999376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ctr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FFC2359-446F-2385-B47C-CCC44BDF6C51}"/>
              </a:ext>
            </a:extLst>
          </p:cNvPr>
          <p:cNvSpPr/>
          <p:nvPr/>
        </p:nvSpPr>
        <p:spPr>
          <a:xfrm>
            <a:off x="-13181" y="1379669"/>
            <a:ext cx="70182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 </a:t>
            </a:r>
            <a:r>
              <a:rPr lang="en-US" sz="24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a substance which is not solid 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but which flows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F8293F5-E60E-FCE5-DE86-BB827C25D9FD}"/>
              </a:ext>
            </a:extLst>
          </p:cNvPr>
          <p:cNvSpPr/>
          <p:nvPr/>
        </p:nvSpPr>
        <p:spPr>
          <a:xfrm>
            <a:off x="612602" y="5821868"/>
            <a:ext cx="80677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b="0" i="0" u="sng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a substance, such as water</a:t>
            </a:r>
            <a:r>
              <a:rPr lang="en-US" sz="2000" b="0" i="0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, that is not solid or a gas and that can be poured easily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C4D5978-2138-8B16-47B1-DEC4FA0F09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4" y="2080192"/>
            <a:ext cx="3674142" cy="1682262"/>
          </a:xfrm>
          <a:prstGeom prst="rect">
            <a:avLst/>
          </a:prstGeom>
        </p:spPr>
      </p:pic>
      <p:pic>
        <p:nvPicPr>
          <p:cNvPr id="2050" name="Picture 2" descr="Pouring Water On Glass Flat Design Stock Illustration - Download Image Now  - Water, Drinking Glass, Glass - Material - iStock">
            <a:extLst>
              <a:ext uri="{FF2B5EF4-FFF2-40B4-BE49-F238E27FC236}">
                <a16:creationId xmlns:a16="http://schemas.microsoft.com/office/drawing/2014/main" id="{DAC3FAFB-5D09-54FC-A378-D7A42AF4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72" y="3386644"/>
            <a:ext cx="2354470" cy="23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ttle Liquid Soap Clipart Stock Vector (Royalty Free) 1682866375 - Clip Art  Library">
            <a:extLst>
              <a:ext uri="{FF2B5EF4-FFF2-40B4-BE49-F238E27FC236}">
                <a16:creationId xmlns:a16="http://schemas.microsoft.com/office/drawing/2014/main" id="{A5E9593A-58DD-DE8D-78A4-98D57FD6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02" y="2956399"/>
            <a:ext cx="303256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473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30287"/>
            <a:ext cx="3702873" cy="807913"/>
          </a:xfrm>
          <a:prstGeom prst="rect">
            <a:avLst/>
          </a:prstGeom>
          <a:solidFill>
            <a:srgbClr val="FFFF00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book contents</a:t>
            </a:r>
            <a:endParaRPr lang="ar-S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217" y="29308"/>
            <a:ext cx="3439583" cy="807913"/>
          </a:xfrm>
          <a:prstGeom prst="rect">
            <a:avLst/>
          </a:prstGeom>
        </p:spPr>
      </p:pic>
      <p:sp>
        <p:nvSpPr>
          <p:cNvPr id="36" name="مستطيل 35"/>
          <p:cNvSpPr/>
          <p:nvPr/>
        </p:nvSpPr>
        <p:spPr>
          <a:xfrm>
            <a:off x="6781800" y="6597860"/>
            <a:ext cx="1321517" cy="2308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T.Noureyah Alghamdi</a:t>
            </a:r>
            <a:endParaRPr lang="ar-SA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E5B83D6-D6A1-76C4-5A2C-F5D47C575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" y="857250"/>
            <a:ext cx="5366142" cy="190149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F0167B7-0E5B-5021-A8EC-496D84F57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912" y="857251"/>
            <a:ext cx="3143250" cy="41719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1F47FB1-26EC-E166-8BE7-DE9FA8093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63" y="3140968"/>
            <a:ext cx="5206522" cy="227028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40C54DE-E253-85CA-70FC-EAA406C561AD}"/>
              </a:ext>
            </a:extLst>
          </p:cNvPr>
          <p:cNvSpPr/>
          <p:nvPr/>
        </p:nvSpPr>
        <p:spPr>
          <a:xfrm>
            <a:off x="3177227" y="5530006"/>
            <a:ext cx="2789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ثاني متوسط</a:t>
            </a:r>
          </a:p>
        </p:txBody>
      </p:sp>
      <p:pic>
        <p:nvPicPr>
          <p:cNvPr id="10" name="صورة 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3EA441EE-DA88-E406-2901-1C7E9FFFC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404710"/>
            <a:ext cx="757452" cy="78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78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65,200+ Vocabulary Book Illustrations, Royalty-Free Vector Graphics &amp; Clip  Art - iStock | Vocabulary words, Word search, Vocabulary icon">
            <a:extLst>
              <a:ext uri="{FF2B5EF4-FFF2-40B4-BE49-F238E27FC236}">
                <a16:creationId xmlns:a16="http://schemas.microsoft.com/office/drawing/2014/main" id="{92C96835-14E7-D2FC-22F8-425E34589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39" y="147141"/>
            <a:ext cx="1390510" cy="14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 descr="صورة تحتوي على شمعة, التلون, ضوء, الطباعة&#10;&#10;تم إنشاء الوصف تلقائياً">
            <a:extLst>
              <a:ext uri="{FF2B5EF4-FFF2-40B4-BE49-F238E27FC236}">
                <a16:creationId xmlns:a16="http://schemas.microsoft.com/office/drawing/2014/main" id="{2880DF3D-20D6-4BD9-01D6-A268C380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9" y="-125217"/>
            <a:ext cx="3974309" cy="1501230"/>
          </a:xfrm>
          <a:prstGeom prst="rect">
            <a:avLst/>
          </a:prstGeom>
        </p:spPr>
      </p:pic>
      <p:pic>
        <p:nvPicPr>
          <p:cNvPr id="7" name="Picture 22" descr="صورة تحتوي على زهري, أرجواني, التصميم&#10;&#10;تم إنشاء الوصف تلقائياً">
            <a:extLst>
              <a:ext uri="{FF2B5EF4-FFF2-40B4-BE49-F238E27FC236}">
                <a16:creationId xmlns:a16="http://schemas.microsoft.com/office/drawing/2014/main" id="{27DF0E92-B577-CB96-29DE-52E906388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8" y="4606935"/>
            <a:ext cx="1416708" cy="1239619"/>
          </a:xfrm>
          <a:prstGeom prst="rect">
            <a:avLst/>
          </a:prstGeom>
        </p:spPr>
      </p:pic>
      <p:pic>
        <p:nvPicPr>
          <p:cNvPr id="9" name="صورة 8" descr="صورة تحتوي على الطباعة, الخط, فن الخط, خط يد&#10;&#10;تم إنشاء الوصف تلقائياً">
            <a:extLst>
              <a:ext uri="{FF2B5EF4-FFF2-40B4-BE49-F238E27FC236}">
                <a16:creationId xmlns:a16="http://schemas.microsoft.com/office/drawing/2014/main" id="{64981F7F-8976-5183-F5A1-068837DD2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8" y="910618"/>
            <a:ext cx="1390509" cy="5709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60D321-89AB-5EE1-FC7D-D3E16E2FA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412" y="1530515"/>
            <a:ext cx="1913175" cy="1277216"/>
          </a:xfrm>
          <a:prstGeom prst="rect">
            <a:avLst/>
          </a:prstGeom>
        </p:spPr>
      </p:pic>
      <p:sp>
        <p:nvSpPr>
          <p:cNvPr id="14" name="Rectangle 20">
            <a:extLst>
              <a:ext uri="{FF2B5EF4-FFF2-40B4-BE49-F238E27FC236}">
                <a16:creationId xmlns:a16="http://schemas.microsoft.com/office/drawing/2014/main" id="{E3924DAF-5C93-38F3-5C44-20653AFA19D6}"/>
              </a:ext>
            </a:extLst>
          </p:cNvPr>
          <p:cNvSpPr/>
          <p:nvPr/>
        </p:nvSpPr>
        <p:spPr>
          <a:xfrm>
            <a:off x="7544681" y="185307"/>
            <a:ext cx="999376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ctr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FFC2359-446F-2385-B47C-CCC44BDF6C51}"/>
              </a:ext>
            </a:extLst>
          </p:cNvPr>
          <p:cNvSpPr/>
          <p:nvPr/>
        </p:nvSpPr>
        <p:spPr>
          <a:xfrm>
            <a:off x="-13181" y="1379669"/>
            <a:ext cx="60580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 </a:t>
            </a:r>
            <a:r>
              <a:rPr lang="en-US" sz="24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a </a:t>
            </a:r>
            <a:r>
              <a:rPr lang="en-US" sz="2400" b="0" i="0" u="sng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a</a:t>
            </a:r>
            <a:r>
              <a:rPr lang="en-US" sz="24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person who is receiving medical care</a:t>
            </a:r>
            <a:endParaRPr lang="en-US" sz="2400" b="0" i="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F8293F5-E60E-FCE5-DE86-BB827C25D9FD}"/>
              </a:ext>
            </a:extLst>
          </p:cNvPr>
          <p:cNvSpPr/>
          <p:nvPr/>
        </p:nvSpPr>
        <p:spPr>
          <a:xfrm>
            <a:off x="612602" y="5821868"/>
            <a:ext cx="59779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i="0" u="sng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a person who is under medical care or treatment</a:t>
            </a:r>
            <a:endParaRPr lang="en-US" sz="2000" b="0" i="0" dirty="0">
              <a:solidFill>
                <a:srgbClr val="0000FF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C639A4-2C07-A878-C9C5-4FB28ADF9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019" y="1987457"/>
            <a:ext cx="4539591" cy="154157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BE4A8F5-1C2E-AC6A-D28E-112D145D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05" y="3529027"/>
            <a:ext cx="2463789" cy="21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63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65,200+ Vocabulary Book Illustrations, Royalty-Free Vector Graphics &amp; Clip  Art - iStock | Vocabulary words, Word search, Vocabulary icon">
            <a:extLst>
              <a:ext uri="{FF2B5EF4-FFF2-40B4-BE49-F238E27FC236}">
                <a16:creationId xmlns:a16="http://schemas.microsoft.com/office/drawing/2014/main" id="{92C96835-14E7-D2FC-22F8-425E34589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39" y="147141"/>
            <a:ext cx="1390510" cy="14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 descr="صورة تحتوي على شمعة, التلون, ضوء, الطباعة&#10;&#10;تم إنشاء الوصف تلقائياً">
            <a:extLst>
              <a:ext uri="{FF2B5EF4-FFF2-40B4-BE49-F238E27FC236}">
                <a16:creationId xmlns:a16="http://schemas.microsoft.com/office/drawing/2014/main" id="{2880DF3D-20D6-4BD9-01D6-A268C380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9" y="-125217"/>
            <a:ext cx="3974309" cy="1501230"/>
          </a:xfrm>
          <a:prstGeom prst="rect">
            <a:avLst/>
          </a:prstGeom>
        </p:spPr>
      </p:pic>
      <p:pic>
        <p:nvPicPr>
          <p:cNvPr id="7" name="Picture 22" descr="صورة تحتوي على زهري, أرجواني, التصميم&#10;&#10;تم إنشاء الوصف تلقائياً">
            <a:extLst>
              <a:ext uri="{FF2B5EF4-FFF2-40B4-BE49-F238E27FC236}">
                <a16:creationId xmlns:a16="http://schemas.microsoft.com/office/drawing/2014/main" id="{27DF0E92-B577-CB96-29DE-52E906388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8" y="4606935"/>
            <a:ext cx="1416708" cy="1239619"/>
          </a:xfrm>
          <a:prstGeom prst="rect">
            <a:avLst/>
          </a:prstGeom>
        </p:spPr>
      </p:pic>
      <p:pic>
        <p:nvPicPr>
          <p:cNvPr id="9" name="صورة 8" descr="صورة تحتوي على الطباعة, الخط, فن الخط, خط يد&#10;&#10;تم إنشاء الوصف تلقائياً">
            <a:extLst>
              <a:ext uri="{FF2B5EF4-FFF2-40B4-BE49-F238E27FC236}">
                <a16:creationId xmlns:a16="http://schemas.microsoft.com/office/drawing/2014/main" id="{64981F7F-8976-5183-F5A1-068837DD2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8" y="910618"/>
            <a:ext cx="1390509" cy="5709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60D321-89AB-5EE1-FC7D-D3E16E2FA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412" y="1530515"/>
            <a:ext cx="1913175" cy="1277216"/>
          </a:xfrm>
          <a:prstGeom prst="rect">
            <a:avLst/>
          </a:prstGeom>
        </p:spPr>
      </p:pic>
      <p:sp>
        <p:nvSpPr>
          <p:cNvPr id="14" name="Rectangle 20">
            <a:extLst>
              <a:ext uri="{FF2B5EF4-FFF2-40B4-BE49-F238E27FC236}">
                <a16:creationId xmlns:a16="http://schemas.microsoft.com/office/drawing/2014/main" id="{E3924DAF-5C93-38F3-5C44-20653AFA19D6}"/>
              </a:ext>
            </a:extLst>
          </p:cNvPr>
          <p:cNvSpPr/>
          <p:nvPr/>
        </p:nvSpPr>
        <p:spPr>
          <a:xfrm>
            <a:off x="7544681" y="185307"/>
            <a:ext cx="999376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ctr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FFC2359-446F-2385-B47C-CCC44BDF6C51}"/>
              </a:ext>
            </a:extLst>
          </p:cNvPr>
          <p:cNvSpPr/>
          <p:nvPr/>
        </p:nvSpPr>
        <p:spPr>
          <a:xfrm>
            <a:off x="-13181" y="1379669"/>
            <a:ext cx="87575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 </a:t>
            </a:r>
            <a:r>
              <a:rPr lang="en-US" sz="24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any feeling of illness that is caused by a particular disease</a:t>
            </a:r>
            <a:endParaRPr lang="en-US" sz="2400" b="0" i="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F8293F5-E60E-FCE5-DE86-BB827C25D9FD}"/>
              </a:ext>
            </a:extLst>
          </p:cNvPr>
          <p:cNvSpPr/>
          <p:nvPr/>
        </p:nvSpPr>
        <p:spPr>
          <a:xfrm>
            <a:off x="493368" y="5985418"/>
            <a:ext cx="82509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i="0" u="sng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something wrong with your body or mind that is a sign of the illness</a:t>
            </a:r>
            <a:endParaRPr lang="en-US" sz="2000" b="0" i="0" dirty="0">
              <a:solidFill>
                <a:srgbClr val="0000FF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B76A3B8-1B74-2FBF-A863-3BF2719ED2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3165302"/>
            <a:ext cx="3089893" cy="283738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C408328-E045-1457-9C5B-D656BFBA33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9709" y="1841334"/>
            <a:ext cx="4721493" cy="13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16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65,200+ Vocabulary Book Illustrations, Royalty-Free Vector Graphics &amp; Clip  Art - iStock | Vocabulary words, Word search, Vocabulary icon">
            <a:extLst>
              <a:ext uri="{FF2B5EF4-FFF2-40B4-BE49-F238E27FC236}">
                <a16:creationId xmlns:a16="http://schemas.microsoft.com/office/drawing/2014/main" id="{92C96835-14E7-D2FC-22F8-425E34589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39" y="147141"/>
            <a:ext cx="1390510" cy="14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 descr="صورة تحتوي على شمعة, التلون, ضوء, الطباعة&#10;&#10;تم إنشاء الوصف تلقائياً">
            <a:extLst>
              <a:ext uri="{FF2B5EF4-FFF2-40B4-BE49-F238E27FC236}">
                <a16:creationId xmlns:a16="http://schemas.microsoft.com/office/drawing/2014/main" id="{2880DF3D-20D6-4BD9-01D6-A268C380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9" y="-125217"/>
            <a:ext cx="3974309" cy="1501230"/>
          </a:xfrm>
          <a:prstGeom prst="rect">
            <a:avLst/>
          </a:prstGeom>
        </p:spPr>
      </p:pic>
      <p:pic>
        <p:nvPicPr>
          <p:cNvPr id="7" name="Picture 22" descr="صورة تحتوي على زهري, أرجواني, التصميم&#10;&#10;تم إنشاء الوصف تلقائياً">
            <a:extLst>
              <a:ext uri="{FF2B5EF4-FFF2-40B4-BE49-F238E27FC236}">
                <a16:creationId xmlns:a16="http://schemas.microsoft.com/office/drawing/2014/main" id="{27DF0E92-B577-CB96-29DE-52E906388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8" y="4606935"/>
            <a:ext cx="1416708" cy="1239619"/>
          </a:xfrm>
          <a:prstGeom prst="rect">
            <a:avLst/>
          </a:prstGeom>
        </p:spPr>
      </p:pic>
      <p:pic>
        <p:nvPicPr>
          <p:cNvPr id="9" name="صورة 8" descr="صورة تحتوي على الطباعة, الخط, فن الخط, خط يد&#10;&#10;تم إنشاء الوصف تلقائياً">
            <a:extLst>
              <a:ext uri="{FF2B5EF4-FFF2-40B4-BE49-F238E27FC236}">
                <a16:creationId xmlns:a16="http://schemas.microsoft.com/office/drawing/2014/main" id="{64981F7F-8976-5183-F5A1-068837DD2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8" y="910618"/>
            <a:ext cx="1390509" cy="5709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60D321-89AB-5EE1-FC7D-D3E16E2FA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412" y="1530515"/>
            <a:ext cx="1913175" cy="1277216"/>
          </a:xfrm>
          <a:prstGeom prst="rect">
            <a:avLst/>
          </a:prstGeom>
        </p:spPr>
      </p:pic>
      <p:sp>
        <p:nvSpPr>
          <p:cNvPr id="14" name="Rectangle 20">
            <a:extLst>
              <a:ext uri="{FF2B5EF4-FFF2-40B4-BE49-F238E27FC236}">
                <a16:creationId xmlns:a16="http://schemas.microsoft.com/office/drawing/2014/main" id="{E3924DAF-5C93-38F3-5C44-20653AFA19D6}"/>
              </a:ext>
            </a:extLst>
          </p:cNvPr>
          <p:cNvSpPr/>
          <p:nvPr/>
        </p:nvSpPr>
        <p:spPr>
          <a:xfrm>
            <a:off x="7544681" y="185307"/>
            <a:ext cx="999376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ctr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FFC2359-446F-2385-B47C-CCC44BDF6C51}"/>
              </a:ext>
            </a:extLst>
          </p:cNvPr>
          <p:cNvSpPr/>
          <p:nvPr/>
        </p:nvSpPr>
        <p:spPr>
          <a:xfrm>
            <a:off x="-13181" y="1379669"/>
            <a:ext cx="32784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 </a:t>
            </a:r>
            <a:r>
              <a:rPr lang="en-US" sz="24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pain in your stomach</a:t>
            </a:r>
            <a:endParaRPr lang="en-US" sz="2400" b="0" i="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F8293F5-E60E-FCE5-DE86-BB827C25D9FD}"/>
              </a:ext>
            </a:extLst>
          </p:cNvPr>
          <p:cNvSpPr/>
          <p:nvPr/>
        </p:nvSpPr>
        <p:spPr>
          <a:xfrm>
            <a:off x="612602" y="5821868"/>
            <a:ext cx="39196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i="0" u="sng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you have a pain in your stomach</a:t>
            </a:r>
            <a:endParaRPr lang="en-US" sz="2000" b="0" i="0" dirty="0">
              <a:solidFill>
                <a:srgbClr val="0000FF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560705-F223-BD2D-1FEB-4C8810AE2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046" y="3209851"/>
            <a:ext cx="2158292" cy="35010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F0F6202-8D33-F312-4E7F-5A9E684B98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13" y="2036229"/>
            <a:ext cx="6771732" cy="9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61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CF79723-7678-1F68-736F-7643CEC1C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-18257"/>
            <a:ext cx="8729348" cy="6810129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6AA16B29-AAAA-FD16-41BD-7B0F7BB081BE}"/>
              </a:ext>
            </a:extLst>
          </p:cNvPr>
          <p:cNvSpPr/>
          <p:nvPr/>
        </p:nvSpPr>
        <p:spPr>
          <a:xfrm>
            <a:off x="65630" y="5516516"/>
            <a:ext cx="5017720" cy="400110"/>
          </a:xfrm>
          <a:prstGeom prst="rect">
            <a:avLst/>
          </a:prstGeom>
          <a:solidFill>
            <a:srgbClr val="99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cap="none" spc="0" dirty="0">
                <a:ln w="0"/>
                <a:solidFill>
                  <a:schemeClr val="tx1"/>
                </a:solidFill>
              </a:rPr>
              <a:t>https://www.liveworksheets.com/zt3260259rf</a:t>
            </a:r>
            <a:endParaRPr lang="ar-SA" sz="20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44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0265"/>
            <a:ext cx="3819525" cy="4762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0" y="836712"/>
            <a:ext cx="4371975" cy="10096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521" y="107437"/>
            <a:ext cx="1028700" cy="1247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910" y="934122"/>
            <a:ext cx="1731197" cy="226603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555" y="1530182"/>
            <a:ext cx="1288316" cy="185359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951" y="1864344"/>
            <a:ext cx="1455596" cy="149264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7951" y="3417346"/>
            <a:ext cx="1285581" cy="155651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016" y="3427365"/>
            <a:ext cx="1187112" cy="175069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5612" y="3565675"/>
            <a:ext cx="1093165" cy="1558461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765" y="4581128"/>
            <a:ext cx="1372517" cy="1993906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3577" y="4973856"/>
            <a:ext cx="1196482" cy="1660788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33922" y="5277991"/>
            <a:ext cx="809625" cy="135255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52CF783-C06B-49F0-9795-DEB80534FC11}"/>
              </a:ext>
            </a:extLst>
          </p:cNvPr>
          <p:cNvSpPr/>
          <p:nvPr/>
        </p:nvSpPr>
        <p:spPr>
          <a:xfrm>
            <a:off x="251520" y="2420888"/>
            <a:ext cx="2567434" cy="400110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Who has a toothache?</a:t>
            </a:r>
            <a:endParaRPr lang="ar-SA" sz="2000" b="1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6CF11FA-6388-0A8A-ED50-C3920A4B1E18}"/>
              </a:ext>
            </a:extLst>
          </p:cNvPr>
          <p:cNvSpPr/>
          <p:nvPr/>
        </p:nvSpPr>
        <p:spPr>
          <a:xfrm>
            <a:off x="7884368" y="260648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3D916785-D29F-8179-8B20-54BC7E5076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78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07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35683"/>
            <a:ext cx="3819525" cy="4762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4847"/>
            <a:ext cx="3819525" cy="47625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714" y="906979"/>
            <a:ext cx="1731197" cy="22660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466490D-1CA5-4E77-AE71-A6A3BB4D4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81" y="261016"/>
            <a:ext cx="1701485" cy="47583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A84496C-E02D-492D-A673-45B5455C2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89" y="611933"/>
            <a:ext cx="2117079" cy="216013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C76DE7C-785E-4351-9EB1-A8D144FCF8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3159" y="524647"/>
            <a:ext cx="1737655" cy="241029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CEFFE15-94A8-4F81-932B-7CF7253C6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089" y="2997363"/>
            <a:ext cx="1393672" cy="174770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53E04E2-66D5-46CA-9DF5-304A72D93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5869" y="3042086"/>
            <a:ext cx="1478554" cy="205281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D308A70-F015-40AA-8C73-ADE92509BF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711" y="2598709"/>
            <a:ext cx="1632130" cy="214636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73FB82B-11AC-4413-80F1-645FCCB15F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879" y="4805186"/>
            <a:ext cx="1460391" cy="205281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336F74E2-7146-4CEA-A91A-0BEBF89635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6504" y="4859499"/>
            <a:ext cx="1542207" cy="197616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216E30D-3980-4B62-A494-9BEF19FAE1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8940" y="4791412"/>
            <a:ext cx="1361245" cy="2011987"/>
          </a:xfrm>
          <a:prstGeom prst="rect">
            <a:avLst/>
          </a:prstGeom>
        </p:spPr>
      </p:pic>
      <p:pic>
        <p:nvPicPr>
          <p:cNvPr id="23" name="SG Bk 3 F-SA__18_2-20">
            <a:hlinkClick r:id="" action="ppaction://media"/>
            <a:extLst>
              <a:ext uri="{FF2B5EF4-FFF2-40B4-BE49-F238E27FC236}">
                <a16:creationId xmlns:a16="http://schemas.microsoft.com/office/drawing/2014/main" id="{9BEF2438-C230-474A-B64F-A64DB5443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2033" y="710401"/>
            <a:ext cx="609600" cy="609600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CE738607-AC2D-08B3-0B4D-E4EC734015A4}"/>
              </a:ext>
            </a:extLst>
          </p:cNvPr>
          <p:cNvSpPr/>
          <p:nvPr/>
        </p:nvSpPr>
        <p:spPr>
          <a:xfrm>
            <a:off x="7884368" y="260648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492774FB-71CB-2278-B3A7-644FB0A31C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16" y="165864"/>
            <a:ext cx="554848" cy="81577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53D4A9E-B545-4797-336F-17E30281731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78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1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847"/>
            <a:ext cx="3819525" cy="4762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347D5E3-E2A3-4D72-B88B-317F2AC7E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590550"/>
            <a:ext cx="7448550" cy="56769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717449A-E722-4974-B20D-C82C02974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262007"/>
            <a:ext cx="4990758" cy="565703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C0880952-B31F-F4E1-4E03-88D01C2B06F3}"/>
              </a:ext>
            </a:extLst>
          </p:cNvPr>
          <p:cNvSpPr/>
          <p:nvPr/>
        </p:nvSpPr>
        <p:spPr>
          <a:xfrm>
            <a:off x="7884368" y="260648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67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5DACDFBC-E0BE-53AB-8369-08C060CA9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78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59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5683"/>
            <a:ext cx="3819525" cy="4762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847"/>
            <a:ext cx="3819525" cy="4762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319" y="3309513"/>
            <a:ext cx="3299593" cy="142307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926154"/>
            <a:ext cx="3119194" cy="120032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45" y="684127"/>
            <a:ext cx="1731197" cy="105899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104" y="135683"/>
            <a:ext cx="1028700" cy="124777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4641" y="898736"/>
            <a:ext cx="1731197" cy="22660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466490D-1CA5-4E77-AE71-A6A3BB4D4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8081" y="261016"/>
            <a:ext cx="1701485" cy="47583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E158989-D235-43AB-941D-FD58CF2880DE}"/>
              </a:ext>
            </a:extLst>
          </p:cNvPr>
          <p:cNvSpPr/>
          <p:nvPr/>
        </p:nvSpPr>
        <p:spPr>
          <a:xfrm>
            <a:off x="3464757" y="1440665"/>
            <a:ext cx="3763980" cy="1200329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MyriadPro-SemiboldIt"/>
              </a:rPr>
              <a:t>Where are the people? </a:t>
            </a:r>
          </a:p>
          <a:p>
            <a:pPr algn="l" rtl="0"/>
            <a:r>
              <a:rPr lang="en-US" b="1" dirty="0">
                <a:latin typeface="MyriadPro-Light"/>
              </a:rPr>
              <a:t>(in a doctor’s office) </a:t>
            </a:r>
          </a:p>
          <a:p>
            <a:pPr algn="l" rtl="0"/>
            <a:r>
              <a:rPr lang="en-US" b="1" dirty="0">
                <a:latin typeface="MyriadPro-SemiboldIt"/>
              </a:rPr>
              <a:t>What are they probably talking about? </a:t>
            </a:r>
            <a:r>
              <a:rPr lang="en-US" b="1" dirty="0">
                <a:latin typeface="MyriadPro-Light"/>
              </a:rPr>
              <a:t>(the patient’s illness)</a:t>
            </a:r>
            <a:endParaRPr lang="ar-SA" b="1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FF482E9-CF73-4D7B-AF02-B9AB7BEF95A1}"/>
              </a:ext>
            </a:extLst>
          </p:cNvPr>
          <p:cNvSpPr/>
          <p:nvPr/>
        </p:nvSpPr>
        <p:spPr>
          <a:xfrm>
            <a:off x="182880" y="4843419"/>
            <a:ext cx="8961120" cy="1692771"/>
          </a:xfrm>
          <a:prstGeom prst="rect">
            <a:avLst/>
          </a:prstGeom>
          <a:solidFill>
            <a:srgbClr val="FFFF66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</a:rPr>
              <a:t>Underline the patient’s </a:t>
            </a:r>
            <a:r>
              <a:rPr lang="en-US" sz="2000" u="sng" dirty="0">
                <a:ln w="0"/>
              </a:rPr>
              <a:t>symptoms</a:t>
            </a:r>
            <a:r>
              <a:rPr lang="en-US" sz="2000" dirty="0">
                <a:ln w="0"/>
              </a:rPr>
              <a:t> (an awful headache and a high temperature) and </a:t>
            </a:r>
          </a:p>
          <a:p>
            <a:pPr algn="l" rtl="0"/>
            <a:r>
              <a:rPr lang="en-US" sz="2000" dirty="0">
                <a:ln w="0"/>
              </a:rPr>
              <a:t>the illness. (the flu) </a:t>
            </a:r>
          </a:p>
          <a:p>
            <a:pPr algn="l" rtl="0"/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sz="2000" b="1" u="sng" dirty="0">
                <a:ln w="0"/>
                <a:solidFill>
                  <a:srgbClr val="C00000"/>
                </a:solidFill>
              </a:rPr>
              <a:t>high temperature </a:t>
            </a:r>
            <a:r>
              <a:rPr lang="en-US" sz="2000" dirty="0">
                <a:ln w="0"/>
              </a:rPr>
              <a:t>is similar in meaning to </a:t>
            </a:r>
            <a:r>
              <a:rPr lang="en-US" sz="2000" b="1" u="sng" dirty="0">
                <a:ln w="0"/>
              </a:rPr>
              <a:t>fever</a:t>
            </a:r>
            <a:r>
              <a:rPr lang="en-US" sz="2000" dirty="0">
                <a:ln w="0"/>
              </a:rPr>
              <a:t>. </a:t>
            </a:r>
          </a:p>
          <a:p>
            <a:pPr algn="l" rtl="0"/>
            <a:r>
              <a:rPr lang="en-US" sz="2000" dirty="0">
                <a:ln w="0"/>
              </a:rPr>
              <a:t>What does the doctor suggest? (The patient should drink a lot of liquids, shouldn’t </a:t>
            </a:r>
          </a:p>
          <a:p>
            <a:pPr algn="l" rtl="0"/>
            <a:r>
              <a:rPr lang="en-US" sz="2000" dirty="0">
                <a:ln w="0"/>
              </a:rPr>
              <a:t>go out, and should stay in bed and rest.)</a:t>
            </a:r>
            <a:endParaRPr lang="ar-SA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C2B38B1-D421-4EAB-A123-564E396849A0}"/>
              </a:ext>
            </a:extLst>
          </p:cNvPr>
          <p:cNvSpPr/>
          <p:nvPr/>
        </p:nvSpPr>
        <p:spPr>
          <a:xfrm>
            <a:off x="3335436" y="4421642"/>
            <a:ext cx="3396892" cy="369332"/>
          </a:xfrm>
          <a:prstGeom prst="rect">
            <a:avLst/>
          </a:prstGeom>
          <a:solidFill>
            <a:srgbClr val="FF3399"/>
          </a:solidFill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ln w="0"/>
              </a:rPr>
              <a:t>Symptoms = any feeling  of illness</a:t>
            </a:r>
            <a:endParaRPr lang="ar-SA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585F8C0-0427-4069-8EC3-84BE97DD0B4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>
                <a:latin typeface="MyriadPro-Semibold"/>
              </a:rPr>
              <a:t>You: </a:t>
            </a:r>
            <a:r>
              <a:rPr lang="en-US" dirty="0">
                <a:latin typeface="MyriadPro-Light"/>
              </a:rPr>
              <a:t>It’s part of your head. You see with it.</a:t>
            </a:r>
          </a:p>
          <a:p>
            <a:pPr algn="l"/>
            <a:r>
              <a:rPr lang="en-US" dirty="0">
                <a:latin typeface="MyriadPro-Semibold"/>
              </a:rPr>
              <a:t>Student: </a:t>
            </a:r>
            <a:r>
              <a:rPr lang="en-US" dirty="0">
                <a:latin typeface="MyriadPro-Light"/>
              </a:rPr>
              <a:t>Eye.</a:t>
            </a:r>
            <a:endParaRPr lang="ar-S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7120EC-A5C0-9203-0194-CA121E9A5ED2}"/>
              </a:ext>
            </a:extLst>
          </p:cNvPr>
          <p:cNvSpPr/>
          <p:nvPr/>
        </p:nvSpPr>
        <p:spPr>
          <a:xfrm>
            <a:off x="7995644" y="175769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BB9B2719-7060-5431-0B9D-A484599B42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78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03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3562"/>
            <a:ext cx="2381250" cy="381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36712"/>
            <a:ext cx="4464496" cy="80385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FE4AD8B-780A-4DE5-9E03-1E27761E532F}"/>
              </a:ext>
            </a:extLst>
          </p:cNvPr>
          <p:cNvSpPr/>
          <p:nvPr/>
        </p:nvSpPr>
        <p:spPr>
          <a:xfrm>
            <a:off x="335926" y="2090172"/>
            <a:ext cx="6889526" cy="267765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MyriadPro-Bold"/>
              </a:rPr>
              <a:t>head </a:t>
            </a:r>
            <a:r>
              <a:rPr lang="en-US" sz="2400" dirty="0">
                <a:latin typeface="MyriadPro-Light"/>
              </a:rPr>
              <a:t>— headache, fever</a:t>
            </a:r>
          </a:p>
          <a:p>
            <a:pPr algn="l" rtl="0"/>
            <a:r>
              <a:rPr lang="en-US" sz="2400" b="1" dirty="0">
                <a:latin typeface="MyriadPro-Bold"/>
              </a:rPr>
              <a:t>eyes </a:t>
            </a:r>
            <a:r>
              <a:rPr lang="en-US" sz="2400" dirty="0">
                <a:latin typeface="MyriadPro-Light"/>
              </a:rPr>
              <a:t>— watery eyes, cold</a:t>
            </a:r>
          </a:p>
          <a:p>
            <a:pPr algn="l" rtl="0"/>
            <a:r>
              <a:rPr lang="en-US" sz="2400" b="1" dirty="0">
                <a:latin typeface="MyriadPro-Bold"/>
              </a:rPr>
              <a:t>mouth </a:t>
            </a:r>
            <a:r>
              <a:rPr lang="en-US" sz="2400" dirty="0">
                <a:latin typeface="MyriadPro-Light"/>
              </a:rPr>
              <a:t>— toothache</a:t>
            </a:r>
          </a:p>
          <a:p>
            <a:pPr algn="l" rtl="0"/>
            <a:r>
              <a:rPr lang="en-US" sz="2400" b="1" dirty="0">
                <a:latin typeface="MyriadPro-Bold"/>
              </a:rPr>
              <a:t>throat </a:t>
            </a:r>
            <a:r>
              <a:rPr lang="en-US" sz="2400" dirty="0">
                <a:latin typeface="MyriadPro-Light"/>
              </a:rPr>
              <a:t>— sore throat</a:t>
            </a:r>
          </a:p>
          <a:p>
            <a:pPr algn="l" rtl="0"/>
            <a:r>
              <a:rPr lang="en-US" sz="2400" b="1" dirty="0">
                <a:latin typeface="MyriadPro-Bold"/>
              </a:rPr>
              <a:t>ear </a:t>
            </a:r>
            <a:r>
              <a:rPr lang="en-US" sz="2400" dirty="0">
                <a:latin typeface="MyriadPro-Light"/>
              </a:rPr>
              <a:t>— earache</a:t>
            </a:r>
          </a:p>
          <a:p>
            <a:pPr algn="l" rtl="0"/>
            <a:r>
              <a:rPr lang="en-US" sz="2400" b="1" dirty="0">
                <a:latin typeface="MyriadPro-Bold"/>
              </a:rPr>
              <a:t>stomach </a:t>
            </a:r>
            <a:r>
              <a:rPr lang="en-US" sz="2400" dirty="0">
                <a:latin typeface="MyriadPro-Light"/>
              </a:rPr>
              <a:t>— stomachache, diarrhea, vomiting</a:t>
            </a:r>
          </a:p>
          <a:p>
            <a:pPr algn="l" rtl="0"/>
            <a:r>
              <a:rPr lang="en-US" sz="2400" b="1" dirty="0">
                <a:latin typeface="MyriadPro-Bold"/>
              </a:rPr>
              <a:t>chest </a:t>
            </a:r>
            <a:r>
              <a:rPr lang="en-US" sz="2400" dirty="0">
                <a:latin typeface="MyriadPro-Light"/>
              </a:rPr>
              <a:t>— cough</a:t>
            </a:r>
            <a:endParaRPr lang="ar-SA" sz="2400" dirty="0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17381B78-70C3-70CE-FB2C-E1068ED7D867}"/>
              </a:ext>
            </a:extLst>
          </p:cNvPr>
          <p:cNvSpPr/>
          <p:nvPr/>
        </p:nvSpPr>
        <p:spPr>
          <a:xfrm>
            <a:off x="7995644" y="175769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67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1E9E1F7-1DB4-7677-91A7-BA0306396F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46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61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3562"/>
            <a:ext cx="2381250" cy="381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4744"/>
            <a:ext cx="5795615" cy="64807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91" y="2303032"/>
            <a:ext cx="6048672" cy="292059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114E6AA-E40E-407D-9A2C-F68BE29C4419}"/>
              </a:ext>
            </a:extLst>
          </p:cNvPr>
          <p:cNvSpPr/>
          <p:nvPr/>
        </p:nvSpPr>
        <p:spPr>
          <a:xfrm>
            <a:off x="1451577" y="2155503"/>
            <a:ext cx="866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0B52B0-562E-4A03-9651-069CEF81A764}"/>
              </a:ext>
            </a:extLst>
          </p:cNvPr>
          <p:cNvSpPr/>
          <p:nvPr/>
        </p:nvSpPr>
        <p:spPr>
          <a:xfrm>
            <a:off x="1331640" y="2649106"/>
            <a:ext cx="866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656BB58-B30A-4E7B-BC68-776A9A18B807}"/>
              </a:ext>
            </a:extLst>
          </p:cNvPr>
          <p:cNvSpPr/>
          <p:nvPr/>
        </p:nvSpPr>
        <p:spPr>
          <a:xfrm>
            <a:off x="1403648" y="3081154"/>
            <a:ext cx="866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9059FAF-47DF-4851-84DE-1C774A4D55CA}"/>
              </a:ext>
            </a:extLst>
          </p:cNvPr>
          <p:cNvSpPr/>
          <p:nvPr/>
        </p:nvSpPr>
        <p:spPr>
          <a:xfrm>
            <a:off x="1402236" y="3441194"/>
            <a:ext cx="7248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A23B12F-B701-4DD7-B0A0-ACD04CF53FF5}"/>
              </a:ext>
            </a:extLst>
          </p:cNvPr>
          <p:cNvSpPr/>
          <p:nvPr/>
        </p:nvSpPr>
        <p:spPr>
          <a:xfrm>
            <a:off x="1403648" y="4161274"/>
            <a:ext cx="866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59B22F43-71A2-740A-CF26-84C4149E6605}"/>
              </a:ext>
            </a:extLst>
          </p:cNvPr>
          <p:cNvSpPr/>
          <p:nvPr/>
        </p:nvSpPr>
        <p:spPr>
          <a:xfrm>
            <a:off x="7995644" y="175769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67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1EBBA9AA-2856-45A1-5202-8D9B945322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46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43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وم متحركة, قصاصة فنية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5F03B9D0-C29E-9231-6654-B11D2D54E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9165"/>
            <a:ext cx="8640959" cy="649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38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05230"/>
            <a:ext cx="3095625" cy="5143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136444"/>
            <a:ext cx="5481977" cy="282404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9A102C0-C15C-4D59-8877-1D19BBF08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37" y="413662"/>
            <a:ext cx="1757363" cy="514350"/>
          </a:xfrm>
          <a:prstGeom prst="rect">
            <a:avLst/>
          </a:prstGeom>
        </p:spPr>
      </p:pic>
      <p:pic>
        <p:nvPicPr>
          <p:cNvPr id="6" name="SG Bk 3 F-SA__18_2-21">
            <a:hlinkClick r:id="" action="ppaction://media"/>
            <a:extLst>
              <a:ext uri="{FF2B5EF4-FFF2-40B4-BE49-F238E27FC236}">
                <a16:creationId xmlns:a16="http://schemas.microsoft.com/office/drawing/2014/main" id="{B9B4AE7B-B13C-4109-A717-4CB45067B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2713" y="696802"/>
            <a:ext cx="609600" cy="609600"/>
          </a:xfrm>
          <a:prstGeom prst="rect">
            <a:avLst/>
          </a:prstGeom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75385DF6-E480-4F80-3671-67DDF019F864}"/>
              </a:ext>
            </a:extLst>
          </p:cNvPr>
          <p:cNvSpPr/>
          <p:nvPr/>
        </p:nvSpPr>
        <p:spPr>
          <a:xfrm>
            <a:off x="7995644" y="175769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67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0700BD1F-7F35-5345-68D5-27CECCB26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93" y="1131686"/>
            <a:ext cx="1296144" cy="2133083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422F1022-3A99-1719-5CDB-40D601B1D2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46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66C30EA8-9702-E5ED-1AE3-F0DA1CD53BC7}"/>
              </a:ext>
            </a:extLst>
          </p:cNvPr>
          <p:cNvSpPr/>
          <p:nvPr/>
        </p:nvSpPr>
        <p:spPr>
          <a:xfrm>
            <a:off x="248644" y="6237312"/>
            <a:ext cx="502753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https://www.liveworksheets.com/ct1849929lv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1D58031-DFB3-90EF-68F3-01BC91B2E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7" y="38832"/>
            <a:ext cx="2768326" cy="400109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C658EE93-1482-0986-05E8-8F3C33DBEE2C}"/>
              </a:ext>
            </a:extLst>
          </p:cNvPr>
          <p:cNvSpPr/>
          <p:nvPr/>
        </p:nvSpPr>
        <p:spPr>
          <a:xfrm>
            <a:off x="683568" y="1004018"/>
            <a:ext cx="23455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حل </a:t>
            </a:r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ورقة العمل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ارسال صورة لذلك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</a:t>
            </a:r>
            <a:r>
              <a:rPr lang="ar-SA" sz="24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</a:t>
            </a:r>
            <a:r>
              <a:rPr lang="ar-SA" sz="24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الإثراءات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المنصة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3E67BF1-7247-774F-0DE6-A6E73947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33841"/>
            <a:ext cx="4648603" cy="6096528"/>
          </a:xfrm>
          <a:prstGeom prst="rect">
            <a:avLst/>
          </a:prstGeom>
        </p:spPr>
      </p:pic>
      <p:sp>
        <p:nvSpPr>
          <p:cNvPr id="2" name="Rectangle 15">
            <a:extLst>
              <a:ext uri="{FF2B5EF4-FFF2-40B4-BE49-F238E27FC236}">
                <a16:creationId xmlns:a16="http://schemas.microsoft.com/office/drawing/2014/main" id="{823DF3C6-9E3F-E0AE-CB82-84B311560196}"/>
              </a:ext>
            </a:extLst>
          </p:cNvPr>
          <p:cNvSpPr/>
          <p:nvPr/>
        </p:nvSpPr>
        <p:spPr>
          <a:xfrm>
            <a:off x="2991984" y="548680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66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 descr="صورة تحتوي على شعار, قصاصة فنية, الرسومات, رمز&#10;&#10;تم إنشاء الوصف تلقائياً">
            <a:extLst>
              <a:ext uri="{FF2B5EF4-FFF2-40B4-BE49-F238E27FC236}">
                <a16:creationId xmlns:a16="http://schemas.microsoft.com/office/drawing/2014/main" id="{8A78EA1D-16C5-1CD7-5D9D-793306D5C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7" y="3294785"/>
            <a:ext cx="1615580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26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1D47B1-5C28-4F63-9F96-77A3774ABDE9}"/>
              </a:ext>
            </a:extLst>
          </p:cNvPr>
          <p:cNvSpPr/>
          <p:nvPr/>
        </p:nvSpPr>
        <p:spPr>
          <a:xfrm>
            <a:off x="116599" y="2632019"/>
            <a:ext cx="4691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live worksheet\</a:t>
            </a:r>
            <a:endParaRPr lang="ar-SA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2C94B8B-6819-41EE-8916-41DC3C7A9048}"/>
              </a:ext>
            </a:extLst>
          </p:cNvPr>
          <p:cNvSpPr/>
          <p:nvPr/>
        </p:nvSpPr>
        <p:spPr>
          <a:xfrm>
            <a:off x="6618949" y="163050"/>
            <a:ext cx="23455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حل </a:t>
            </a:r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ورقة العمل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ارسال صورة لذلك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</a:t>
            </a:r>
            <a:r>
              <a:rPr lang="ar-SA" sz="24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</a:t>
            </a:r>
            <a:r>
              <a:rPr lang="ar-SA" sz="24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الإثراءات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المنصة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Classroom Activity Clip Art - Activity Clipart, HD Png Download - kindpng">
            <a:extLst>
              <a:ext uri="{FF2B5EF4-FFF2-40B4-BE49-F238E27FC236}">
                <a16:creationId xmlns:a16="http://schemas.microsoft.com/office/drawing/2014/main" id="{E606A9CB-95BF-45EF-A8DD-A5A190B2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61047"/>
            <a:ext cx="3510616" cy="25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2971A-0FED-467E-901B-20AEE6F2361A}"/>
              </a:ext>
            </a:extLst>
          </p:cNvPr>
          <p:cNvSpPr/>
          <p:nvPr/>
        </p:nvSpPr>
        <p:spPr>
          <a:xfrm>
            <a:off x="2339752" y="4034781"/>
            <a:ext cx="64876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</a:t>
            </a:r>
            <a:r>
              <a:rPr lang="ar-SA" sz="3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يكتفى بصورة واحدة لتمرين واحد فقط</a:t>
            </a:r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Free Camera Images Free, Download Free Camera Images Free png images, Free  ClipArts on Clipart Library">
            <a:extLst>
              <a:ext uri="{FF2B5EF4-FFF2-40B4-BE49-F238E27FC236}">
                <a16:creationId xmlns:a16="http://schemas.microsoft.com/office/drawing/2014/main" id="{55803A41-DE8F-DB55-52A9-8E9A1A06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6689" y="4723729"/>
            <a:ext cx="1319213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5EB8B15-5888-3D29-2CC4-63179F888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18" y="1375023"/>
            <a:ext cx="3171825" cy="447675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5A196CB1-F3C6-D9F2-C7CE-02F5C799027E}"/>
              </a:ext>
            </a:extLst>
          </p:cNvPr>
          <p:cNvSpPr/>
          <p:nvPr/>
        </p:nvSpPr>
        <p:spPr>
          <a:xfrm>
            <a:off x="130312" y="1953413"/>
            <a:ext cx="4229363" cy="710131"/>
          </a:xfrm>
          <a:prstGeom prst="rect">
            <a:avLst/>
          </a:prstGeom>
          <a:solidFill>
            <a:srgbClr val="CCFFFF"/>
          </a:solidFill>
        </p:spPr>
        <p:txBody>
          <a:bodyPr wrap="none" lIns="91440" tIns="45720" rIns="91440" bIns="45720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th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live Worksheet  Exercise  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then upload the photo of the completed activity.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0CB54E-9E2D-EF0E-FDF7-008731F67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182" y="5892816"/>
            <a:ext cx="3761963" cy="94401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503DD7C-6DC3-3CD2-D171-6BF23DF3C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12" y="198091"/>
            <a:ext cx="3761963" cy="94401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33C79F5-2877-0962-8140-39779E2FE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779" y="2025197"/>
            <a:ext cx="2201005" cy="17170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88521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21CDDC-3213-446E-829A-0DCE535D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4" y="0"/>
            <a:ext cx="3888432" cy="11109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2013109-493C-4A0E-96EE-8085F49B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96" y="424773"/>
            <a:ext cx="4309120" cy="1420051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0EE5375-2024-4C87-8EF4-F6745388C302}"/>
              </a:ext>
            </a:extLst>
          </p:cNvPr>
          <p:cNvSpPr/>
          <p:nvPr/>
        </p:nvSpPr>
        <p:spPr>
          <a:xfrm>
            <a:off x="611560" y="6381328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9DE05CF-D3EC-418B-855F-7E81F8AB9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37173"/>
            <a:ext cx="2447149" cy="36874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31AF4D-B9AB-46BC-98C1-A7625FE31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404" y="981469"/>
            <a:ext cx="1885950" cy="119062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E8FC67D-2111-5A37-CF8D-342FD1789DF0}"/>
              </a:ext>
            </a:extLst>
          </p:cNvPr>
          <p:cNvSpPr/>
          <p:nvPr/>
        </p:nvSpPr>
        <p:spPr>
          <a:xfrm>
            <a:off x="2483378" y="1319115"/>
            <a:ext cx="2616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9D1A1F8-FB9D-389C-3698-5E3FDC705D85}"/>
              </a:ext>
            </a:extLst>
          </p:cNvPr>
          <p:cNvSpPr/>
          <p:nvPr/>
        </p:nvSpPr>
        <p:spPr>
          <a:xfrm>
            <a:off x="80287" y="4999368"/>
            <a:ext cx="34451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واجب المنصة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للتذكير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صورة 10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B6735ABC-B294-1487-0A9D-358CAA144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3789040"/>
            <a:ext cx="378726" cy="3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38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2BB830F-D311-445F-9C48-4E1E0BC7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4" y="1124744"/>
            <a:ext cx="3756840" cy="137409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1D47B1-5C28-4F63-9F96-77A3774ABDE9}"/>
              </a:ext>
            </a:extLst>
          </p:cNvPr>
          <p:cNvSpPr/>
          <p:nvPr/>
        </p:nvSpPr>
        <p:spPr>
          <a:xfrm>
            <a:off x="116599" y="2632019"/>
            <a:ext cx="355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217\ </a:t>
            </a:r>
            <a:r>
              <a:rPr lang="en-US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ar-SA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2C94B8B-6819-41EE-8916-41DC3C7A9048}"/>
              </a:ext>
            </a:extLst>
          </p:cNvPr>
          <p:cNvSpPr/>
          <p:nvPr/>
        </p:nvSpPr>
        <p:spPr>
          <a:xfrm>
            <a:off x="5220072" y="533371"/>
            <a:ext cx="34275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</a:t>
            </a:r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حل الواجب</a:t>
            </a:r>
          </a:p>
          <a:p>
            <a:pPr algn="ctr"/>
            <a:r>
              <a:rPr lang="ar-SA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ارسال صورة لذلك</a:t>
            </a:r>
          </a:p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</a:t>
            </a:r>
            <a:r>
              <a:rPr lang="ar-SA" sz="36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الأنشطة</a:t>
            </a:r>
          </a:p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المنصة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Classroom Activity Clip Art - Activity Clipart, HD Png Download - kindpng">
            <a:extLst>
              <a:ext uri="{FF2B5EF4-FFF2-40B4-BE49-F238E27FC236}">
                <a16:creationId xmlns:a16="http://schemas.microsoft.com/office/drawing/2014/main" id="{E606A9CB-95BF-45EF-A8DD-A5A190B2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61047"/>
            <a:ext cx="3510616" cy="25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2971A-0FED-467E-901B-20AEE6F2361A}"/>
              </a:ext>
            </a:extLst>
          </p:cNvPr>
          <p:cNvSpPr/>
          <p:nvPr/>
        </p:nvSpPr>
        <p:spPr>
          <a:xfrm>
            <a:off x="2339752" y="4034781"/>
            <a:ext cx="64876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</a:t>
            </a:r>
            <a:r>
              <a:rPr lang="ar-SA" sz="3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يكتفى بصورة واحدة لتمرين واحد فقط</a:t>
            </a:r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Free Camera Images Free, Download Free Camera Images Free png images, Free  ClipArts on Clipart Library">
            <a:extLst>
              <a:ext uri="{FF2B5EF4-FFF2-40B4-BE49-F238E27FC236}">
                <a16:creationId xmlns:a16="http://schemas.microsoft.com/office/drawing/2014/main" id="{55803A41-DE8F-DB55-52A9-8E9A1A06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6568" y="4681112"/>
            <a:ext cx="1319213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F9F788F-8F4D-BE8A-7CE3-C92B3FC81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12" y="198091"/>
            <a:ext cx="3761963" cy="9440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3B42B40-EC18-C8B0-79BA-A0C1C6803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018" y="5852622"/>
            <a:ext cx="3761963" cy="9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54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11752"/>
            <a:ext cx="6193296" cy="61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400740" y="1944262"/>
            <a:ext cx="1520177" cy="55601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/>
              <a:t>Assign page </a:t>
            </a:r>
            <a:r>
              <a:rPr lang="en-US" sz="2800" b="1" dirty="0">
                <a:solidFill>
                  <a:srgbClr val="C00000"/>
                </a:solidFill>
              </a:rPr>
              <a:t>217 </a:t>
            </a:r>
            <a:r>
              <a:rPr lang="en-US" sz="2800" dirty="0"/>
              <a:t>for practice with the vocabulary of</a:t>
            </a:r>
          </a:p>
          <a:p>
            <a:pPr algn="l" rtl="0"/>
            <a:r>
              <a:rPr lang="en-US" sz="2800" dirty="0"/>
              <a:t>the unit.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 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8FC3233-6E3D-DCDB-0CDF-9A385C5B2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2996" y="5524118"/>
            <a:ext cx="3761963" cy="9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2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E2D11C6-F753-4087-B150-4737A5E6E1D2}"/>
              </a:ext>
            </a:extLst>
          </p:cNvPr>
          <p:cNvSpPr/>
          <p:nvPr/>
        </p:nvSpPr>
        <p:spPr>
          <a:xfrm>
            <a:off x="7392346" y="135816"/>
            <a:ext cx="1043299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chemeClr val="tx1"/>
                </a:solidFill>
              </a:rPr>
              <a:t>Page 217</a:t>
            </a:r>
            <a:endParaRPr lang="ar-SA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33242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4A03FC6-B3D5-4E54-AD65-1696BDF84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048630"/>
            <a:ext cx="5544616" cy="224741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1F366BF-0F3B-41BF-8EB7-E823C5A3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112" y="561953"/>
            <a:ext cx="254317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28407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69A78A40-3C69-236E-22E1-1D2AFD07C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6633"/>
            <a:ext cx="608190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47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60202" y="4729990"/>
            <a:ext cx="1842492" cy="692497"/>
          </a:xfrm>
          <a:prstGeom prst="rect">
            <a:avLst/>
          </a:prstGeom>
          <a:solidFill>
            <a:srgbClr val="FF99FF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0629" y="4337575"/>
            <a:ext cx="3310088" cy="392415"/>
          </a:xfrm>
          <a:prstGeom prst="rect">
            <a:avLst/>
          </a:prstGeom>
          <a:solidFill>
            <a:srgbClr val="FFFF99"/>
          </a:solidFill>
        </p:spPr>
        <p:txBody>
          <a:bodyPr wrap="square" lIns="68580" tIns="34290" rIns="68580" bIns="34290">
            <a:spAutoFit/>
          </a:bodyPr>
          <a:lstStyle/>
          <a:p>
            <a:pPr algn="ctr" rtl="0"/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T.Noureyah Alghamdi</a:t>
            </a:r>
            <a:endParaRPr lang="ar-SA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ave A Nice Day Lettering - Immagini vettoriali stock e altre immagini di  Artigianato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2" y="1628799"/>
            <a:ext cx="3754312" cy="37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Say 'Thank You' in Business | Proposif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420"/>
            <a:ext cx="4940309" cy="24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617098" y="-551285"/>
            <a:ext cx="4572000" cy="24497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أتمنى الاهتمام بمتابعة الدروس في قنوات </a:t>
            </a:r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عين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الرسمية من وزارة التعليم</a:t>
            </a:r>
            <a:endParaRPr lang="ar-S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390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AEA0D82-9567-46A9-8001-F392984A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908721"/>
            <a:ext cx="6486646" cy="4201442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D3826C6F-4C54-47D5-55FD-FC0B74550AF9}"/>
              </a:ext>
            </a:extLst>
          </p:cNvPr>
          <p:cNvSpPr/>
          <p:nvPr/>
        </p:nvSpPr>
        <p:spPr>
          <a:xfrm>
            <a:off x="7995644" y="175769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67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9EED9C45-8D73-A432-1D18-52CDB6BCB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46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6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71" y="857251"/>
            <a:ext cx="7080269" cy="536092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96273" y="3884460"/>
            <a:ext cx="409407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</a:t>
            </a:r>
            <a:endParaRPr lang="ar-SA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345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A8A587A-9F36-4ACE-8696-478CF10A7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40" y="476672"/>
            <a:ext cx="6172720" cy="5549569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39CF3970-B088-3368-C521-AD9859AE79A7}"/>
              </a:ext>
            </a:extLst>
          </p:cNvPr>
          <p:cNvSpPr/>
          <p:nvPr/>
        </p:nvSpPr>
        <p:spPr>
          <a:xfrm>
            <a:off x="7995644" y="175769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67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A036999F-0D81-1732-F4EA-927225DB7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46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47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D88250D-94F2-45A8-98D9-F339642F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84784"/>
            <a:ext cx="7560973" cy="3049686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6C540D64-94E8-9F0F-A1C2-567C54B44B02}"/>
              </a:ext>
            </a:extLst>
          </p:cNvPr>
          <p:cNvSpPr/>
          <p:nvPr/>
        </p:nvSpPr>
        <p:spPr>
          <a:xfrm>
            <a:off x="7995644" y="175769"/>
            <a:ext cx="918393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67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CD4E8A30-7C29-4484-13DC-B808C3BA4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46" y="504719"/>
            <a:ext cx="665838" cy="2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03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171CD0B-52F7-4B66-BEAE-90F723B3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16632"/>
            <a:ext cx="3105150" cy="6286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10DC2A3-37C6-45FF-A82A-9E13AC509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08112"/>
            <a:ext cx="3976379" cy="573325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8FB63CF-7C4A-4490-9A70-3972C186D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008112"/>
            <a:ext cx="3872125" cy="584988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E2D11C6-F753-4087-B150-4737A5E6E1D2}"/>
              </a:ext>
            </a:extLst>
          </p:cNvPr>
          <p:cNvSpPr/>
          <p:nvPr/>
        </p:nvSpPr>
        <p:spPr>
          <a:xfrm>
            <a:off x="7300975" y="135816"/>
            <a:ext cx="1507720" cy="52322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180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95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1D7A59D-F402-A109-861D-34AE04C55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5096"/>
            <a:ext cx="4807946" cy="5683776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6C2DEA50-2714-9F9F-8DC0-B75E2E0F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57"/>
            <a:ext cx="37338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4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4B9170F-0A5C-561C-870B-91D01058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225"/>
            <a:ext cx="9144000" cy="5285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8701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958652C-F379-B8F6-7535-566B654A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0603"/>
            <a:ext cx="8712968" cy="659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9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3D6E696-2C68-6FEE-69B8-207386BB4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99" y="171364"/>
            <a:ext cx="8664589" cy="64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Wooden Sign Blank Png Image - Transparent Background Wooden Sign, Png  Download , Transparent Png Image - PNGitem">
            <a:extLst>
              <a:ext uri="{FF2B5EF4-FFF2-40B4-BE49-F238E27FC236}">
                <a16:creationId xmlns:a16="http://schemas.microsoft.com/office/drawing/2014/main" id="{36A608A0-F02D-5A03-3E3B-D2C5A003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891" y="160505"/>
            <a:ext cx="4188540" cy="442062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97CDA06-A329-2466-A753-94D888CFC95E}"/>
              </a:ext>
            </a:extLst>
          </p:cNvPr>
          <p:cNvSpPr/>
          <p:nvPr/>
        </p:nvSpPr>
        <p:spPr>
          <a:xfrm>
            <a:off x="477371" y="4485794"/>
            <a:ext cx="792088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 put a feeling, idea, or principle gradually into someone's mind, so that it has a strong influence on the way that person thinks or behaves.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1884E20-70DC-9A4C-A7A3-99B099E6A241}"/>
              </a:ext>
            </a:extLst>
          </p:cNvPr>
          <p:cNvSpPr txBox="1"/>
          <p:nvPr/>
        </p:nvSpPr>
        <p:spPr>
          <a:xfrm>
            <a:off x="5436096" y="1004535"/>
            <a:ext cx="2808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cap="none" spc="0" dirty="0">
                <a:ln w="0"/>
                <a:solidFill>
                  <a:srgbClr val="3232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Instilling </a:t>
            </a:r>
          </a:p>
          <a:p>
            <a:pPr algn="ctr" rtl="0"/>
            <a:r>
              <a:rPr lang="en-US" sz="4000" b="1" cap="none" spc="0" dirty="0">
                <a:ln w="0"/>
                <a:solidFill>
                  <a:srgbClr val="3232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values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52AE7EF-2C2B-EF4B-005E-E610E2E2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62" y="160505"/>
            <a:ext cx="4094629" cy="3941844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61EC80A-3C7D-D5FD-2CC7-8B91723FD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55" y="3354423"/>
            <a:ext cx="1284065" cy="11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0094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776</Words>
  <Application>Microsoft Office PowerPoint</Application>
  <PresentationFormat>عرض على الشاشة (4:3)</PresentationFormat>
  <Paragraphs>190</Paragraphs>
  <Slides>42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42</vt:i4>
      </vt:variant>
    </vt:vector>
  </HeadingPairs>
  <TitlesOfParts>
    <vt:vector size="52" baseType="lpstr">
      <vt:lpstr>Arial</vt:lpstr>
      <vt:lpstr>Calibri</vt:lpstr>
      <vt:lpstr>Cavolini</vt:lpstr>
      <vt:lpstr>Comic Sans MS</vt:lpstr>
      <vt:lpstr>Helvetica Neue</vt:lpstr>
      <vt:lpstr>MyriadPro-Bold</vt:lpstr>
      <vt:lpstr>MyriadPro-Light</vt:lpstr>
      <vt:lpstr>MyriadPro-Semibold</vt:lpstr>
      <vt:lpstr>MyriadPro-SemiboldIt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عبدالرحمن صالح الغامدي</cp:lastModifiedBy>
  <cp:revision>221</cp:revision>
  <dcterms:created xsi:type="dcterms:W3CDTF">2019-11-21T04:55:51Z</dcterms:created>
  <dcterms:modified xsi:type="dcterms:W3CDTF">2023-12-17T17:46:59Z</dcterms:modified>
</cp:coreProperties>
</file>