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4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3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0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0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58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9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77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6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87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5" Type="http://schemas.openxmlformats.org/officeDocument/2006/relationships/slide" Target="slide4.xml"/><Relationship Id="rId6" Type="http://schemas.openxmlformats.org/officeDocument/2006/relationships/image" Target="../media/image3.png"/><Relationship Id="rId7" Type="http://schemas.openxmlformats.org/officeDocument/2006/relationships/slide" Target="slide5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تحدي : ( الشخصيات ) أختبار منتصف الفصل"/>
          <p:cNvSpPr txBox="1"/>
          <p:nvPr/>
        </p:nvSpPr>
        <p:spPr>
          <a:xfrm>
            <a:off x="5059014" y="631729"/>
            <a:ext cx="15819089" cy="1562101"/>
          </a:xfrm>
          <a:prstGeom prst="rect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rtl="0">
              <a:lnSpc>
                <a:spcPct val="80000"/>
              </a:lnSpc>
              <a:defRPr spc="-148" sz="74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>
                <a:solidFill>
                  <a:srgbClr val="99244F"/>
                </a:solidFill>
              </a:rPr>
              <a:t>تحدي :</a:t>
            </a:r>
            <a:r>
              <a:rPr>
                <a:solidFill>
                  <a:srgbClr val="B51A00"/>
                </a:solidFill>
              </a:rPr>
              <a:t> </a:t>
            </a:r>
            <a:r>
              <a:rPr>
                <a:solidFill>
                  <a:srgbClr val="4E7A27"/>
                </a:solidFill>
              </a:rPr>
              <a:t>( الشخصيات ) </a:t>
            </a:r>
            <a:r>
              <a:t>أختبار منتصف الفصل </a:t>
            </a:r>
          </a:p>
        </p:txBody>
      </p:sp>
      <p:sp>
        <p:nvSpPr>
          <p:cNvPr id="149" name="أختر الشخصيات"/>
          <p:cNvSpPr txBox="1"/>
          <p:nvPr/>
        </p:nvSpPr>
        <p:spPr>
          <a:xfrm>
            <a:off x="10780625" y="2597752"/>
            <a:ext cx="437586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5500">
              <a:defRPr sz="5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أختر الشخصيات </a:t>
            </a:r>
          </a:p>
        </p:txBody>
      </p:sp>
      <p:pic>
        <p:nvPicPr>
          <p:cNvPr id="150" name="IMG_0964.png" descr="IMG_0964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68723" y="4797401"/>
            <a:ext cx="3768194" cy="602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0961.png" descr="IMG_096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17997" y="5033698"/>
            <a:ext cx="6828682" cy="6231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0963.png" descr="IMG_0963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41028" y="4545114"/>
            <a:ext cx="6533684" cy="653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967.png" descr="IMG_0967.pn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9398" y="4694294"/>
            <a:ext cx="4968774" cy="6235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350.png" descr="IMG_035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503176" y="11876238"/>
            <a:ext cx="2079003" cy="207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5363.png" descr="IMG_536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420655" y="11480982"/>
            <a:ext cx="3286531" cy="3286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  <p:bldP build="whole" bldLvl="1" animBg="1" rev="0" advAuto="0" spid="14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مستطيل"/>
          <p:cNvSpPr/>
          <p:nvPr/>
        </p:nvSpPr>
        <p:spPr>
          <a:xfrm rot="16200000">
            <a:off x="16596346" y="6671588"/>
            <a:ext cx="10545507" cy="71385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8" name="مستطيل"/>
          <p:cNvSpPr/>
          <p:nvPr/>
        </p:nvSpPr>
        <p:spPr>
          <a:xfrm rot="16200000">
            <a:off x="16596346" y="6671588"/>
            <a:ext cx="10545507" cy="713859"/>
          </a:xfrm>
          <a:prstGeom prst="rect">
            <a:avLst/>
          </a:prstGeom>
          <a:solidFill>
            <a:srgbClr val="E2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9" name="IMG_0964.png" descr="IMG_0964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2032" y="6047446"/>
            <a:ext cx="3768195" cy="602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84035" y="11606265"/>
            <a:ext cx="2085710" cy="2085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20655" y="11480982"/>
            <a:ext cx="3286531" cy="328653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حدد النسب المتكافئة فيما يأتي :"/>
          <p:cNvSpPr txBox="1"/>
          <p:nvPr/>
        </p:nvSpPr>
        <p:spPr>
          <a:xfrm>
            <a:off x="11086022" y="1167045"/>
            <a:ext cx="686886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حدد النسب المتكافئة فيما يأتي : </a:t>
            </a:r>
          </a:p>
        </p:txBody>
      </p:sp>
      <p:sp>
        <p:nvSpPr>
          <p:cNvPr id="163" name="كتابة ٦ كلمات من ٩ بشكل صحيح…"/>
          <p:cNvSpPr txBox="1"/>
          <p:nvPr/>
        </p:nvSpPr>
        <p:spPr>
          <a:xfrm>
            <a:off x="9872736" y="3110374"/>
            <a:ext cx="744284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كتابة ٦ كلمات من ٩ بشكل صحيح </a:t>
            </a:r>
          </a:p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كتابة ٢ كلمة من ٣ بشكل صحيح .</a:t>
            </a:r>
          </a:p>
        </p:txBody>
      </p:sp>
      <p:sp>
        <p:nvSpPr>
          <p:cNvPr id="164" name="مستطيل مستدير الزوايا"/>
          <p:cNvSpPr/>
          <p:nvPr/>
        </p:nvSpPr>
        <p:spPr>
          <a:xfrm>
            <a:off x="8951808" y="3092046"/>
            <a:ext cx="9284703" cy="2020160"/>
          </a:xfrm>
          <a:prstGeom prst="roundRect">
            <a:avLst>
              <a:gd name="adj" fmla="val 943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5" name="١٥٠ لاعباً إلى ١٥ مدرباً…"/>
          <p:cNvSpPr txBox="1"/>
          <p:nvPr/>
        </p:nvSpPr>
        <p:spPr>
          <a:xfrm>
            <a:off x="11996230" y="8415053"/>
            <a:ext cx="504844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١٥٠ لاعباً إلى ١٥ مدرباً</a:t>
            </a:r>
          </a:p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 لاعبين إلى مدرب واحد .</a:t>
            </a:r>
          </a:p>
        </p:txBody>
      </p:sp>
      <p:sp>
        <p:nvSpPr>
          <p:cNvPr id="166" name="مستطيل مستدير الزوايا"/>
          <p:cNvSpPr/>
          <p:nvPr/>
        </p:nvSpPr>
        <p:spPr>
          <a:xfrm>
            <a:off x="11692943" y="7983977"/>
            <a:ext cx="6016200" cy="2547432"/>
          </a:xfrm>
          <a:prstGeom prst="roundRect">
            <a:avLst>
              <a:gd name="adj" fmla="val 747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تكافئة لأن"/>
          <p:cNvSpPr txBox="1"/>
          <p:nvPr/>
        </p:nvSpPr>
        <p:spPr>
          <a:xfrm>
            <a:off x="15298663" y="6160441"/>
            <a:ext cx="295766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متكافئة لأن  </a:t>
            </a:r>
          </a:p>
        </p:txBody>
      </p:sp>
      <p:sp>
        <p:nvSpPr>
          <p:cNvPr id="168" name="ليست متكافئة"/>
          <p:cNvSpPr txBox="1"/>
          <p:nvPr/>
        </p:nvSpPr>
        <p:spPr>
          <a:xfrm>
            <a:off x="15151075" y="11444364"/>
            <a:ext cx="325283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ليست متكافئة </a:t>
            </a:r>
          </a:p>
        </p:txBody>
      </p:sp>
      <p:sp>
        <p:nvSpPr>
          <p:cNvPr id="169" name="٦"/>
          <p:cNvSpPr txBox="1"/>
          <p:nvPr/>
        </p:nvSpPr>
        <p:spPr>
          <a:xfrm>
            <a:off x="12991662" y="6065656"/>
            <a:ext cx="202907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70" name="٩"/>
          <p:cNvSpPr txBox="1"/>
          <p:nvPr/>
        </p:nvSpPr>
        <p:spPr>
          <a:xfrm>
            <a:off x="12907513" y="6807872"/>
            <a:ext cx="195437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71" name="٢"/>
          <p:cNvSpPr txBox="1"/>
          <p:nvPr/>
        </p:nvSpPr>
        <p:spPr>
          <a:xfrm>
            <a:off x="10833082" y="6065656"/>
            <a:ext cx="211871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72" name="٣"/>
          <p:cNvSpPr txBox="1"/>
          <p:nvPr/>
        </p:nvSpPr>
        <p:spPr>
          <a:xfrm>
            <a:off x="10990750" y="6807872"/>
            <a:ext cx="180338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73" name="خط"/>
          <p:cNvSpPr/>
          <p:nvPr/>
        </p:nvSpPr>
        <p:spPr>
          <a:xfrm flipH="1">
            <a:off x="13357133" y="6858000"/>
            <a:ext cx="1055132" cy="0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4" name="خط"/>
          <p:cNvSpPr/>
          <p:nvPr/>
        </p:nvSpPr>
        <p:spPr>
          <a:xfrm>
            <a:off x="11314144" y="6858000"/>
            <a:ext cx="1156591" cy="0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5" name="="/>
          <p:cNvSpPr txBox="1"/>
          <p:nvPr/>
        </p:nvSpPr>
        <p:spPr>
          <a:xfrm>
            <a:off x="11999224" y="6229349"/>
            <a:ext cx="180338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6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176" name="خط"/>
          <p:cNvSpPr/>
          <p:nvPr/>
        </p:nvSpPr>
        <p:spPr>
          <a:xfrm flipH="1">
            <a:off x="13269763" y="11765455"/>
            <a:ext cx="1055133" cy="1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7" name="خط"/>
          <p:cNvSpPr/>
          <p:nvPr/>
        </p:nvSpPr>
        <p:spPr>
          <a:xfrm flipH="1">
            <a:off x="10863968" y="11765455"/>
            <a:ext cx="1178849" cy="1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8" name="="/>
          <p:cNvSpPr txBox="1"/>
          <p:nvPr/>
        </p:nvSpPr>
        <p:spPr>
          <a:xfrm>
            <a:off x="11623264" y="11136805"/>
            <a:ext cx="180338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6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179" name="١٥٠"/>
          <p:cNvSpPr txBox="1"/>
          <p:nvPr/>
        </p:nvSpPr>
        <p:spPr>
          <a:xfrm>
            <a:off x="12991662" y="10892184"/>
            <a:ext cx="18033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١٥٠</a:t>
            </a:r>
          </a:p>
        </p:txBody>
      </p:sp>
      <p:sp>
        <p:nvSpPr>
          <p:cNvPr id="180" name="١٥"/>
          <p:cNvSpPr txBox="1"/>
          <p:nvPr/>
        </p:nvSpPr>
        <p:spPr>
          <a:xfrm>
            <a:off x="12895639" y="11621854"/>
            <a:ext cx="18033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81" name="٣"/>
          <p:cNvSpPr txBox="1"/>
          <p:nvPr/>
        </p:nvSpPr>
        <p:spPr>
          <a:xfrm>
            <a:off x="10551703" y="10892184"/>
            <a:ext cx="18033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82" name="١"/>
          <p:cNvSpPr txBox="1"/>
          <p:nvPr/>
        </p:nvSpPr>
        <p:spPr>
          <a:xfrm>
            <a:off x="10551703" y="11634399"/>
            <a:ext cx="18033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pic>
        <p:nvPicPr>
          <p:cNvPr id="183" name="خط خط" descr="خط خط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900000">
            <a:off x="12103448" y="11844414"/>
            <a:ext cx="842658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36" dur="25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2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2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7"/>
      <p:bldP build="whole" bldLvl="1" animBg="1" rev="0" advAuto="0" spid="164" grpId="2"/>
      <p:bldP build="whole" bldLvl="1" animBg="1" rev="0" advAuto="0" spid="181" grpId="22"/>
      <p:bldP build="whole" bldLvl="1" animBg="1" rev="0" advAuto="0" spid="180" grpId="19"/>
      <p:bldP build="whole" bldLvl="1" animBg="1" rev="0" advAuto="0" spid="170" grpId="11"/>
      <p:bldP build="whole" bldLvl="1" animBg="1" rev="0" advAuto="0" spid="178" grpId="20"/>
      <p:bldP build="whole" bldLvl="1" animBg="1" rev="0" advAuto="0" spid="173" grpId="10"/>
      <p:bldP build="whole" bldLvl="1" animBg="1" rev="0" advAuto="0" spid="168" grpId="16"/>
      <p:bldP build="whole" bldLvl="1" animBg="1" rev="0" advAuto="0" spid="174" grpId="14"/>
      <p:bldP build="whole" bldLvl="1" animBg="1" rev="0" advAuto="0" spid="163" grpId="3"/>
      <p:bldP build="whole" bldLvl="1" animBg="1" rev="0" advAuto="0" spid="169" grpId="9"/>
      <p:bldP build="whole" bldLvl="1" animBg="1" rev="0" advAuto="0" spid="175" grpId="12"/>
      <p:bldP build="whole" bldLvl="1" animBg="1" rev="0" advAuto="0" spid="162" grpId="1"/>
      <p:bldP build="whole" bldLvl="1" animBg="1" rev="0" advAuto="0" spid="172" grpId="15"/>
      <p:bldP build="whole" bldLvl="1" animBg="1" rev="0" advAuto="0" spid="166" grpId="4"/>
      <p:bldP build="whole" bldLvl="1" animBg="1" rev="0" advAuto="0" spid="167" grpId="8"/>
      <p:bldP build="whole" bldLvl="1" animBg="1" rev="0" advAuto="0" spid="177" grpId="23"/>
      <p:bldP build="whole" bldLvl="1" animBg="1" rev="0" advAuto="0" spid="182" grpId="24"/>
      <p:bldP build="whole" bldLvl="1" animBg="1" rev="0" advAuto="0" spid="183" grpId="21"/>
      <p:bldP build="whole" bldLvl="1" animBg="1" rev="0" advAuto="0" spid="176" grpId="18"/>
      <p:bldP build="whole" bldLvl="1" animBg="1" rev="0" advAuto="0" spid="171" grpId="13"/>
      <p:bldP build="whole" bldLvl="1" animBg="1" rev="0" advAuto="0" spid="158" grpId="6"/>
      <p:bldP build="whole" bldLvl="1" animBg="1" rev="0" advAuto="0" spid="158" grpId="7"/>
      <p:bldP build="whole" bldLvl="1" animBg="1" rev="0" advAuto="0" spid="165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مستطيل"/>
          <p:cNvSpPr/>
          <p:nvPr/>
        </p:nvSpPr>
        <p:spPr>
          <a:xfrm rot="16200000">
            <a:off x="16650926" y="6733019"/>
            <a:ext cx="10545507" cy="71385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ستطيل"/>
          <p:cNvSpPr/>
          <p:nvPr/>
        </p:nvSpPr>
        <p:spPr>
          <a:xfrm rot="16200000">
            <a:off x="16650926" y="6733019"/>
            <a:ext cx="10545507" cy="713859"/>
          </a:xfrm>
          <a:prstGeom prst="rect">
            <a:avLst/>
          </a:prstGeom>
          <a:solidFill>
            <a:srgbClr val="E2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8" name="IMG_0961.png" descr="IMG_0961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800" y="6211404"/>
            <a:ext cx="6828682" cy="6231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22632" y="11527706"/>
            <a:ext cx="2533344" cy="2533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20655" y="11480982"/>
            <a:ext cx="3286531" cy="328653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اكمل :"/>
          <p:cNvSpPr txBox="1"/>
          <p:nvPr/>
        </p:nvSpPr>
        <p:spPr>
          <a:xfrm>
            <a:off x="16258157" y="1281591"/>
            <a:ext cx="210208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اكمل : </a:t>
            </a:r>
          </a:p>
        </p:txBody>
      </p:sp>
      <p:sp>
        <p:nvSpPr>
          <p:cNvPr id="192" name="٤٢ قدماً = ………… ياردة"/>
          <p:cNvSpPr txBox="1"/>
          <p:nvPr/>
        </p:nvSpPr>
        <p:spPr>
          <a:xfrm>
            <a:off x="12083257" y="3359012"/>
            <a:ext cx="662894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٤٢ قدماً = ………… ياردة  </a:t>
            </a:r>
          </a:p>
        </p:txBody>
      </p:sp>
      <p:sp>
        <p:nvSpPr>
          <p:cNvPr id="193" name="٧٦٠٠ رطل = ………… أطنان"/>
          <p:cNvSpPr txBox="1"/>
          <p:nvPr/>
        </p:nvSpPr>
        <p:spPr>
          <a:xfrm>
            <a:off x="11483874" y="6556548"/>
            <a:ext cx="743354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٧٦٠٠ رطل = ………… أطنان   </a:t>
            </a:r>
          </a:p>
        </p:txBody>
      </p:sp>
      <p:sp>
        <p:nvSpPr>
          <p:cNvPr id="194" name="٧٦ سم = ………… بوصة"/>
          <p:cNvSpPr txBox="1"/>
          <p:nvPr/>
        </p:nvSpPr>
        <p:spPr>
          <a:xfrm>
            <a:off x="12321026" y="10450366"/>
            <a:ext cx="659111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٧٦ سم = ………… بوصة  </a:t>
            </a:r>
          </a:p>
        </p:txBody>
      </p:sp>
      <p:sp>
        <p:nvSpPr>
          <p:cNvPr id="195" name="١٤"/>
          <p:cNvSpPr txBox="1"/>
          <p:nvPr/>
        </p:nvSpPr>
        <p:spPr>
          <a:xfrm>
            <a:off x="14478809" y="3093446"/>
            <a:ext cx="71082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5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١٤</a:t>
            </a:r>
          </a:p>
        </p:txBody>
      </p:sp>
      <p:sp>
        <p:nvSpPr>
          <p:cNvPr id="196" name="٣٫٨"/>
          <p:cNvSpPr txBox="1"/>
          <p:nvPr/>
        </p:nvSpPr>
        <p:spPr>
          <a:xfrm>
            <a:off x="13984803" y="6273799"/>
            <a:ext cx="106309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5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٣٫٨</a:t>
            </a:r>
          </a:p>
        </p:txBody>
      </p:sp>
      <p:sp>
        <p:nvSpPr>
          <p:cNvPr id="197" name="٢٩٫٩٢"/>
          <p:cNvSpPr txBox="1"/>
          <p:nvPr/>
        </p:nvSpPr>
        <p:spPr>
          <a:xfrm>
            <a:off x="14378173" y="10105742"/>
            <a:ext cx="164494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5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٢٩٫٩٢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31" dur="25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4"/>
      <p:bldP build="whole" bldLvl="1" animBg="1" rev="0" advAuto="0" spid="193" grpId="3"/>
      <p:bldP build="whole" bldLvl="1" animBg="1" rev="0" advAuto="0" spid="197" grpId="9"/>
      <p:bldP build="whole" bldLvl="1" animBg="1" rev="0" advAuto="0" spid="191" grpId="1"/>
      <p:bldP build="whole" bldLvl="1" animBg="1" rev="0" advAuto="0" spid="195" grpId="7"/>
      <p:bldP build="whole" bldLvl="1" animBg="1" rev="0" advAuto="0" spid="187" grpId="5"/>
      <p:bldP build="whole" bldLvl="1" animBg="1" rev="0" advAuto="0" spid="187" grpId="6"/>
      <p:bldP build="whole" bldLvl="1" animBg="1" rev="0" advAuto="0" spid="192" grpId="2"/>
      <p:bldP build="whole" bldLvl="1" animBg="1" rev="0" advAuto="0" spid="196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مستطيل"/>
          <p:cNvSpPr/>
          <p:nvPr/>
        </p:nvSpPr>
        <p:spPr>
          <a:xfrm rot="16200000">
            <a:off x="16693785" y="6733019"/>
            <a:ext cx="10545507" cy="71385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0" name="مستطيل"/>
          <p:cNvSpPr/>
          <p:nvPr/>
        </p:nvSpPr>
        <p:spPr>
          <a:xfrm rot="16200000">
            <a:off x="16693785" y="6733019"/>
            <a:ext cx="10545507" cy="71385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1" name="IMG_0963.png" descr="IMG_096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2738" y="5825697"/>
            <a:ext cx="6533684" cy="653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21688" y="11763767"/>
            <a:ext cx="2268686" cy="226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20655" y="11480982"/>
            <a:ext cx="3286531" cy="328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5750.jpeg" descr="IMG_575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1437" y="2375026"/>
            <a:ext cx="4384143" cy="460536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ماذا تمثل الأزواج المرتبة في التمثيل أدناه 👇🏻"/>
          <p:cNvSpPr txBox="1"/>
          <p:nvPr/>
        </p:nvSpPr>
        <p:spPr>
          <a:xfrm>
            <a:off x="9247792" y="1047523"/>
            <a:ext cx="863297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ماذا تمثل الأزواج المرتبة في التمثيل أدناه 👇🏻</a:t>
            </a:r>
          </a:p>
        </p:txBody>
      </p:sp>
      <p:sp>
        <p:nvSpPr>
          <p:cNvPr id="206" name="أ ) التحويل من بوصة إلى ياردة"/>
          <p:cNvSpPr txBox="1"/>
          <p:nvPr/>
        </p:nvSpPr>
        <p:spPr>
          <a:xfrm>
            <a:off x="13568593" y="3647087"/>
            <a:ext cx="593472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 ) التحويل من بوصة إلى ياردة </a:t>
            </a:r>
          </a:p>
        </p:txBody>
      </p:sp>
      <p:sp>
        <p:nvSpPr>
          <p:cNvPr id="207" name="ب ) التحويل من بوصة إلى ميل"/>
          <p:cNvSpPr txBox="1"/>
          <p:nvPr/>
        </p:nvSpPr>
        <p:spPr>
          <a:xfrm>
            <a:off x="13640829" y="5604308"/>
            <a:ext cx="596671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 ) التحويل من بوصة إلى ميل </a:t>
            </a:r>
          </a:p>
        </p:txBody>
      </p:sp>
      <p:sp>
        <p:nvSpPr>
          <p:cNvPr id="208" name="ج ) التحويل من قدم إلى بوصة"/>
          <p:cNvSpPr txBox="1"/>
          <p:nvPr/>
        </p:nvSpPr>
        <p:spPr>
          <a:xfrm>
            <a:off x="13498520" y="7561529"/>
            <a:ext cx="607486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 ) التحويل من قدم إلى بوصة </a:t>
            </a:r>
          </a:p>
        </p:txBody>
      </p:sp>
      <p:sp>
        <p:nvSpPr>
          <p:cNvPr id="209" name="د ) التحويل من ياردة إلى قدم"/>
          <p:cNvSpPr txBox="1"/>
          <p:nvPr/>
        </p:nvSpPr>
        <p:spPr>
          <a:xfrm>
            <a:off x="13740978" y="9518749"/>
            <a:ext cx="588238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 ) التحويل من ياردة إلى قدم  </a:t>
            </a:r>
          </a:p>
        </p:txBody>
      </p:sp>
      <p:sp>
        <p:nvSpPr>
          <p:cNvPr id="210" name="بيضاوي"/>
          <p:cNvSpPr/>
          <p:nvPr/>
        </p:nvSpPr>
        <p:spPr>
          <a:xfrm>
            <a:off x="12347983" y="7211521"/>
            <a:ext cx="8013093" cy="1576316"/>
          </a:xfrm>
          <a:prstGeom prst="ellipse">
            <a:avLst/>
          </a:prstGeom>
          <a:ln w="381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41" dur="2500" fill="hold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6"/>
      <p:bldP build="whole" bldLvl="1" animBg="1" rev="0" advAuto="0" spid="200" grpId="8"/>
      <p:bldP build="whole" bldLvl="1" animBg="1" rev="0" advAuto="0" spid="210" grpId="9"/>
      <p:bldP build="whole" bldLvl="1" animBg="1" rev="0" advAuto="0" spid="207" grpId="4"/>
      <p:bldP build="whole" bldLvl="1" animBg="1" rev="0" advAuto="0" spid="204" grpId="2"/>
      <p:bldP build="whole" bldLvl="1" animBg="1" rev="0" advAuto="0" spid="208" grpId="5"/>
      <p:bldP build="whole" bldLvl="1" animBg="1" rev="0" advAuto="0" spid="206" grpId="3"/>
      <p:bldP build="whole" bldLvl="1" animBg="1" rev="0" advAuto="0" spid="200" grpId="7"/>
      <p:bldP build="whole" bldLvl="1" animBg="1" rev="0" advAuto="0" spid="2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مستطيل"/>
          <p:cNvSpPr/>
          <p:nvPr/>
        </p:nvSpPr>
        <p:spPr>
          <a:xfrm rot="16200000">
            <a:off x="16230951" y="6684299"/>
            <a:ext cx="10545507" cy="71385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3" name="مستطيل"/>
          <p:cNvSpPr/>
          <p:nvPr/>
        </p:nvSpPr>
        <p:spPr>
          <a:xfrm rot="16200000">
            <a:off x="16230951" y="6684299"/>
            <a:ext cx="10545507" cy="71385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4" name="IMG_0967.png" descr="IMG_0967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391" y="6105237"/>
            <a:ext cx="4968774" cy="6235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16560" y="11604194"/>
            <a:ext cx="2269706" cy="22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20655" y="11480982"/>
            <a:ext cx="3286531" cy="328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5746.jpeg" descr="IMG_574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77794" y="3514805"/>
            <a:ext cx="4388305" cy="392637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استعمل الجدول المجاور لكتابة كل نسبة مما يأتي على شكل…"/>
          <p:cNvSpPr txBox="1"/>
          <p:nvPr/>
        </p:nvSpPr>
        <p:spPr>
          <a:xfrm>
            <a:off x="6009332" y="1642674"/>
            <a:ext cx="1236533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استعمل الجدول المجاور لكتابة كل نسبة مما يأتي على شكل </a:t>
            </a:r>
          </a:p>
          <a:p>
            <a:pPr defTabSz="825500"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كسر في أبسط صورة :</a:t>
            </a:r>
          </a:p>
        </p:txBody>
      </p:sp>
      <p:sp>
        <p:nvSpPr>
          <p:cNvPr id="219" name="عدد الفصل ١ : عدد الفصل ٢"/>
          <p:cNvSpPr txBox="1"/>
          <p:nvPr/>
        </p:nvSpPr>
        <p:spPr>
          <a:xfrm>
            <a:off x="12457066" y="4437602"/>
            <a:ext cx="554231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عدد الفصل ١ : عدد الفصل ٢</a:t>
            </a:r>
          </a:p>
        </p:txBody>
      </p:sp>
      <p:sp>
        <p:nvSpPr>
          <p:cNvPr id="220" name="عدد الفصل ٢ : عدد الفصل ٣"/>
          <p:cNvSpPr txBox="1"/>
          <p:nvPr/>
        </p:nvSpPr>
        <p:spPr>
          <a:xfrm>
            <a:off x="12457066" y="7212314"/>
            <a:ext cx="554231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عدد الفصل ٢ : عدد الفصل ٣</a:t>
            </a:r>
          </a:p>
        </p:txBody>
      </p:sp>
      <p:sp>
        <p:nvSpPr>
          <p:cNvPr id="221" name="عدد الفصل ١ : عدد الفصل ٣"/>
          <p:cNvSpPr txBox="1"/>
          <p:nvPr/>
        </p:nvSpPr>
        <p:spPr>
          <a:xfrm>
            <a:off x="12860901" y="10465348"/>
            <a:ext cx="55423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عدد الفصل ١ : عدد الفصل ٣</a:t>
            </a:r>
          </a:p>
        </p:txBody>
      </p:sp>
      <p:sp>
        <p:nvSpPr>
          <p:cNvPr id="222" name="١٧"/>
          <p:cNvSpPr txBox="1"/>
          <p:nvPr/>
        </p:nvSpPr>
        <p:spPr>
          <a:xfrm>
            <a:off x="16329285" y="5133653"/>
            <a:ext cx="6432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223" name="١٦"/>
          <p:cNvSpPr txBox="1"/>
          <p:nvPr/>
        </p:nvSpPr>
        <p:spPr>
          <a:xfrm>
            <a:off x="16395465" y="6012603"/>
            <a:ext cx="6432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sp>
        <p:nvSpPr>
          <p:cNvPr id="224" name="٨"/>
          <p:cNvSpPr txBox="1"/>
          <p:nvPr/>
        </p:nvSpPr>
        <p:spPr>
          <a:xfrm>
            <a:off x="16062893" y="8191351"/>
            <a:ext cx="3787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5" name="٩"/>
          <p:cNvSpPr txBox="1"/>
          <p:nvPr/>
        </p:nvSpPr>
        <p:spPr>
          <a:xfrm>
            <a:off x="16062893" y="8910980"/>
            <a:ext cx="3787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26" name="١٧"/>
          <p:cNvSpPr txBox="1"/>
          <p:nvPr/>
        </p:nvSpPr>
        <p:spPr>
          <a:xfrm>
            <a:off x="15930653" y="11249049"/>
            <a:ext cx="6432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227" name="١٨"/>
          <p:cNvSpPr txBox="1"/>
          <p:nvPr/>
        </p:nvSpPr>
        <p:spPr>
          <a:xfrm>
            <a:off x="15930653" y="11809355"/>
            <a:ext cx="6432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0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228" name="خط"/>
          <p:cNvSpPr/>
          <p:nvPr/>
        </p:nvSpPr>
        <p:spPr>
          <a:xfrm flipH="1">
            <a:off x="15943862" y="6184781"/>
            <a:ext cx="1414108" cy="1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9" name="خط"/>
          <p:cNvSpPr/>
          <p:nvPr/>
        </p:nvSpPr>
        <p:spPr>
          <a:xfrm flipH="1">
            <a:off x="15828094" y="9068727"/>
            <a:ext cx="848381" cy="1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0" name="خط"/>
          <p:cNvSpPr/>
          <p:nvPr/>
        </p:nvSpPr>
        <p:spPr>
          <a:xfrm flipH="1">
            <a:off x="15576157" y="12157537"/>
            <a:ext cx="1352253" cy="1"/>
          </a:xfrm>
          <a:prstGeom prst="line">
            <a:avLst/>
          </a:prstGeom>
          <a:ln w="381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36" dur="2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15"/>
      <p:bldP build="whole" bldLvl="1" animBg="1" rev="0" advAuto="0" spid="229" grpId="12"/>
      <p:bldP build="whole" bldLvl="1" animBg="1" rev="0" advAuto="0" spid="223" grpId="10"/>
      <p:bldP build="whole" bldLvl="1" animBg="1" rev="0" advAuto="0" spid="213" grpId="6"/>
      <p:bldP build="whole" bldLvl="1" animBg="1" rev="0" advAuto="0" spid="218" grpId="1"/>
      <p:bldP build="whole" bldLvl="1" animBg="1" rev="0" advAuto="0" spid="219" grpId="3"/>
      <p:bldP build="whole" bldLvl="1" animBg="1" rev="0" advAuto="0" spid="213" grpId="7"/>
      <p:bldP build="whole" bldLvl="1" animBg="1" rev="0" advAuto="0" spid="225" grpId="13"/>
      <p:bldP build="whole" bldLvl="1" animBg="1" rev="0" advAuto="0" spid="227" grpId="16"/>
      <p:bldP build="whole" bldLvl="1" animBg="1" rev="0" advAuto="0" spid="228" grpId="9"/>
      <p:bldP build="whole" bldLvl="1" animBg="1" rev="0" advAuto="0" spid="222" grpId="8"/>
      <p:bldP build="whole" bldLvl="1" animBg="1" rev="0" advAuto="0" spid="217" grpId="2"/>
      <p:bldP build="whole" bldLvl="1" animBg="1" rev="0" advAuto="0" spid="224" grpId="11"/>
      <p:bldP build="whole" bldLvl="1" animBg="1" rev="0" advAuto="0" spid="220" grpId="4"/>
      <p:bldP build="whole" bldLvl="1" animBg="1" rev="0" advAuto="0" spid="226" grpId="14"/>
      <p:bldP build="whole" bldLvl="1" animBg="1" rev="0" advAuto="0" spid="221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