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183" r:id="rId2"/>
    <p:sldId id="1185" r:id="rId3"/>
    <p:sldId id="398" r:id="rId4"/>
    <p:sldId id="393" r:id="rId5"/>
    <p:sldId id="1186" r:id="rId6"/>
    <p:sldId id="466" r:id="rId7"/>
    <p:sldId id="1244" r:id="rId8"/>
    <p:sldId id="1192" r:id="rId9"/>
    <p:sldId id="1193" r:id="rId10"/>
    <p:sldId id="1245" r:id="rId11"/>
    <p:sldId id="1195" r:id="rId12"/>
    <p:sldId id="1246" r:id="rId13"/>
    <p:sldId id="1194" r:id="rId14"/>
    <p:sldId id="1247" r:id="rId15"/>
    <p:sldId id="1196" r:id="rId16"/>
    <p:sldId id="1249" r:id="rId17"/>
    <p:sldId id="1197" r:id="rId18"/>
    <p:sldId id="1250" r:id="rId19"/>
    <p:sldId id="1198" r:id="rId20"/>
    <p:sldId id="1243" r:id="rId21"/>
    <p:sldId id="912" r:id="rId22"/>
    <p:sldId id="1190" r:id="rId23"/>
    <p:sldId id="1184" r:id="rId24"/>
    <p:sldId id="1252" r:id="rId25"/>
    <p:sldId id="921" r:id="rId26"/>
    <p:sldId id="1187" r:id="rId27"/>
    <p:sldId id="1188" r:id="rId28"/>
    <p:sldId id="1189" r:id="rId29"/>
    <p:sldId id="5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89231-C433-4FEF-8FFE-9828E51AFB3E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769A7-A974-4FF7-8112-AEA238AC5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19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4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6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FEF70-089D-4483-B0D6-3269701689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ExCn"/>
            </a:endParaRPr>
          </a:p>
          <a:p>
            <a:r>
              <a:rPr lang="en-US" sz="1800" b="0" i="0" u="none" strike="noStrike" baseline="0" dirty="0">
                <a:latin typeface="Proxima Nova ExCn"/>
              </a:rPr>
              <a:t>Language Builder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the use of the articles </a:t>
            </a:r>
            <a:r>
              <a:rPr lang="en-US" sz="1800" b="0" i="1" u="none" strike="noStrike" baseline="0" dirty="0">
                <a:latin typeface="Proxima Nova Light"/>
              </a:rPr>
              <a:t>a/an </a:t>
            </a:r>
            <a:r>
              <a:rPr lang="en-US" sz="1800" b="0" i="0" u="none" strike="noStrike" baseline="0" dirty="0">
                <a:latin typeface="Proxima Nova Light"/>
              </a:rPr>
              <a:t>in most phrases with singular nouns.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0" u="none" strike="noStrike" baseline="0" dirty="0">
                <a:latin typeface="Proxima Nova Light"/>
              </a:rPr>
              <a:t>For example: </a:t>
            </a:r>
          </a:p>
          <a:p>
            <a:endParaRPr lang="en-US" sz="1800" b="0" i="0" u="none" strike="noStrike" baseline="0" dirty="0">
              <a:latin typeface="Proxima Nova Light"/>
            </a:endParaRPr>
          </a:p>
          <a:p>
            <a:r>
              <a:rPr lang="en-US" sz="1800" b="0" i="1" u="none" strike="noStrike" baseline="0" dirty="0">
                <a:latin typeface="Proxima Nova Light"/>
              </a:rPr>
              <a:t>Saudi Arabia is </a:t>
            </a:r>
            <a:r>
              <a:rPr lang="en-US" sz="1800" b="1" i="1" u="none" strike="noStrike" baseline="0" dirty="0">
                <a:latin typeface="Proxima Nova"/>
              </a:rPr>
              <a:t>an </a:t>
            </a:r>
            <a:r>
              <a:rPr lang="en-US" sz="1800" b="0" i="1" u="none" strike="noStrike" baseline="0" dirty="0">
                <a:latin typeface="Proxima Nova Light"/>
              </a:rPr>
              <a:t>interesting place. </a:t>
            </a:r>
          </a:p>
          <a:p>
            <a:endParaRPr lang="en-US" sz="1800" b="0" i="1" u="none" strike="noStrike" baseline="0" dirty="0">
              <a:latin typeface="Proxima Nova Light"/>
            </a:endParaRPr>
          </a:p>
          <a:p>
            <a:r>
              <a:rPr lang="en-US" sz="1800" b="0" i="1" u="none" strike="noStrike" baseline="0" dirty="0">
                <a:latin typeface="Proxima Nova Light"/>
              </a:rPr>
              <a:t>Riyadh is </a:t>
            </a:r>
            <a:r>
              <a:rPr lang="en-US" sz="1800" b="1" i="1" u="none" strike="noStrike" baseline="0" dirty="0">
                <a:latin typeface="Proxima Nova"/>
              </a:rPr>
              <a:t>a </a:t>
            </a:r>
            <a:r>
              <a:rPr lang="en-US" sz="1800" b="0" i="1" u="none" strike="noStrike" baseline="0" dirty="0">
                <a:latin typeface="Proxima Nova Light"/>
              </a:rPr>
              <a:t>wonderful city.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EB2C8-CB63-4063-ABAE-0558C61AFC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6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3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3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86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2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9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0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DD8BC-D6FC-4DC7-95EE-0B21F35818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D1D5-1FAB-4A8E-A2A2-4390ADB89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57E54-6867-47E1-A6E0-6CA452214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64FD6-273F-4BF6-B89F-4C65920B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AED64-6DED-498A-A29E-6061BFA6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6D3BD-B9C1-42F2-90DA-157B5716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0E8B-255E-492A-85C5-759AE7E3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09EA7-77C5-44B1-8BB8-B50051003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78C4-E305-4A53-8B31-62C3AA47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138E1-58F7-44D7-8A5D-1523CD8E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62C93-727E-4921-8C44-2229689F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7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285F8-B849-4FAE-9E72-7BF1FE2C8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23F30-5D0A-458E-A90E-E5703036F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F590-00CD-4BBF-BF31-F6A71F54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2AFD-847E-4EE2-A3A0-79DC1E64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3B07C-9ABF-4E95-83D2-F27BBB6C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5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2023/12/31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41BEC46-E9AA-4E69-B6CB-5ADD7BB063A3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 Done by: Essa Al 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7" grpId="4"/>
      <p:bldP spid="17" grpId="5"/>
      <p:bldP spid="17" grpId="6"/>
      <p:bldP spid="17" grpId="7"/>
      <p:bldP spid="17" grpId="8"/>
      <p:bldP spid="17" grpId="9"/>
      <p:bldP spid="17" grpId="10"/>
      <p:bldP spid="17" grpId="11"/>
      <p:bldP spid="17" grpId="12"/>
      <p:bldP spid="17" grpId="13"/>
      <p:bldP spid="17" grpId="14"/>
      <p:bldP spid="17" grpId="15"/>
      <p:bldP spid="17" grpId="16"/>
      <p:bldP spid="17" grpId="17"/>
      <p:bldP spid="17" grpId="18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96F0-DC1A-493F-B9A5-C69F5321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1D36-8839-433E-B4EA-E5216EAA0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7B249-CF68-49CC-BC2A-4207951F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6316-9E30-40F2-990B-6C9050F8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A376D-0F16-47CE-ABAB-6562CE6F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A7D0-676A-4EB1-BDA9-C8BF08F8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3A702-1EFC-4937-A2B7-CB4C5708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7E65-0DDB-4B6D-B791-4ACA692A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EBC8C-382E-4BFB-8BAC-08A1CA4B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A513-E0A7-4215-9153-3D9E3097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6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D2BE-A268-47C1-8410-788F69EA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DE30-6A28-4FD4-8B5B-99A3D76D7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AB5D5-F250-4AB8-99DD-2A978341E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D5127-C88A-4578-BC37-C0AB0785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55E16-C66F-4A54-8C24-ED2083B3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2ADF8-F2A2-4CB8-8EB4-7FB2DB63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D0B2-7F07-4DF7-978E-71A174AE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12B7-3778-48F0-B17F-0AAD8D0D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0D089-2075-4C0B-B41C-AA580935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DAC59-2B04-4FAF-AB84-37B5E684A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A23B7-E573-4D60-9491-201658873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20FE2-3D4A-4884-895A-B0DA1D6C5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EE4B8-FD90-4B24-BEE1-F2FB9D93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D1EB5-9D11-4239-87C8-35924102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5056-217C-4DE2-AE39-2E8AE89E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D2C7B-1447-4D75-9CE8-737B0EE3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8C06F-73E6-4992-B026-183EA43D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3F6AA-A6CA-407D-A7F9-3A06A4B1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F6509-367B-47C6-A528-45D28B8A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76FE-7B62-4F04-AE5F-1B71B758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8B65-2E75-4268-AB90-D4042E29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BAF-893B-4E72-94A9-DCBD8C78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57E38-D35E-4F8E-9F24-08CB0C8FF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BE2CB-1E42-42CD-8502-485CCFDC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7273C-910B-456B-8704-E4466241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D2C88-B437-4F25-9FDA-F3D6BF7D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65BB2-F9BD-491A-927D-69FCB9AE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7AF1-5CD6-4588-92E8-3A5E6032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C60EE-45A6-4FE5-9F77-912DD6228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E399F-8AA0-4B49-90C7-8C63AA5EE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FD36A-7FC3-455D-9E18-58296292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7499C-AE71-4ACC-9D00-F44DA804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3DA-BDAD-43F9-A138-CD1BD8E5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0766F-880A-4F9C-862B-DF68C102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107A-E47D-4622-BED9-7D6B34A8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5C583-8D8C-43B7-960B-C1C9191B5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29D4-4692-4D61-B5FE-372745E0FCF6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10C8B-F9A8-4245-BD54-FFB4194A1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D6D6-0A92-4D94-A801-3AA2B91B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8C77-5F5C-4CEA-ABB2-1ACE97DF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4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5.xml" /><Relationship Id="rId6" Type="http://schemas.openxmlformats.org/officeDocument/2006/relationships/image" Target="../media/image31.jpe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 /><Relationship Id="rId3" Type="http://schemas.openxmlformats.org/officeDocument/2006/relationships/image" Target="../media/image33.png" /><Relationship Id="rId7" Type="http://schemas.openxmlformats.org/officeDocument/2006/relationships/image" Target="../media/image30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png" /><Relationship Id="rId5" Type="http://schemas.openxmlformats.org/officeDocument/2006/relationships/image" Target="../media/image29.png" /><Relationship Id="rId10" Type="http://schemas.openxmlformats.org/officeDocument/2006/relationships/image" Target="../media/image37.png" /><Relationship Id="rId4" Type="http://schemas.openxmlformats.org/officeDocument/2006/relationships/image" Target="../media/image34.png" /><Relationship Id="rId9" Type="http://schemas.openxmlformats.org/officeDocument/2006/relationships/image" Target="../media/image3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6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5.jpeg" /><Relationship Id="rId5" Type="http://schemas.openxmlformats.org/officeDocument/2006/relationships/image" Target="../media/image44.jpeg" /><Relationship Id="rId4" Type="http://schemas.openxmlformats.org/officeDocument/2006/relationships/image" Target="../media/image4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7" Type="http://schemas.openxmlformats.org/officeDocument/2006/relationships/image" Target="../media/image49.jpe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7.xml" /><Relationship Id="rId6" Type="http://schemas.openxmlformats.org/officeDocument/2006/relationships/image" Target="../media/image48.jpeg" /><Relationship Id="rId5" Type="http://schemas.openxmlformats.org/officeDocument/2006/relationships/image" Target="../media/image47.jpeg" /><Relationship Id="rId4" Type="http://schemas.openxmlformats.org/officeDocument/2006/relationships/image" Target="../media/image46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 /><Relationship Id="rId3" Type="http://schemas.openxmlformats.org/officeDocument/2006/relationships/image" Target="../media/image51.png" /><Relationship Id="rId7" Type="http://schemas.openxmlformats.org/officeDocument/2006/relationships/image" Target="../media/image55.jpe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4.jpeg" /><Relationship Id="rId5" Type="http://schemas.openxmlformats.org/officeDocument/2006/relationships/image" Target="../media/image53.jpeg" /><Relationship Id="rId4" Type="http://schemas.openxmlformats.org/officeDocument/2006/relationships/image" Target="../media/image5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8.xml" /><Relationship Id="rId6" Type="http://schemas.openxmlformats.org/officeDocument/2006/relationships/image" Target="../media/image59.jpeg" /><Relationship Id="rId5" Type="http://schemas.openxmlformats.org/officeDocument/2006/relationships/image" Target="../media/image58.jpeg" /><Relationship Id="rId4" Type="http://schemas.openxmlformats.org/officeDocument/2006/relationships/image" Target="../media/image5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 /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3.png" /><Relationship Id="rId4" Type="http://schemas.openxmlformats.org/officeDocument/2006/relationships/image" Target="../media/image6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9.xml" /><Relationship Id="rId4" Type="http://schemas.openxmlformats.org/officeDocument/2006/relationships/image" Target="../media/image64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0.xml" /><Relationship Id="rId4" Type="http://schemas.openxmlformats.org/officeDocument/2006/relationships/image" Target="../media/image65.pn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2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0.png" /><Relationship Id="rId5" Type="http://schemas.microsoft.com/office/2007/relationships/hdphoto" Target="../media/hdphoto1.wdp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2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3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EB83B468-1CC8-48DE-9003-BE43EAF0C2C0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806995"/>
          <a:ext cx="8128000" cy="370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445740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3488304"/>
                    </a:ext>
                  </a:extLst>
                </a:gridCol>
              </a:tblGrid>
              <a:tr h="228188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41839"/>
                  </a:ext>
                </a:extLst>
              </a:tr>
              <a:tr h="7118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Student’s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Work 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13714"/>
                  </a:ext>
                </a:extLst>
              </a:tr>
              <a:tr h="7118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498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65" y="0"/>
            <a:ext cx="6294475" cy="271130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</a:rPr>
              <a:t>There’s No Place Like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3824C-BF81-4055-96B2-886A0095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46" y="3093217"/>
            <a:ext cx="3212870" cy="1816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E740B-6E6D-46CC-AF11-EE4CA4B7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968" y="3093216"/>
            <a:ext cx="3212870" cy="1816765"/>
          </a:xfrm>
          <a:prstGeom prst="rect">
            <a:avLst/>
          </a:prstGeom>
        </p:spPr>
      </p:pic>
      <p:pic>
        <p:nvPicPr>
          <p:cNvPr id="3" name="Picture 2" descr="MEGA - Leaguepedia | League of Legends Esports Wiki">
            <a:extLst>
              <a:ext uri="{FF2B5EF4-FFF2-40B4-BE49-F238E27FC236}">
                <a16:creationId xmlns:a16="http://schemas.microsoft.com/office/drawing/2014/main" id="{B1DAE205-B8CE-435D-9830-A1ACA9DA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" y="17610"/>
            <a:ext cx="2143125" cy="149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7F02DB-2E43-4B47-BE19-0A84DD754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179" y="0"/>
            <a:ext cx="2465531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602167" y="860613"/>
            <a:ext cx="59770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following.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(Age)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C374FFD7-5250-422E-97B4-95F9DB1B876E}"/>
              </a:ext>
            </a:extLst>
          </p:cNvPr>
          <p:cNvSpPr txBox="1"/>
          <p:nvPr/>
        </p:nvSpPr>
        <p:spPr>
          <a:xfrm>
            <a:off x="204479" y="5612531"/>
            <a:ext cx="24847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578839C6-C5BB-4B93-90A0-3763E44CF26C}"/>
              </a:ext>
            </a:extLst>
          </p:cNvPr>
          <p:cNvSpPr txBox="1"/>
          <p:nvPr/>
        </p:nvSpPr>
        <p:spPr>
          <a:xfrm>
            <a:off x="228600" y="4781535"/>
            <a:ext cx="17113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E0E7D940-9474-4543-A6BC-533FB49D08E0}"/>
              </a:ext>
            </a:extLst>
          </p:cNvPr>
          <p:cNvSpPr txBox="1"/>
          <p:nvPr/>
        </p:nvSpPr>
        <p:spPr>
          <a:xfrm>
            <a:off x="7141262" y="4883885"/>
            <a:ext cx="1277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BEE37029-F72A-437A-9A91-D8D0034F428F}"/>
              </a:ext>
            </a:extLst>
          </p:cNvPr>
          <p:cNvSpPr txBox="1"/>
          <p:nvPr/>
        </p:nvSpPr>
        <p:spPr>
          <a:xfrm>
            <a:off x="1783394" y="5107112"/>
            <a:ext cx="4049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مربع نص 4">
            <a:extLst>
              <a:ext uri="{FF2B5EF4-FFF2-40B4-BE49-F238E27FC236}">
                <a16:creationId xmlns:a16="http://schemas.microsoft.com/office/drawing/2014/main" id="{EC7D8730-4BED-44D7-B05D-26287CDBF3A7}"/>
              </a:ext>
            </a:extLst>
          </p:cNvPr>
          <p:cNvSpPr txBox="1"/>
          <p:nvPr/>
        </p:nvSpPr>
        <p:spPr>
          <a:xfrm>
            <a:off x="9355874" y="5639789"/>
            <a:ext cx="22492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B7719DDA-E6E8-423B-BEFF-CFE234422E1D}"/>
              </a:ext>
            </a:extLst>
          </p:cNvPr>
          <p:cNvSpPr txBox="1"/>
          <p:nvPr/>
        </p:nvSpPr>
        <p:spPr>
          <a:xfrm>
            <a:off x="8980769" y="4898129"/>
            <a:ext cx="29826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قوس ممتلئ 15">
            <a:extLst>
              <a:ext uri="{FF2B5EF4-FFF2-40B4-BE49-F238E27FC236}">
                <a16:creationId xmlns:a16="http://schemas.microsoft.com/office/drawing/2014/main" id="{95B3E259-93F2-40F3-A2DB-DD54A2B878B7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FF7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7C27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31" name="مربع نص 22">
            <a:extLst>
              <a:ext uri="{FF2B5EF4-FFF2-40B4-BE49-F238E27FC236}">
                <a16:creationId xmlns:a16="http://schemas.microsoft.com/office/drawing/2014/main" id="{8645A96B-FAA2-4B0C-BC93-7FE71449244A}"/>
              </a:ext>
            </a:extLst>
          </p:cNvPr>
          <p:cNvSpPr txBox="1"/>
          <p:nvPr/>
        </p:nvSpPr>
        <p:spPr>
          <a:xfrm>
            <a:off x="8980769" y="186417"/>
            <a:ext cx="1801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  <a:cs typeface="Arial"/>
              </a:rPr>
              <a:t>Age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pic>
        <p:nvPicPr>
          <p:cNvPr id="3074" name="Picture 2" descr="Contemporary Interior Design: 4 Contemporary Style Elements - 2022 -  MasterClass">
            <a:extLst>
              <a:ext uri="{FF2B5EF4-FFF2-40B4-BE49-F238E27FC236}">
                <a16:creationId xmlns:a16="http://schemas.microsoft.com/office/drawing/2014/main" id="{08031284-773E-461A-963B-F8EBE41A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5" y="204062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coration and design inside a traditional house, Asir province, Al-Namas,  Saudi Arabia Stock Photo - Alamy">
            <a:extLst>
              <a:ext uri="{FF2B5EF4-FFF2-40B4-BE49-F238E27FC236}">
                <a16:creationId xmlns:a16="http://schemas.microsoft.com/office/drawing/2014/main" id="{9DED4E9F-CBBA-472D-8C45-BF9670AEE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 bwMode="auto">
          <a:xfrm>
            <a:off x="7585186" y="1898628"/>
            <a:ext cx="4277800" cy="28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4">
            <a:extLst>
              <a:ext uri="{FF2B5EF4-FFF2-40B4-BE49-F238E27FC236}">
                <a16:creationId xmlns:a16="http://schemas.microsoft.com/office/drawing/2014/main" id="{BC93252E-000C-4991-9B46-AC07D92EF7DD}"/>
              </a:ext>
            </a:extLst>
          </p:cNvPr>
          <p:cNvSpPr txBox="1"/>
          <p:nvPr/>
        </p:nvSpPr>
        <p:spPr>
          <a:xfrm>
            <a:off x="6825830" y="5612532"/>
            <a:ext cx="22492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FF7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</a:t>
            </a:r>
            <a:endParaRPr lang="ar-SA" sz="4800" b="1" dirty="0">
              <a:solidFill>
                <a:srgbClr val="FF7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1850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2" grpId="0"/>
      <p:bldP spid="23" grpId="0"/>
      <p:bldP spid="30" grpId="0" animBg="1"/>
      <p:bldP spid="30" grpId="1" animBg="1"/>
      <p:bldP spid="31" grpId="0" animBg="1"/>
      <p:bldP spid="31" grpId="1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3- Age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>
            <a:off x="1360913" y="3259582"/>
            <a:ext cx="29992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</a:p>
        </p:txBody>
      </p:sp>
      <p:pic>
        <p:nvPicPr>
          <p:cNvPr id="3074" name="Picture 2" descr="Male Age Icons vector images and illustration">
            <a:extLst>
              <a:ext uri="{FF2B5EF4-FFF2-40B4-BE49-F238E27FC236}">
                <a16:creationId xmlns:a16="http://schemas.microsoft.com/office/drawing/2014/main" id="{1DCDBB28-AF16-43DA-A147-9FD4D32A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4" y="1086777"/>
            <a:ext cx="415940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4">
            <a:extLst>
              <a:ext uri="{FF2B5EF4-FFF2-40B4-BE49-F238E27FC236}">
                <a16:creationId xmlns:a16="http://schemas.microsoft.com/office/drawing/2014/main" id="{A8C1D401-DFAF-43BE-B95A-AAA912355144}"/>
              </a:ext>
            </a:extLst>
          </p:cNvPr>
          <p:cNvSpPr txBox="1"/>
          <p:nvPr/>
        </p:nvSpPr>
        <p:spPr>
          <a:xfrm>
            <a:off x="5323543" y="3398752"/>
            <a:ext cx="32113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94729-7A2E-4496-A49A-F15153BD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4" y="1258227"/>
            <a:ext cx="2790825" cy="1638300"/>
          </a:xfrm>
          <a:prstGeom prst="rect">
            <a:avLst/>
          </a:prstGeom>
        </p:spPr>
      </p:pic>
      <p:pic>
        <p:nvPicPr>
          <p:cNvPr id="4098" name="Picture 2" descr="Contemporary homes, the new up and coming real estate trend | Contemporary  houses Belles Demeures">
            <a:extLst>
              <a:ext uri="{FF2B5EF4-FFF2-40B4-BE49-F238E27FC236}">
                <a16:creationId xmlns:a16="http://schemas.microsoft.com/office/drawing/2014/main" id="{0698FD08-B599-455F-8679-AC6E5F9A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20" y="127727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4">
            <a:extLst>
              <a:ext uri="{FF2B5EF4-FFF2-40B4-BE49-F238E27FC236}">
                <a16:creationId xmlns:a16="http://schemas.microsoft.com/office/drawing/2014/main" id="{77773356-C5D3-459A-8CB0-C9447D9EA24B}"/>
              </a:ext>
            </a:extLst>
          </p:cNvPr>
          <p:cNvSpPr txBox="1"/>
          <p:nvPr/>
        </p:nvSpPr>
        <p:spPr>
          <a:xfrm>
            <a:off x="1360912" y="3905913"/>
            <a:ext cx="2999213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antique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old-fashioned </a:t>
            </a:r>
          </a:p>
          <a:p>
            <a:pPr algn="ctr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</a:t>
            </a:r>
            <a:endParaRPr lang="en-US" sz="3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DB8413E9-3CFE-4586-9421-E88C33264888}"/>
              </a:ext>
            </a:extLst>
          </p:cNvPr>
          <p:cNvSpPr txBox="1"/>
          <p:nvPr/>
        </p:nvSpPr>
        <p:spPr>
          <a:xfrm>
            <a:off x="7831877" y="4307807"/>
            <a:ext cx="3211319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 algn="ctr" rtl="0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contemporary</a:t>
            </a:r>
          </a:p>
        </p:txBody>
      </p:sp>
    </p:spTree>
    <p:extLst>
      <p:ext uri="{BB962C8B-B14F-4D97-AF65-F5344CB8AC3E}">
        <p14:creationId xmlns:p14="http://schemas.microsoft.com/office/powerpoint/2010/main" val="30418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602166" y="860613"/>
            <a:ext cx="9935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color is it?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CC9709-42A2-4F6F-BE49-AFF573EE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57" y="2057516"/>
            <a:ext cx="1110905" cy="2143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F7C3A7-4A3C-469F-9700-3AFA9E0B4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114" y="2036848"/>
            <a:ext cx="1283086" cy="2143125"/>
          </a:xfrm>
          <a:prstGeom prst="rect">
            <a:avLst/>
          </a:prstGeom>
        </p:spPr>
      </p:pic>
      <p:pic>
        <p:nvPicPr>
          <p:cNvPr id="24" name="Picture 4" descr="Turquoise: 5 Interesting Facts You Have to Know | Monica Vinader">
            <a:extLst>
              <a:ext uri="{FF2B5EF4-FFF2-40B4-BE49-F238E27FC236}">
                <a16:creationId xmlns:a16="http://schemas.microsoft.com/office/drawing/2014/main" id="{AEEE8EB8-D5D2-4DC4-A031-0B9A6599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21" y="2099195"/>
            <a:ext cx="1290327" cy="20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4">
            <a:extLst>
              <a:ext uri="{FF2B5EF4-FFF2-40B4-BE49-F238E27FC236}">
                <a16:creationId xmlns:a16="http://schemas.microsoft.com/office/drawing/2014/main" id="{C75007B9-3DBE-4DCF-B504-C4865C5B5432}"/>
              </a:ext>
            </a:extLst>
          </p:cNvPr>
          <p:cNvSpPr txBox="1"/>
          <p:nvPr/>
        </p:nvSpPr>
        <p:spPr>
          <a:xfrm>
            <a:off x="602166" y="4444162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E24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</a:p>
        </p:txBody>
      </p:sp>
      <p:sp>
        <p:nvSpPr>
          <p:cNvPr id="26" name="مربع نص 4">
            <a:extLst>
              <a:ext uri="{FF2B5EF4-FFF2-40B4-BE49-F238E27FC236}">
                <a16:creationId xmlns:a16="http://schemas.microsoft.com/office/drawing/2014/main" id="{75D193DD-7AE7-4642-8E88-5E122A919CA2}"/>
              </a:ext>
            </a:extLst>
          </p:cNvPr>
          <p:cNvSpPr txBox="1"/>
          <p:nvPr/>
        </p:nvSpPr>
        <p:spPr>
          <a:xfrm>
            <a:off x="4538804" y="4444162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E24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</p:txBody>
      </p:sp>
      <p:sp>
        <p:nvSpPr>
          <p:cNvPr id="27" name="مربع نص 4">
            <a:extLst>
              <a:ext uri="{FF2B5EF4-FFF2-40B4-BE49-F238E27FC236}">
                <a16:creationId xmlns:a16="http://schemas.microsoft.com/office/drawing/2014/main" id="{72965199-E84D-4D66-9CCB-C429E09B3E06}"/>
              </a:ext>
            </a:extLst>
          </p:cNvPr>
          <p:cNvSpPr txBox="1"/>
          <p:nvPr/>
        </p:nvSpPr>
        <p:spPr>
          <a:xfrm>
            <a:off x="8475442" y="4444162"/>
            <a:ext cx="35758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E24D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turquoise</a:t>
            </a:r>
          </a:p>
        </p:txBody>
      </p:sp>
      <p:sp>
        <p:nvSpPr>
          <p:cNvPr id="28" name="قوس ممتلئ 15">
            <a:extLst>
              <a:ext uri="{FF2B5EF4-FFF2-40B4-BE49-F238E27FC236}">
                <a16:creationId xmlns:a16="http://schemas.microsoft.com/office/drawing/2014/main" id="{E2289ACC-2828-483B-B0A8-1105E1CD90C6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E24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9" name="مربع نص 22">
            <a:extLst>
              <a:ext uri="{FF2B5EF4-FFF2-40B4-BE49-F238E27FC236}">
                <a16:creationId xmlns:a16="http://schemas.microsoft.com/office/drawing/2014/main" id="{4597DFA6-8C59-4FD4-B286-E87857D69218}"/>
              </a:ext>
            </a:extLst>
          </p:cNvPr>
          <p:cNvSpPr txBox="1"/>
          <p:nvPr/>
        </p:nvSpPr>
        <p:spPr>
          <a:xfrm>
            <a:off x="9149173" y="146043"/>
            <a:ext cx="1464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Color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4971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  <p:bldP spid="28" grpId="0" animBg="1"/>
      <p:bldP spid="28" grpId="1" animBg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4- </a:t>
                      </a:r>
                      <a:r>
                        <a:rPr lang="en-US" sz="54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54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5400" dirty="0"/>
                        <a:t>l</a:t>
                      </a:r>
                      <a:r>
                        <a:rPr lang="en-US" sz="5400" dirty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5400" dirty="0">
                          <a:solidFill>
                            <a:srgbClr val="7030A0"/>
                          </a:solidFill>
                        </a:rPr>
                        <a:t>r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 rot="16200000">
            <a:off x="-331620" y="4272143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05A67-DC2D-480E-AA2A-29A47FCF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0" y="1052631"/>
            <a:ext cx="1196011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69F01-C06D-4BDD-BF11-886C1C17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57" y="1052630"/>
            <a:ext cx="111090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C9AF-26D2-479A-8823-994ACFE61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741" y="1052629"/>
            <a:ext cx="111090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FACA7-F524-4FE8-8725-5C23A5E0E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309" y="1052631"/>
            <a:ext cx="1110905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EB6AA3-611A-4EDD-B1CA-03A838038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058" y="1052628"/>
            <a:ext cx="1184821" cy="2076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A135AF-5AEF-4B13-A092-5E4723C3B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252" y="1052627"/>
            <a:ext cx="1283086" cy="2143125"/>
          </a:xfrm>
          <a:prstGeom prst="rect">
            <a:avLst/>
          </a:prstGeom>
        </p:spPr>
      </p:pic>
      <p:pic>
        <p:nvPicPr>
          <p:cNvPr id="3076" name="Picture 4" descr="Turquoise: 5 Interesting Facts You Have to Know | Monica Vinader">
            <a:extLst>
              <a:ext uri="{FF2B5EF4-FFF2-40B4-BE49-F238E27FC236}">
                <a16:creationId xmlns:a16="http://schemas.microsoft.com/office/drawing/2014/main" id="{B7F7F240-E93D-4E7E-9FC8-07DB9EB0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709" y="1085965"/>
            <a:ext cx="1290327" cy="20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4">
            <a:extLst>
              <a:ext uri="{FF2B5EF4-FFF2-40B4-BE49-F238E27FC236}">
                <a16:creationId xmlns:a16="http://schemas.microsoft.com/office/drawing/2014/main" id="{1F2B9DCF-BDCB-40C7-9726-A38F54FE3942}"/>
              </a:ext>
            </a:extLst>
          </p:cNvPr>
          <p:cNvSpPr txBox="1"/>
          <p:nvPr/>
        </p:nvSpPr>
        <p:spPr>
          <a:xfrm rot="16200000">
            <a:off x="969354" y="4272143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</a:t>
            </a:r>
          </a:p>
        </p:txBody>
      </p:sp>
      <p:sp>
        <p:nvSpPr>
          <p:cNvPr id="22" name="مربع نص 4">
            <a:extLst>
              <a:ext uri="{FF2B5EF4-FFF2-40B4-BE49-F238E27FC236}">
                <a16:creationId xmlns:a16="http://schemas.microsoft.com/office/drawing/2014/main" id="{2D3D3CE9-33AF-4ED1-916E-55071D8424B5}"/>
              </a:ext>
            </a:extLst>
          </p:cNvPr>
          <p:cNvSpPr txBox="1"/>
          <p:nvPr/>
        </p:nvSpPr>
        <p:spPr>
          <a:xfrm rot="16200000">
            <a:off x="2242652" y="4272143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3CACB1EE-4B37-46FA-9A65-D4DD77B65B63}"/>
              </a:ext>
            </a:extLst>
          </p:cNvPr>
          <p:cNvSpPr txBox="1"/>
          <p:nvPr/>
        </p:nvSpPr>
        <p:spPr>
          <a:xfrm rot="16200000">
            <a:off x="3312819" y="4502950"/>
            <a:ext cx="26047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orange</a:t>
            </a:r>
          </a:p>
        </p:txBody>
      </p:sp>
      <p:sp>
        <p:nvSpPr>
          <p:cNvPr id="24" name="مربع نص 4">
            <a:extLst>
              <a:ext uri="{FF2B5EF4-FFF2-40B4-BE49-F238E27FC236}">
                <a16:creationId xmlns:a16="http://schemas.microsoft.com/office/drawing/2014/main" id="{B6B9415E-1C92-4B2D-B120-54B770072402}"/>
              </a:ext>
            </a:extLst>
          </p:cNvPr>
          <p:cNvSpPr txBox="1"/>
          <p:nvPr/>
        </p:nvSpPr>
        <p:spPr>
          <a:xfrm rot="16200000">
            <a:off x="4849380" y="4343801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</a:p>
        </p:txBody>
      </p:sp>
      <p:sp>
        <p:nvSpPr>
          <p:cNvPr id="25" name="مربع نص 4">
            <a:extLst>
              <a:ext uri="{FF2B5EF4-FFF2-40B4-BE49-F238E27FC236}">
                <a16:creationId xmlns:a16="http://schemas.microsoft.com/office/drawing/2014/main" id="{A4216060-8DFE-4639-B44D-59AFA74B0111}"/>
              </a:ext>
            </a:extLst>
          </p:cNvPr>
          <p:cNvSpPr txBox="1"/>
          <p:nvPr/>
        </p:nvSpPr>
        <p:spPr>
          <a:xfrm rot="16200000">
            <a:off x="6150354" y="4343801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</p:txBody>
      </p:sp>
      <p:sp>
        <p:nvSpPr>
          <p:cNvPr id="26" name="مربع نص 4">
            <a:extLst>
              <a:ext uri="{FF2B5EF4-FFF2-40B4-BE49-F238E27FC236}">
                <a16:creationId xmlns:a16="http://schemas.microsoft.com/office/drawing/2014/main" id="{8C96EA51-8DB5-4983-ACEE-413CBC177A6C}"/>
              </a:ext>
            </a:extLst>
          </p:cNvPr>
          <p:cNvSpPr txBox="1"/>
          <p:nvPr/>
        </p:nvSpPr>
        <p:spPr>
          <a:xfrm rot="16200000">
            <a:off x="7595837" y="4150513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</a:p>
        </p:txBody>
      </p:sp>
      <p:sp>
        <p:nvSpPr>
          <p:cNvPr id="27" name="مربع نص 4">
            <a:extLst>
              <a:ext uri="{FF2B5EF4-FFF2-40B4-BE49-F238E27FC236}">
                <a16:creationId xmlns:a16="http://schemas.microsoft.com/office/drawing/2014/main" id="{D43D152A-E70C-415A-9D27-02C887D1EA57}"/>
              </a:ext>
            </a:extLst>
          </p:cNvPr>
          <p:cNvSpPr txBox="1"/>
          <p:nvPr/>
        </p:nvSpPr>
        <p:spPr>
          <a:xfrm rot="16200000">
            <a:off x="8566157" y="4592676"/>
            <a:ext cx="302745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turquoise</a:t>
            </a:r>
          </a:p>
        </p:txBody>
      </p:sp>
      <p:sp>
        <p:nvSpPr>
          <p:cNvPr id="28" name="مربع نص 4">
            <a:extLst>
              <a:ext uri="{FF2B5EF4-FFF2-40B4-BE49-F238E27FC236}">
                <a16:creationId xmlns:a16="http://schemas.microsoft.com/office/drawing/2014/main" id="{9FB6C1B0-3BE5-4000-8ABB-81E93FE8EFC7}"/>
              </a:ext>
            </a:extLst>
          </p:cNvPr>
          <p:cNvSpPr txBox="1"/>
          <p:nvPr/>
        </p:nvSpPr>
        <p:spPr>
          <a:xfrm rot="16200000">
            <a:off x="9765178" y="4789289"/>
            <a:ext cx="32667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multicolored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7F313-62AA-4995-8096-D56AEEA4C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909" y="1024515"/>
            <a:ext cx="1072989" cy="2076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9F4F34-FE23-4605-B47F-1F47A7C43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672" y="1024515"/>
            <a:ext cx="113220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602167" y="860613"/>
            <a:ext cx="59770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following.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(Origin)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C374FFD7-5250-422E-97B4-95F9DB1B876E}"/>
              </a:ext>
            </a:extLst>
          </p:cNvPr>
          <p:cNvSpPr txBox="1"/>
          <p:nvPr/>
        </p:nvSpPr>
        <p:spPr>
          <a:xfrm>
            <a:off x="0" y="5523195"/>
            <a:ext cx="27282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B7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  <a:endParaRPr lang="ar-SA" sz="4800" b="1" dirty="0">
              <a:solidFill>
                <a:srgbClr val="FFB7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578839C6-C5BB-4B93-90A0-3763E44CF26C}"/>
              </a:ext>
            </a:extLst>
          </p:cNvPr>
          <p:cNvSpPr txBox="1"/>
          <p:nvPr/>
        </p:nvSpPr>
        <p:spPr>
          <a:xfrm>
            <a:off x="228600" y="4781535"/>
            <a:ext cx="263125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B7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endParaRPr lang="ar-SA" sz="4800" b="1" dirty="0">
              <a:solidFill>
                <a:srgbClr val="FFB7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E0E7D940-9474-4543-A6BC-533FB49D08E0}"/>
              </a:ext>
            </a:extLst>
          </p:cNvPr>
          <p:cNvSpPr txBox="1"/>
          <p:nvPr/>
        </p:nvSpPr>
        <p:spPr>
          <a:xfrm>
            <a:off x="8980769" y="4781534"/>
            <a:ext cx="309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FFB7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endParaRPr lang="ar-SA" sz="4800" b="1" dirty="0">
              <a:solidFill>
                <a:srgbClr val="FFB7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B7719DDA-E6E8-423B-BEFF-CFE234422E1D}"/>
              </a:ext>
            </a:extLst>
          </p:cNvPr>
          <p:cNvSpPr txBox="1"/>
          <p:nvPr/>
        </p:nvSpPr>
        <p:spPr>
          <a:xfrm>
            <a:off x="4628725" y="4831715"/>
            <a:ext cx="29826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FFB7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Saudi</a:t>
            </a:r>
            <a:endParaRPr lang="ar-SA" sz="4800" b="1" dirty="0">
              <a:solidFill>
                <a:srgbClr val="FFB7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hinese language - Wikipedia">
            <a:extLst>
              <a:ext uri="{FF2B5EF4-FFF2-40B4-BE49-F238E27FC236}">
                <a16:creationId xmlns:a16="http://schemas.microsoft.com/office/drawing/2014/main" id="{1010B59B-3C57-4889-B93E-5E902865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8" y="2057385"/>
            <a:ext cx="1676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European Union | OSCE">
            <a:extLst>
              <a:ext uri="{FF2B5EF4-FFF2-40B4-BE49-F238E27FC236}">
                <a16:creationId xmlns:a16="http://schemas.microsoft.com/office/drawing/2014/main" id="{7E852C5D-357E-41C5-B221-9CC5F6D8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474424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eneral Information about The Kingdom of Saudi Arabia | General Authority  for Statistics">
            <a:extLst>
              <a:ext uri="{FF2B5EF4-FFF2-40B4-BE49-F238E27FC236}">
                <a16:creationId xmlns:a16="http://schemas.microsoft.com/office/drawing/2014/main" id="{E704612B-FCD5-49BD-8F9E-9CF76BB4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81" y="247442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قوس ممتلئ 15">
            <a:extLst>
              <a:ext uri="{FF2B5EF4-FFF2-40B4-BE49-F238E27FC236}">
                <a16:creationId xmlns:a16="http://schemas.microsoft.com/office/drawing/2014/main" id="{391F1AEF-A48F-4C85-A9AC-8DC501109BCC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FF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7C27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5" name="مربع نص 22">
            <a:extLst>
              <a:ext uri="{FF2B5EF4-FFF2-40B4-BE49-F238E27FC236}">
                <a16:creationId xmlns:a16="http://schemas.microsoft.com/office/drawing/2014/main" id="{F0F70A77-AB7C-409C-9BE0-60E0FCF6BE9F}"/>
              </a:ext>
            </a:extLst>
          </p:cNvPr>
          <p:cNvSpPr txBox="1"/>
          <p:nvPr/>
        </p:nvSpPr>
        <p:spPr>
          <a:xfrm>
            <a:off x="8980769" y="186417"/>
            <a:ext cx="18013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prstClr val="black"/>
                </a:solidFill>
                <a:latin typeface="Comic Sans MS"/>
                <a:cs typeface="Arial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Comic Sans MS"/>
                <a:cs typeface="Arial"/>
              </a:rPr>
              <a:t>rigin / Country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2283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3" grpId="0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5- </a:t>
                      </a:r>
                      <a:r>
                        <a:rPr lang="en-US" sz="5400" u="sng" dirty="0"/>
                        <a:t>O</a:t>
                      </a:r>
                      <a:r>
                        <a:rPr lang="en-US" sz="5400" dirty="0"/>
                        <a:t>rigin (</a:t>
                      </a:r>
                      <a:r>
                        <a:rPr lang="en-US" sz="5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Country</a:t>
                      </a:r>
                      <a:r>
                        <a:rPr lang="en-US" sz="5400" dirty="0"/>
                        <a:t> / </a:t>
                      </a:r>
                      <a:r>
                        <a:rPr lang="en-US" sz="5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Continent</a:t>
                      </a:r>
                      <a:r>
                        <a:rPr lang="en-US" sz="5400" dirty="0"/>
                        <a:t> / </a:t>
                      </a:r>
                      <a:r>
                        <a:rPr lang="en-US" sz="5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Nation</a:t>
                      </a:r>
                      <a:r>
                        <a:rPr lang="en-US" sz="5400" dirty="0"/>
                        <a:t>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9" name="مربع نص 4">
            <a:extLst>
              <a:ext uri="{FF2B5EF4-FFF2-40B4-BE49-F238E27FC236}">
                <a16:creationId xmlns:a16="http://schemas.microsoft.com/office/drawing/2014/main" id="{A8C1D401-DFAF-43BE-B95A-AAA912355144}"/>
              </a:ext>
            </a:extLst>
          </p:cNvPr>
          <p:cNvSpPr txBox="1"/>
          <p:nvPr/>
        </p:nvSpPr>
        <p:spPr>
          <a:xfrm>
            <a:off x="203147" y="3281102"/>
            <a:ext cx="321131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Saudi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Egyptian</a:t>
            </a:r>
          </a:p>
          <a:p>
            <a:pPr algn="ctr" rtl="0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Turkish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British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Mexican</a:t>
            </a:r>
          </a:p>
          <a:p>
            <a:pPr algn="ctr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2B2EF-BEC6-4D5E-A856-A05F7856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85" y="1186420"/>
            <a:ext cx="1094096" cy="72807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41AD2BC-55A4-44FF-BC61-B281C9C5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8" y="1049089"/>
            <a:ext cx="1094096" cy="10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9FEAB-C4AA-4421-961F-8554FE13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08" y="2159004"/>
            <a:ext cx="1019753" cy="721848"/>
          </a:xfrm>
          <a:prstGeom prst="rect">
            <a:avLst/>
          </a:prstGeom>
        </p:spPr>
      </p:pic>
      <p:sp>
        <p:nvSpPr>
          <p:cNvPr id="13" name="مربع نص 4">
            <a:extLst>
              <a:ext uri="{FF2B5EF4-FFF2-40B4-BE49-F238E27FC236}">
                <a16:creationId xmlns:a16="http://schemas.microsoft.com/office/drawing/2014/main" id="{385757B8-AAA2-458B-9BA8-B62C0773AAFD}"/>
              </a:ext>
            </a:extLst>
          </p:cNvPr>
          <p:cNvSpPr txBox="1"/>
          <p:nvPr/>
        </p:nvSpPr>
        <p:spPr>
          <a:xfrm>
            <a:off x="4821738" y="3579650"/>
            <a:ext cx="321131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Asian</a:t>
            </a:r>
          </a:p>
          <a:p>
            <a:pPr algn="ctr" rtl="0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</a:t>
            </a:r>
          </a:p>
          <a:p>
            <a:pPr algn="ctr" rtl="0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</a:p>
        </p:txBody>
      </p:sp>
      <p:pic>
        <p:nvPicPr>
          <p:cNvPr id="1026" name="Picture 2" descr="South Africa: Development news, research, data | World Bank">
            <a:extLst>
              <a:ext uri="{FF2B5EF4-FFF2-40B4-BE49-F238E27FC236}">
                <a16:creationId xmlns:a16="http://schemas.microsoft.com/office/drawing/2014/main" id="{5BBE5542-F87A-4A16-A5D8-C2AEBE23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50" y="10490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emagh For Men size 60 cotton from Alyashmac price in Saudi Arabia |  Amazon Saudi Arabia | kanbkam">
            <a:extLst>
              <a:ext uri="{FF2B5EF4-FFF2-40B4-BE49-F238E27FC236}">
                <a16:creationId xmlns:a16="http://schemas.microsoft.com/office/drawing/2014/main" id="{5216C0A4-3C1B-4CCD-9A82-83E7F0E0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14" y="1177929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4">
            <a:extLst>
              <a:ext uri="{FF2B5EF4-FFF2-40B4-BE49-F238E27FC236}">
                <a16:creationId xmlns:a16="http://schemas.microsoft.com/office/drawing/2014/main" id="{5B3F2632-8FB2-4387-AFB3-5E46E4FEF43B}"/>
              </a:ext>
            </a:extLst>
          </p:cNvPr>
          <p:cNvSpPr txBox="1"/>
          <p:nvPr/>
        </p:nvSpPr>
        <p:spPr>
          <a:xfrm>
            <a:off x="8468595" y="3429000"/>
            <a:ext cx="321131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Middle-eastern</a:t>
            </a:r>
          </a:p>
          <a:p>
            <a:pPr algn="ctr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Arabian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endParaRPr lang="en-US" sz="36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tribal</a:t>
            </a:r>
          </a:p>
        </p:txBody>
      </p:sp>
    </p:spTree>
    <p:extLst>
      <p:ext uri="{BB962C8B-B14F-4D97-AF65-F5344CB8AC3E}">
        <p14:creationId xmlns:p14="http://schemas.microsoft.com/office/powerpoint/2010/main" val="364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26118" y="860613"/>
            <a:ext cx="85603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 made of?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(Material)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578839C6-C5BB-4B93-90A0-3763E44CF26C}"/>
              </a:ext>
            </a:extLst>
          </p:cNvPr>
          <p:cNvSpPr txBox="1"/>
          <p:nvPr/>
        </p:nvSpPr>
        <p:spPr>
          <a:xfrm>
            <a:off x="228600" y="4797059"/>
            <a:ext cx="21020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9DC3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ar-SA" sz="4800" b="1" dirty="0">
              <a:solidFill>
                <a:srgbClr val="9DC3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E0E7D940-9474-4543-A6BC-533FB49D08E0}"/>
              </a:ext>
            </a:extLst>
          </p:cNvPr>
          <p:cNvSpPr txBox="1"/>
          <p:nvPr/>
        </p:nvSpPr>
        <p:spPr>
          <a:xfrm>
            <a:off x="4139543" y="4777096"/>
            <a:ext cx="309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9DC3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endParaRPr lang="ar-SA" sz="4800" b="1" dirty="0">
              <a:solidFill>
                <a:srgbClr val="9DC3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B7719DDA-E6E8-423B-BEFF-CFE234422E1D}"/>
              </a:ext>
            </a:extLst>
          </p:cNvPr>
          <p:cNvSpPr txBox="1"/>
          <p:nvPr/>
        </p:nvSpPr>
        <p:spPr>
          <a:xfrm>
            <a:off x="8938791" y="4791636"/>
            <a:ext cx="29826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9DC3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endParaRPr lang="ar-SA" sz="4800" b="1" dirty="0">
              <a:solidFill>
                <a:srgbClr val="9DC3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ffice Depot Filler Paper Wide Ruled - Office Depot">
            <a:extLst>
              <a:ext uri="{FF2B5EF4-FFF2-40B4-BE49-F238E27FC236}">
                <a16:creationId xmlns:a16="http://schemas.microsoft.com/office/drawing/2014/main" id="{276DF5B5-CEA6-465E-A862-631E78EB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7" y="2206231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tton - Products &amp; Services - COFCO International">
            <a:extLst>
              <a:ext uri="{FF2B5EF4-FFF2-40B4-BE49-F238E27FC236}">
                <a16:creationId xmlns:a16="http://schemas.microsoft.com/office/drawing/2014/main" id="{431A2CA5-CC7F-49BB-B01B-264B0DC4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43" y="2600325"/>
            <a:ext cx="141376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قوس ممتلئ 15">
            <a:extLst>
              <a:ext uri="{FF2B5EF4-FFF2-40B4-BE49-F238E27FC236}">
                <a16:creationId xmlns:a16="http://schemas.microsoft.com/office/drawing/2014/main" id="{3AC3E7DB-CFC1-42F4-8D20-3CAF87531021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7C27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2" name="مربع نص 22">
            <a:extLst>
              <a:ext uri="{FF2B5EF4-FFF2-40B4-BE49-F238E27FC236}">
                <a16:creationId xmlns:a16="http://schemas.microsoft.com/office/drawing/2014/main" id="{BAAD9A55-29E4-4039-9E1C-1246B0BFA051}"/>
              </a:ext>
            </a:extLst>
          </p:cNvPr>
          <p:cNvSpPr txBox="1"/>
          <p:nvPr/>
        </p:nvSpPr>
        <p:spPr>
          <a:xfrm>
            <a:off x="8980769" y="186417"/>
            <a:ext cx="1801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  <a:cs typeface="Arial"/>
              </a:rPr>
              <a:t>Material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pic>
        <p:nvPicPr>
          <p:cNvPr id="8194" name="Picture 2" descr="Amazon.com: Stainless Steel Straight Exhaust Pipe (3&quot; inch OD 5' feet long)  : Industrial &amp; Scientific">
            <a:extLst>
              <a:ext uri="{FF2B5EF4-FFF2-40B4-BE49-F238E27FC236}">
                <a16:creationId xmlns:a16="http://schemas.microsoft.com/office/drawing/2014/main" id="{9404BE61-60F2-4607-9ACE-0FFEA6B5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08" y="25146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tton underwear t-shirt">
            <a:extLst>
              <a:ext uri="{FF2B5EF4-FFF2-40B4-BE49-F238E27FC236}">
                <a16:creationId xmlns:a16="http://schemas.microsoft.com/office/drawing/2014/main" id="{C6E53F06-7EC8-4BB4-9845-D813A449B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b="17519"/>
          <a:stretch/>
        </p:blipFill>
        <p:spPr bwMode="auto">
          <a:xfrm>
            <a:off x="5553308" y="2600325"/>
            <a:ext cx="184785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701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3" grpId="0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6- Material</a:t>
                      </a:r>
                      <a:endParaRPr lang="en-US" sz="5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 rot="16200000">
            <a:off x="-331620" y="4272143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</a:t>
            </a:r>
          </a:p>
        </p:txBody>
      </p:sp>
      <p:sp>
        <p:nvSpPr>
          <p:cNvPr id="21" name="مربع نص 4">
            <a:extLst>
              <a:ext uri="{FF2B5EF4-FFF2-40B4-BE49-F238E27FC236}">
                <a16:creationId xmlns:a16="http://schemas.microsoft.com/office/drawing/2014/main" id="{1F2B9DCF-BDCB-40C7-9726-A38F54FE3942}"/>
              </a:ext>
            </a:extLst>
          </p:cNvPr>
          <p:cNvSpPr txBox="1"/>
          <p:nvPr/>
        </p:nvSpPr>
        <p:spPr>
          <a:xfrm rot="16200000">
            <a:off x="1783390" y="4272143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plastic</a:t>
            </a:r>
          </a:p>
        </p:txBody>
      </p:sp>
      <p:sp>
        <p:nvSpPr>
          <p:cNvPr id="22" name="مربع نص 4">
            <a:extLst>
              <a:ext uri="{FF2B5EF4-FFF2-40B4-BE49-F238E27FC236}">
                <a16:creationId xmlns:a16="http://schemas.microsoft.com/office/drawing/2014/main" id="{2D3D3CE9-33AF-4ED1-916E-55071D8424B5}"/>
              </a:ext>
            </a:extLst>
          </p:cNvPr>
          <p:cNvSpPr txBox="1"/>
          <p:nvPr/>
        </p:nvSpPr>
        <p:spPr>
          <a:xfrm rot="16200000">
            <a:off x="3227328" y="4603311"/>
            <a:ext cx="2805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ceramic</a:t>
            </a: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3CACB1EE-4B37-46FA-9A65-D4DD77B65B63}"/>
              </a:ext>
            </a:extLst>
          </p:cNvPr>
          <p:cNvSpPr txBox="1"/>
          <p:nvPr/>
        </p:nvSpPr>
        <p:spPr>
          <a:xfrm rot="16200000">
            <a:off x="4955336" y="4574606"/>
            <a:ext cx="26047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brick</a:t>
            </a:r>
          </a:p>
        </p:txBody>
      </p:sp>
      <p:sp>
        <p:nvSpPr>
          <p:cNvPr id="24" name="مربع نص 4">
            <a:extLst>
              <a:ext uri="{FF2B5EF4-FFF2-40B4-BE49-F238E27FC236}">
                <a16:creationId xmlns:a16="http://schemas.microsoft.com/office/drawing/2014/main" id="{B6B9415E-1C92-4B2D-B120-54B770072402}"/>
              </a:ext>
            </a:extLst>
          </p:cNvPr>
          <p:cNvSpPr txBox="1"/>
          <p:nvPr/>
        </p:nvSpPr>
        <p:spPr>
          <a:xfrm rot="16200000">
            <a:off x="7157681" y="4343801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stone</a:t>
            </a:r>
          </a:p>
        </p:txBody>
      </p:sp>
      <p:sp>
        <p:nvSpPr>
          <p:cNvPr id="25" name="مربع نص 4">
            <a:extLst>
              <a:ext uri="{FF2B5EF4-FFF2-40B4-BE49-F238E27FC236}">
                <a16:creationId xmlns:a16="http://schemas.microsoft.com/office/drawing/2014/main" id="{A4216060-8DFE-4639-B44D-59AFA74B0111}"/>
              </a:ext>
            </a:extLst>
          </p:cNvPr>
          <p:cNvSpPr txBox="1"/>
          <p:nvPr/>
        </p:nvSpPr>
        <p:spPr>
          <a:xfrm rot="16200000">
            <a:off x="8804341" y="4343801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velvet</a:t>
            </a:r>
          </a:p>
        </p:txBody>
      </p:sp>
      <p:sp>
        <p:nvSpPr>
          <p:cNvPr id="26" name="مربع نص 4">
            <a:extLst>
              <a:ext uri="{FF2B5EF4-FFF2-40B4-BE49-F238E27FC236}">
                <a16:creationId xmlns:a16="http://schemas.microsoft.com/office/drawing/2014/main" id="{8C96EA51-8DB5-4983-ACEE-413CBC177A6C}"/>
              </a:ext>
            </a:extLst>
          </p:cNvPr>
          <p:cNvSpPr txBox="1"/>
          <p:nvPr/>
        </p:nvSpPr>
        <p:spPr>
          <a:xfrm rot="16200000">
            <a:off x="10345581" y="4343800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silk</a:t>
            </a:r>
          </a:p>
        </p:txBody>
      </p:sp>
      <p:pic>
        <p:nvPicPr>
          <p:cNvPr id="6148" name="Picture 4" descr="ترجمة glass في العربيّة | قاموس إنجليزي - عربي | Britannica English">
            <a:extLst>
              <a:ext uri="{FF2B5EF4-FFF2-40B4-BE49-F238E27FC236}">
                <a16:creationId xmlns:a16="http://schemas.microsoft.com/office/drawing/2014/main" id="{8C0AD96B-16A9-48BA-AE7E-BC1EF0E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1" y="1130470"/>
            <a:ext cx="1479810" cy="18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6F99E-3A4C-4615-A57D-A88C634E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111" y="1102592"/>
            <a:ext cx="1463167" cy="1885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4FF65-D213-46FA-AC49-6950AC8B0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08" y="1102592"/>
            <a:ext cx="1481753" cy="1885873"/>
          </a:xfrm>
          <a:prstGeom prst="rect">
            <a:avLst/>
          </a:prstGeom>
        </p:spPr>
      </p:pic>
      <p:pic>
        <p:nvPicPr>
          <p:cNvPr id="6156" name="Picture 12" descr="Vintage Velvet Decorative Pillows - TL at Home">
            <a:extLst>
              <a:ext uri="{FF2B5EF4-FFF2-40B4-BE49-F238E27FC236}">
                <a16:creationId xmlns:a16="http://schemas.microsoft.com/office/drawing/2014/main" id="{2244E67E-89FC-42CE-BC8F-93A6E8B8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29" y="1069078"/>
            <a:ext cx="1507316" cy="19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ow to Shop for Silk Fabric - Orange Lingerie">
            <a:extLst>
              <a:ext uri="{FF2B5EF4-FFF2-40B4-BE49-F238E27FC236}">
                <a16:creationId xmlns:a16="http://schemas.microsoft.com/office/drawing/2014/main" id="{C3A1885A-4F59-4B7A-A3DF-E0FDA172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57" y="1046715"/>
            <a:ext cx="1319256" cy="19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one Wall Culture | City Journal">
            <a:extLst>
              <a:ext uri="{FF2B5EF4-FFF2-40B4-BE49-F238E27FC236}">
                <a16:creationId xmlns:a16="http://schemas.microsoft.com/office/drawing/2014/main" id="{92E65518-4AA2-4323-819B-9943296D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80" y="1046715"/>
            <a:ext cx="1602699" cy="19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ols, Hammer, Saw, Screwdriver, Angle, Toys, Plastic, Stock Photo, Picture  And Royalty Free Image. Image 13579677.">
            <a:extLst>
              <a:ext uri="{FF2B5EF4-FFF2-40B4-BE49-F238E27FC236}">
                <a16:creationId xmlns:a16="http://schemas.microsoft.com/office/drawing/2014/main" id="{621627D9-1093-4910-A098-FC9EB6E9F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777" r="9675" b="9538"/>
          <a:stretch/>
        </p:blipFill>
        <p:spPr bwMode="auto">
          <a:xfrm rot="16200000">
            <a:off x="1904752" y="1252076"/>
            <a:ext cx="1901668" cy="16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26118" y="860613"/>
            <a:ext cx="85603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 made for? </a:t>
            </a:r>
          </a:p>
          <a:p>
            <a:pPr algn="ctr" rtl="0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(Purpose)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578839C6-C5BB-4B93-90A0-3763E44CF26C}"/>
              </a:ext>
            </a:extLst>
          </p:cNvPr>
          <p:cNvSpPr txBox="1"/>
          <p:nvPr/>
        </p:nvSpPr>
        <p:spPr>
          <a:xfrm>
            <a:off x="270578" y="4520964"/>
            <a:ext cx="22942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endParaRPr lang="ar-SA" sz="4800" b="1" dirty="0">
              <a:solidFill>
                <a:srgbClr val="A5A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E0E7D940-9474-4543-A6BC-533FB49D08E0}"/>
              </a:ext>
            </a:extLst>
          </p:cNvPr>
          <p:cNvSpPr txBox="1"/>
          <p:nvPr/>
        </p:nvSpPr>
        <p:spPr>
          <a:xfrm>
            <a:off x="4547305" y="4797058"/>
            <a:ext cx="3097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endParaRPr lang="ar-SA" sz="4800" b="1" dirty="0">
              <a:solidFill>
                <a:srgbClr val="A5A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B7719DDA-E6E8-423B-BEFF-CFE234422E1D}"/>
              </a:ext>
            </a:extLst>
          </p:cNvPr>
          <p:cNvSpPr txBox="1"/>
          <p:nvPr/>
        </p:nvSpPr>
        <p:spPr>
          <a:xfrm>
            <a:off x="8938791" y="4791636"/>
            <a:ext cx="29826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  <a:endParaRPr lang="ar-SA" sz="4800" b="1" dirty="0">
              <a:solidFill>
                <a:srgbClr val="A5A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Amazon.com | TIOSEBON Women's Slip On Walking Shoes Lightweight Casual  Running Sneakers | Walking">
            <a:extLst>
              <a:ext uri="{FF2B5EF4-FFF2-40B4-BE49-F238E27FC236}">
                <a16:creationId xmlns:a16="http://schemas.microsoft.com/office/drawing/2014/main" id="{2E3D4DD5-A594-49DE-92F6-DC34310F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7" y="2565757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4">
            <a:extLst>
              <a:ext uri="{FF2B5EF4-FFF2-40B4-BE49-F238E27FC236}">
                <a16:creationId xmlns:a16="http://schemas.microsoft.com/office/drawing/2014/main" id="{7C5B13B4-85B5-4B89-AFCF-FC410A66A8C0}"/>
              </a:ext>
            </a:extLst>
          </p:cNvPr>
          <p:cNvSpPr txBox="1"/>
          <p:nvPr/>
        </p:nvSpPr>
        <p:spPr>
          <a:xfrm>
            <a:off x="228600" y="5351961"/>
            <a:ext cx="23361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jogging</a:t>
            </a:r>
            <a:endParaRPr lang="ar-SA" sz="4800" b="1" dirty="0">
              <a:solidFill>
                <a:srgbClr val="A5A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ربع نص 4">
            <a:extLst>
              <a:ext uri="{FF2B5EF4-FFF2-40B4-BE49-F238E27FC236}">
                <a16:creationId xmlns:a16="http://schemas.microsoft.com/office/drawing/2014/main" id="{352C81E6-C341-4BD7-95B8-A6A5D49BA787}"/>
              </a:ext>
            </a:extLst>
          </p:cNvPr>
          <p:cNvSpPr txBox="1"/>
          <p:nvPr/>
        </p:nvSpPr>
        <p:spPr>
          <a:xfrm>
            <a:off x="189849" y="5997387"/>
            <a:ext cx="23361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endParaRPr lang="ar-SA" sz="4800" b="1" dirty="0">
              <a:solidFill>
                <a:srgbClr val="A5A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ow to Clean Windows">
            <a:extLst>
              <a:ext uri="{FF2B5EF4-FFF2-40B4-BE49-F238E27FC236}">
                <a16:creationId xmlns:a16="http://schemas.microsoft.com/office/drawing/2014/main" id="{0B125DC5-1F86-4F43-9E30-BB3A75FA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earn Basic Hand Sawing Techniques">
            <a:extLst>
              <a:ext uri="{FF2B5EF4-FFF2-40B4-BE49-F238E27FC236}">
                <a16:creationId xmlns:a16="http://schemas.microsoft.com/office/drawing/2014/main" id="{859D041A-50F8-4867-965B-72D37559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27" y="256761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قوس ممتلئ 15">
            <a:extLst>
              <a:ext uri="{FF2B5EF4-FFF2-40B4-BE49-F238E27FC236}">
                <a16:creationId xmlns:a16="http://schemas.microsoft.com/office/drawing/2014/main" id="{A45E7B3D-B839-4D1F-BF42-84A86D0D4FB4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7C27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5" name="مربع نص 22">
            <a:extLst>
              <a:ext uri="{FF2B5EF4-FFF2-40B4-BE49-F238E27FC236}">
                <a16:creationId xmlns:a16="http://schemas.microsoft.com/office/drawing/2014/main" id="{533D13D3-48D7-4DFC-B669-18C680660A39}"/>
              </a:ext>
            </a:extLst>
          </p:cNvPr>
          <p:cNvSpPr txBox="1"/>
          <p:nvPr/>
        </p:nvSpPr>
        <p:spPr>
          <a:xfrm>
            <a:off x="8980769" y="186417"/>
            <a:ext cx="1801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  <a:cs typeface="Arial"/>
              </a:rPr>
              <a:t>Purpose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6" name="مربع نص 4">
            <a:extLst>
              <a:ext uri="{FF2B5EF4-FFF2-40B4-BE49-F238E27FC236}">
                <a16:creationId xmlns:a16="http://schemas.microsoft.com/office/drawing/2014/main" id="{589F0625-C31F-4C3C-908A-FB2711499A5A}"/>
              </a:ext>
            </a:extLst>
          </p:cNvPr>
          <p:cNvSpPr txBox="1"/>
          <p:nvPr/>
        </p:nvSpPr>
        <p:spPr>
          <a:xfrm>
            <a:off x="8980769" y="5767459"/>
            <a:ext cx="29826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5A5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sawing</a:t>
            </a:r>
            <a:endParaRPr lang="ar-SA" sz="4800" b="1" dirty="0">
              <a:solidFill>
                <a:srgbClr val="A5A5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2512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3" grpId="0"/>
      <p:bldP spid="18" grpId="0"/>
      <p:bldP spid="19" grpId="0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7- Purpose</a:t>
                      </a:r>
                      <a:endParaRPr lang="en-US" sz="5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 rot="16200000">
            <a:off x="-800143" y="4602850"/>
            <a:ext cx="32728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</a:t>
            </a:r>
          </a:p>
        </p:txBody>
      </p:sp>
      <p:sp>
        <p:nvSpPr>
          <p:cNvPr id="21" name="مربع نص 4">
            <a:extLst>
              <a:ext uri="{FF2B5EF4-FFF2-40B4-BE49-F238E27FC236}">
                <a16:creationId xmlns:a16="http://schemas.microsoft.com/office/drawing/2014/main" id="{1F2B9DCF-BDCB-40C7-9726-A38F54FE3942}"/>
              </a:ext>
            </a:extLst>
          </p:cNvPr>
          <p:cNvSpPr txBox="1"/>
          <p:nvPr/>
        </p:nvSpPr>
        <p:spPr>
          <a:xfrm rot="16200000">
            <a:off x="1899373" y="4574606"/>
            <a:ext cx="303963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shopping</a:t>
            </a:r>
          </a:p>
        </p:txBody>
      </p:sp>
      <p:sp>
        <p:nvSpPr>
          <p:cNvPr id="22" name="مربع نص 4">
            <a:extLst>
              <a:ext uri="{FF2B5EF4-FFF2-40B4-BE49-F238E27FC236}">
                <a16:creationId xmlns:a16="http://schemas.microsoft.com/office/drawing/2014/main" id="{2D3D3CE9-33AF-4ED1-916E-55071D8424B5}"/>
              </a:ext>
            </a:extLst>
          </p:cNvPr>
          <p:cNvSpPr txBox="1"/>
          <p:nvPr/>
        </p:nvSpPr>
        <p:spPr>
          <a:xfrm rot="16200000">
            <a:off x="4307627" y="4669754"/>
            <a:ext cx="31390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</a:t>
            </a: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3CACB1EE-4B37-46FA-9A65-D4DD77B65B63}"/>
              </a:ext>
            </a:extLst>
          </p:cNvPr>
          <p:cNvSpPr txBox="1"/>
          <p:nvPr/>
        </p:nvSpPr>
        <p:spPr>
          <a:xfrm rot="16200000">
            <a:off x="5071097" y="4561889"/>
            <a:ext cx="37612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commercial</a:t>
            </a:r>
          </a:p>
        </p:txBody>
      </p:sp>
      <p:sp>
        <p:nvSpPr>
          <p:cNvPr id="24" name="مربع نص 4">
            <a:extLst>
              <a:ext uri="{FF2B5EF4-FFF2-40B4-BE49-F238E27FC236}">
                <a16:creationId xmlns:a16="http://schemas.microsoft.com/office/drawing/2014/main" id="{B6B9415E-1C92-4B2D-B120-54B770072402}"/>
              </a:ext>
            </a:extLst>
          </p:cNvPr>
          <p:cNvSpPr txBox="1"/>
          <p:nvPr/>
        </p:nvSpPr>
        <p:spPr>
          <a:xfrm rot="16200000">
            <a:off x="8991446" y="4683332"/>
            <a:ext cx="21431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</a:t>
            </a:r>
          </a:p>
        </p:txBody>
      </p:sp>
      <p:sp>
        <p:nvSpPr>
          <p:cNvPr id="25" name="مربع نص 4">
            <a:extLst>
              <a:ext uri="{FF2B5EF4-FFF2-40B4-BE49-F238E27FC236}">
                <a16:creationId xmlns:a16="http://schemas.microsoft.com/office/drawing/2014/main" id="{A4216060-8DFE-4639-B44D-59AFA74B0111}"/>
              </a:ext>
            </a:extLst>
          </p:cNvPr>
          <p:cNvSpPr txBox="1"/>
          <p:nvPr/>
        </p:nvSpPr>
        <p:spPr>
          <a:xfrm rot="16200000">
            <a:off x="9680293" y="4683332"/>
            <a:ext cx="28221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</a:t>
            </a:r>
          </a:p>
        </p:txBody>
      </p:sp>
      <p:pic>
        <p:nvPicPr>
          <p:cNvPr id="1026" name="Picture 2" descr="Swimming Equipment In Round Composition Stock Illustration - Download Image  Now - iStock">
            <a:extLst>
              <a:ext uri="{FF2B5EF4-FFF2-40B4-BE49-F238E27FC236}">
                <a16:creationId xmlns:a16="http://schemas.microsoft.com/office/drawing/2014/main" id="{C09350FB-9609-43AB-B72E-A26274FE9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3956" r="6838" b="7069"/>
          <a:stretch/>
        </p:blipFill>
        <p:spPr bwMode="auto">
          <a:xfrm>
            <a:off x="477876" y="1224100"/>
            <a:ext cx="1528600" cy="17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oled-Up.com Tool Super Store">
            <a:extLst>
              <a:ext uri="{FF2B5EF4-FFF2-40B4-BE49-F238E27FC236}">
                <a16:creationId xmlns:a16="http://schemas.microsoft.com/office/drawing/2014/main" id="{E2D9A06C-119F-49A6-B9B0-2F4CC7F0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36" y="1157419"/>
            <a:ext cx="1681460" cy="1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EEB42-3A5A-4174-A3EF-BE67D770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80" y="1220350"/>
            <a:ext cx="2857500" cy="1823933"/>
          </a:xfrm>
          <a:prstGeom prst="rect">
            <a:avLst/>
          </a:prstGeom>
        </p:spPr>
      </p:pic>
      <p:pic>
        <p:nvPicPr>
          <p:cNvPr id="1030" name="Picture 6" descr="Fourth grade Lesson The Whipping Boy - Formal vs. Informal Language">
            <a:extLst>
              <a:ext uri="{FF2B5EF4-FFF2-40B4-BE49-F238E27FC236}">
                <a16:creationId xmlns:a16="http://schemas.microsoft.com/office/drawing/2014/main" id="{D1A1389F-7EFD-44BF-9E5F-FDC47B1D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10" y="1220350"/>
            <a:ext cx="307842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4">
            <a:extLst>
              <a:ext uri="{FF2B5EF4-FFF2-40B4-BE49-F238E27FC236}">
                <a16:creationId xmlns:a16="http://schemas.microsoft.com/office/drawing/2014/main" id="{52642C47-49AD-4381-A45C-44D1F67B934D}"/>
              </a:ext>
            </a:extLst>
          </p:cNvPr>
          <p:cNvSpPr txBox="1"/>
          <p:nvPr/>
        </p:nvSpPr>
        <p:spPr>
          <a:xfrm rot="16200000">
            <a:off x="123189" y="4617148"/>
            <a:ext cx="32728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diving</a:t>
            </a:r>
          </a:p>
        </p:txBody>
      </p:sp>
    </p:spTree>
    <p:extLst>
      <p:ext uri="{BB962C8B-B14F-4D97-AF65-F5344CB8AC3E}">
        <p14:creationId xmlns:p14="http://schemas.microsoft.com/office/powerpoint/2010/main" val="29574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4" grpId="0"/>
      <p:bldP spid="2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endParaRPr>
            </a:p>
          </p:txBody>
        </p:sp>
      </p:grpSp>
      <p:sp>
        <p:nvSpPr>
          <p:cNvPr id="103" name="等腰三角形 102"/>
          <p:cNvSpPr/>
          <p:nvPr/>
        </p:nvSpPr>
        <p:spPr>
          <a:xfrm rot="10800000">
            <a:off x="3861685" y="4682930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4" name="等腰三角形 103"/>
          <p:cNvSpPr/>
          <p:nvPr/>
        </p:nvSpPr>
        <p:spPr>
          <a:xfrm rot="10800000">
            <a:off x="4931002" y="4706737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5" name="等腰三角形 104"/>
          <p:cNvSpPr/>
          <p:nvPr/>
        </p:nvSpPr>
        <p:spPr>
          <a:xfrm rot="10800000">
            <a:off x="5521140" y="4788272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6" name="等腰三角形 105"/>
          <p:cNvSpPr/>
          <p:nvPr/>
        </p:nvSpPr>
        <p:spPr>
          <a:xfrm rot="10800000">
            <a:off x="6514545" y="4667704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99" name="等腰三角形 98"/>
          <p:cNvSpPr/>
          <p:nvPr/>
        </p:nvSpPr>
        <p:spPr>
          <a:xfrm>
            <a:off x="3887733" y="1453675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0" name="等腰三角形 99"/>
          <p:cNvSpPr/>
          <p:nvPr/>
        </p:nvSpPr>
        <p:spPr>
          <a:xfrm>
            <a:off x="4850070" y="1419632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1" name="等腰三角形 100"/>
          <p:cNvSpPr/>
          <p:nvPr/>
        </p:nvSpPr>
        <p:spPr>
          <a:xfrm>
            <a:off x="5353802" y="1405066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2" name="等腰三角形 101"/>
          <p:cNvSpPr/>
          <p:nvPr/>
        </p:nvSpPr>
        <p:spPr>
          <a:xfrm>
            <a:off x="6437133" y="1467670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1459242" y="1806796"/>
            <a:ext cx="9223890" cy="3013121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10279541" y="2075270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1659333" y="4448953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10300928" y="4434387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1647596" y="1967651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11" name="副标题 2"/>
          <p:cNvSpPr txBox="1">
            <a:spLocks/>
          </p:cNvSpPr>
          <p:nvPr/>
        </p:nvSpPr>
        <p:spPr>
          <a:xfrm>
            <a:off x="1757458" y="2771966"/>
            <a:ext cx="8677084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黑体" panose="02010609060101010101" pitchFamily="49" charset="-122"/>
                <a:cs typeface="Arial"/>
              </a:rPr>
              <a:t>Grammar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黑体" panose="02010609060101010101" pitchFamily="49" charset="-122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黑体" panose="02010609060101010101" pitchFamily="49" charset="-122"/>
                <a:cs typeface="Arial"/>
              </a:rPr>
              <a:t>Adjective Order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12" name="副标题 2"/>
          <p:cNvSpPr txBox="1">
            <a:spLocks/>
          </p:cNvSpPr>
          <p:nvPr/>
        </p:nvSpPr>
        <p:spPr>
          <a:xfrm>
            <a:off x="3100388" y="4112646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mic Sans MS"/>
                <a:ea typeface="黑体" panose="02010609060101010101" pitchFamily="49" charset="-122"/>
                <a:cs typeface="Arial"/>
              </a:rPr>
              <a:t>Prepared by: Essa Al Hussaini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900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黑体" panose="02010609060101010101" pitchFamily="49" charset="-122"/>
                <a:cs typeface="Arial"/>
              </a:rPr>
              <a:t>Edited by: Yousef Alshorbaji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mic Sans MS"/>
              <a:ea typeface="黑体" panose="02010609060101010101" pitchFamily="49" charset="-122"/>
              <a:cs typeface="Arial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id="{6F6F342E-1A33-43F5-9CE6-F9764A6698DB}"/>
              </a:ext>
            </a:extLst>
          </p:cNvPr>
          <p:cNvSpPr txBox="1">
            <a:spLocks/>
          </p:cNvSpPr>
          <p:nvPr/>
        </p:nvSpPr>
        <p:spPr>
          <a:xfrm>
            <a:off x="3100388" y="1884620"/>
            <a:ext cx="5991225" cy="635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mic Sans MS"/>
                <a:ea typeface="黑体" panose="02010609060101010101" pitchFamily="49" charset="-122"/>
                <a:cs typeface="Arial"/>
              </a:rPr>
              <a:t>Mega Goal 4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黑体" panose="02010609060101010101" pitchFamily="49" charset="-122"/>
                <a:cs typeface="Arial"/>
              </a:rPr>
              <a:t>Unit 1  -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黑体" panose="02010609060101010101" pitchFamily="49" charset="-122"/>
                <a:cs typeface="Arial"/>
              </a:rPr>
              <a:t>There’s No Place Like Home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黑体" panose="02010609060101010101" pitchFamily="49" charset="-122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mic Sans MS"/>
              <a:ea typeface="黑体" panose="02010609060101010101" pitchFamily="49" charset="-122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60D9D3-175A-48E2-A88E-9938B443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0074" y="2866307"/>
            <a:ext cx="283631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2" name="Group 465">
            <a:extLst>
              <a:ext uri="{FF2B5EF4-FFF2-40B4-BE49-F238E27FC236}">
                <a16:creationId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228599" y="1248328"/>
            <a:ext cx="7697574" cy="892111"/>
            <a:chOff x="5080136" y="761670"/>
            <a:chExt cx="7697574" cy="892111"/>
          </a:xfrm>
        </p:grpSpPr>
        <p:sp>
          <p:nvSpPr>
            <p:cNvPr id="43" name="Freeform: Shape 443">
              <a:extLst>
                <a:ext uri="{FF2B5EF4-FFF2-40B4-BE49-F238E27FC236}">
                  <a16:creationId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endParaRPr>
            </a:p>
          </p:txBody>
        </p:sp>
        <p:sp>
          <p:nvSpPr>
            <p:cNvPr id="44" name="TextBox 416">
              <a:extLst>
                <a:ext uri="{FF2B5EF4-FFF2-40B4-BE49-F238E27FC236}">
                  <a16:creationId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Choose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     the correct order of the adjectives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V Boli" pitchFamily="2" charset="0"/>
                <a:ea typeface="+mn-ea"/>
                <a:cs typeface="MV Boli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8F315C-7B3E-4E46-B430-BBF4050538B3}"/>
              </a:ext>
            </a:extLst>
          </p:cNvPr>
          <p:cNvSpPr txBox="1"/>
          <p:nvPr/>
        </p:nvSpPr>
        <p:spPr>
          <a:xfrm>
            <a:off x="1157592" y="2481112"/>
            <a:ext cx="666689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black,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tall,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basketball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player.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tall,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black,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basketball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player.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basketball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tall,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black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player.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pic>
        <p:nvPicPr>
          <p:cNvPr id="2052" name="Picture 4" descr="Shaquille O'Neal &amp; Kobe Bryant | Shaquille o'neal, Nba legends, Lakers  basketball">
            <a:extLst>
              <a:ext uri="{FF2B5EF4-FFF2-40B4-BE49-F238E27FC236}">
                <a16:creationId xmlns:a16="http://schemas.microsoft.com/office/drawing/2014/main" id="{0836F716-5F2C-47EC-ADC9-24E846104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1"/>
          <a:stretch/>
        </p:blipFill>
        <p:spPr bwMode="auto">
          <a:xfrm>
            <a:off x="8474103" y="1404767"/>
            <a:ext cx="2741766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48">
            <a:extLst>
              <a:ext uri="{FF2B5EF4-FFF2-40B4-BE49-F238E27FC236}">
                <a16:creationId xmlns:a16="http://schemas.microsoft.com/office/drawing/2014/main" id="{BBA2C008-1155-497E-B40B-70E7E2CF1A2D}"/>
              </a:ext>
            </a:extLst>
          </p:cNvPr>
          <p:cNvSpPr txBox="1"/>
          <p:nvPr/>
        </p:nvSpPr>
        <p:spPr>
          <a:xfrm>
            <a:off x="3810949" y="10579"/>
            <a:ext cx="4797792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Arial"/>
              </a:rPr>
              <a:t>&amp;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4A8C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81A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9304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2" name="Group 465">
            <a:extLst>
              <a:ext uri="{FF2B5EF4-FFF2-40B4-BE49-F238E27FC236}">
                <a16:creationId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228599" y="1248328"/>
            <a:ext cx="7697574" cy="892111"/>
            <a:chOff x="5080136" y="761670"/>
            <a:chExt cx="7697574" cy="892111"/>
          </a:xfrm>
        </p:grpSpPr>
        <p:sp>
          <p:nvSpPr>
            <p:cNvPr id="43" name="Freeform: Shape 443">
              <a:extLst>
                <a:ext uri="{FF2B5EF4-FFF2-40B4-BE49-F238E27FC236}">
                  <a16:creationId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5080136" y="761670"/>
              <a:ext cx="2462446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endParaRPr>
            </a:p>
          </p:txBody>
        </p:sp>
        <p:sp>
          <p:nvSpPr>
            <p:cNvPr id="44" name="TextBox 416">
              <a:extLst>
                <a:ext uri="{FF2B5EF4-FFF2-40B4-BE49-F238E27FC236}">
                  <a16:creationId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Choose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     the correct order of the adjectives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V Boli" pitchFamily="2" charset="0"/>
                <a:ea typeface="+mn-ea"/>
                <a:cs typeface="MV Boli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8F315C-7B3E-4E46-B430-BBF4050538B3}"/>
              </a:ext>
            </a:extLst>
          </p:cNvPr>
          <p:cNvSpPr txBox="1"/>
          <p:nvPr/>
        </p:nvSpPr>
        <p:spPr>
          <a:xfrm>
            <a:off x="1157592" y="2481112"/>
            <a:ext cx="6517779" cy="1693092"/>
          </a:xfrm>
          <a:prstGeom prst="rect">
            <a:avLst/>
          </a:prstGeom>
          <a:solidFill>
            <a:srgbClr val="F2F7FC"/>
          </a:solidFill>
        </p:spPr>
        <p:txBody>
          <a:bodyPr wrap="square" rtlCol="1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It’s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beautiful,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new,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yellow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car.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It’s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yellow,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new,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beautiful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car.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It’s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new,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beautiful,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yellow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car.</a:t>
            </a:r>
          </a:p>
        </p:txBody>
      </p:sp>
      <p:pic>
        <p:nvPicPr>
          <p:cNvPr id="13" name="Picture 2" descr="Orange car png car png transparent - PNG #2063 - Free PNG Images | Starpng">
            <a:extLst>
              <a:ext uri="{FF2B5EF4-FFF2-40B4-BE49-F238E27FC236}">
                <a16:creationId xmlns:a16="http://schemas.microsoft.com/office/drawing/2014/main" id="{4186BF3F-7901-4592-BF7F-A404D42A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21" y="3284692"/>
            <a:ext cx="5027134" cy="330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48">
            <a:extLst>
              <a:ext uri="{FF2B5EF4-FFF2-40B4-BE49-F238E27FC236}">
                <a16:creationId xmlns:a16="http://schemas.microsoft.com/office/drawing/2014/main" id="{BBA2C008-1155-497E-B40B-70E7E2CF1A2D}"/>
              </a:ext>
            </a:extLst>
          </p:cNvPr>
          <p:cNvSpPr txBox="1"/>
          <p:nvPr/>
        </p:nvSpPr>
        <p:spPr>
          <a:xfrm>
            <a:off x="3810949" y="10579"/>
            <a:ext cx="4797792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Arial"/>
              </a:rPr>
              <a:t>&amp;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4A8C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81A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5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1">
            <a:extLst>
              <a:ext uri="{FF2B5EF4-FFF2-40B4-BE49-F238E27FC236}">
                <a16:creationId xmlns:a16="http://schemas.microsoft.com/office/drawing/2014/main" id="{BE73051E-71F7-469E-993E-71D446BBC71A}"/>
              </a:ext>
            </a:extLst>
          </p:cNvPr>
          <p:cNvGrpSpPr/>
          <p:nvPr/>
        </p:nvGrpSpPr>
        <p:grpSpPr>
          <a:xfrm>
            <a:off x="1241990" y="95070"/>
            <a:ext cx="3114922" cy="455119"/>
            <a:chOff x="3562350" y="-2391420"/>
            <a:chExt cx="4033224" cy="1060705"/>
          </a:xfrm>
          <a:solidFill>
            <a:schemeClr val="accent1">
              <a:lumMod val="75000"/>
            </a:schemeClr>
          </a:solidFill>
        </p:grpSpPr>
        <p:sp>
          <p:nvSpPr>
            <p:cNvPr id="5" name="12121">
              <a:extLst>
                <a:ext uri="{FF2B5EF4-FFF2-40B4-BE49-F238E27FC236}">
                  <a16:creationId xmlns:a16="http://schemas.microsoft.com/office/drawing/2014/main" id="{47D1FAB7-25D4-45EA-AD63-76260A97723E}"/>
                </a:ext>
              </a:extLst>
            </p:cNvPr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6" name="1111">
              <a:extLst>
                <a:ext uri="{FF2B5EF4-FFF2-40B4-BE49-F238E27FC236}">
                  <a16:creationId xmlns:a16="http://schemas.microsoft.com/office/drawing/2014/main" id="{BC947DC6-035E-477F-8482-14BB51088A65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9" name="1">
            <a:extLst>
              <a:ext uri="{FF2B5EF4-FFF2-40B4-BE49-F238E27FC236}">
                <a16:creationId xmlns:a16="http://schemas.microsoft.com/office/drawing/2014/main" id="{37C4CE22-2628-4DCD-A9BE-095B5E0C816D}"/>
              </a:ext>
            </a:extLst>
          </p:cNvPr>
          <p:cNvSpPr txBox="1">
            <a:spLocks/>
          </p:cNvSpPr>
          <p:nvPr/>
        </p:nvSpPr>
        <p:spPr>
          <a:xfrm>
            <a:off x="1517524" y="136683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Adjective Order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6" name="قوس ممتلئ 15">
            <a:extLst>
              <a:ext uri="{FF2B5EF4-FFF2-40B4-BE49-F238E27FC236}">
                <a16:creationId xmlns:a16="http://schemas.microsoft.com/office/drawing/2014/main" id="{3C1AEE4C-01B9-47C9-9DF2-067BE708F17A}"/>
              </a:ext>
            </a:extLst>
          </p:cNvPr>
          <p:cNvSpPr/>
          <p:nvPr/>
        </p:nvSpPr>
        <p:spPr>
          <a:xfrm>
            <a:off x="844901" y="620624"/>
            <a:ext cx="4290735" cy="2002768"/>
          </a:xfrm>
          <a:prstGeom prst="blockArc">
            <a:avLst/>
          </a:prstGeom>
          <a:solidFill>
            <a:srgbClr val="CDD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7" name="قوس ممتلئ 16">
            <a:extLst>
              <a:ext uri="{FF2B5EF4-FFF2-40B4-BE49-F238E27FC236}">
                <a16:creationId xmlns:a16="http://schemas.microsoft.com/office/drawing/2014/main" id="{3AD00AE3-A2A7-45C8-A28E-280ADB7D88C9}"/>
              </a:ext>
            </a:extLst>
          </p:cNvPr>
          <p:cNvSpPr/>
          <p:nvPr/>
        </p:nvSpPr>
        <p:spPr>
          <a:xfrm>
            <a:off x="1073389" y="1200905"/>
            <a:ext cx="3900668" cy="2002768"/>
          </a:xfrm>
          <a:prstGeom prst="blockArc">
            <a:avLst/>
          </a:prstGeom>
          <a:solidFill>
            <a:srgbClr val="A2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8" name="قوس ممتلئ 17">
            <a:extLst>
              <a:ext uri="{FF2B5EF4-FFF2-40B4-BE49-F238E27FC236}">
                <a16:creationId xmlns:a16="http://schemas.microsoft.com/office/drawing/2014/main" id="{CCBB3549-79AA-403F-9AD8-AF9233CC1E1E}"/>
              </a:ext>
            </a:extLst>
          </p:cNvPr>
          <p:cNvSpPr/>
          <p:nvPr/>
        </p:nvSpPr>
        <p:spPr>
          <a:xfrm>
            <a:off x="1261841" y="1792334"/>
            <a:ext cx="3546062" cy="2002768"/>
          </a:xfrm>
          <a:prstGeom prst="blockArc">
            <a:avLst/>
          </a:prstGeom>
          <a:solidFill>
            <a:srgbClr val="FF7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9" name="قوس ممتلئ 18">
            <a:extLst>
              <a:ext uri="{FF2B5EF4-FFF2-40B4-BE49-F238E27FC236}">
                <a16:creationId xmlns:a16="http://schemas.microsoft.com/office/drawing/2014/main" id="{84697CF6-20D7-4661-960E-084084C4119C}"/>
              </a:ext>
            </a:extLst>
          </p:cNvPr>
          <p:cNvSpPr/>
          <p:nvPr/>
        </p:nvSpPr>
        <p:spPr>
          <a:xfrm>
            <a:off x="1389571" y="2439519"/>
            <a:ext cx="3223693" cy="2002768"/>
          </a:xfrm>
          <a:prstGeom prst="blockArc">
            <a:avLst/>
          </a:prstGeom>
          <a:solidFill>
            <a:srgbClr val="E24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0" name="قوس ممتلئ 19">
            <a:extLst>
              <a:ext uri="{FF2B5EF4-FFF2-40B4-BE49-F238E27FC236}">
                <a16:creationId xmlns:a16="http://schemas.microsoft.com/office/drawing/2014/main" id="{F3882A86-54F7-458B-922C-2A0FA7CCF482}"/>
              </a:ext>
            </a:extLst>
          </p:cNvPr>
          <p:cNvSpPr/>
          <p:nvPr/>
        </p:nvSpPr>
        <p:spPr>
          <a:xfrm>
            <a:off x="1515884" y="3122523"/>
            <a:ext cx="2930630" cy="1655180"/>
          </a:xfrm>
          <a:prstGeom prst="blockArc">
            <a:avLst/>
          </a:prstGeom>
          <a:solidFill>
            <a:srgbClr val="FFB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1" name="قوس ممتلئ 20">
            <a:extLst>
              <a:ext uri="{FF2B5EF4-FFF2-40B4-BE49-F238E27FC236}">
                <a16:creationId xmlns:a16="http://schemas.microsoft.com/office/drawing/2014/main" id="{829D86FF-4599-4726-9A62-6A24F42522D5}"/>
              </a:ext>
            </a:extLst>
          </p:cNvPr>
          <p:cNvSpPr/>
          <p:nvPr/>
        </p:nvSpPr>
        <p:spPr>
          <a:xfrm>
            <a:off x="1672927" y="3697880"/>
            <a:ext cx="2664209" cy="2002768"/>
          </a:xfrm>
          <a:prstGeom prst="blockArc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FC9BB40-6F6F-4871-811C-2A1EC0F41CF3}"/>
              </a:ext>
            </a:extLst>
          </p:cNvPr>
          <p:cNvSpPr txBox="1"/>
          <p:nvPr/>
        </p:nvSpPr>
        <p:spPr>
          <a:xfrm>
            <a:off x="2258009" y="703070"/>
            <a:ext cx="1464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Opinion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42520B1-C5C5-48AE-9ABA-40F21080BFDF}"/>
              </a:ext>
            </a:extLst>
          </p:cNvPr>
          <p:cNvSpPr txBox="1"/>
          <p:nvPr/>
        </p:nvSpPr>
        <p:spPr>
          <a:xfrm>
            <a:off x="1073389" y="1311601"/>
            <a:ext cx="3723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ize /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hape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6E54B18-AE76-47AB-9BF1-BBE49255F47C}"/>
              </a:ext>
            </a:extLst>
          </p:cNvPr>
          <p:cNvSpPr txBox="1"/>
          <p:nvPr/>
        </p:nvSpPr>
        <p:spPr>
          <a:xfrm>
            <a:off x="1261842" y="1871370"/>
            <a:ext cx="354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Age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49DCC5-9080-4027-91ED-D6DF9C7948CE}"/>
              </a:ext>
            </a:extLst>
          </p:cNvPr>
          <p:cNvSpPr txBox="1"/>
          <p:nvPr/>
        </p:nvSpPr>
        <p:spPr>
          <a:xfrm>
            <a:off x="1389571" y="2518555"/>
            <a:ext cx="32236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color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61E34D6-3B6E-4E64-880B-A227B1B08D21}"/>
              </a:ext>
            </a:extLst>
          </p:cNvPr>
          <p:cNvSpPr txBox="1"/>
          <p:nvPr/>
        </p:nvSpPr>
        <p:spPr>
          <a:xfrm>
            <a:off x="1624711" y="3016131"/>
            <a:ext cx="28218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(origin) /</a:t>
            </a:r>
            <a:endParaRPr lang="ar-SA" sz="24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Nationality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AC2D8D5-D43C-48CC-8AE6-7FE84C7648DE}"/>
              </a:ext>
            </a:extLst>
          </p:cNvPr>
          <p:cNvSpPr txBox="1"/>
          <p:nvPr/>
        </p:nvSpPr>
        <p:spPr>
          <a:xfrm>
            <a:off x="1802771" y="3817039"/>
            <a:ext cx="2534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Material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cxnSp>
        <p:nvCxnSpPr>
          <p:cNvPr id="2049" name="رابط كسهم مستقيم 2048">
            <a:extLst>
              <a:ext uri="{FF2B5EF4-FFF2-40B4-BE49-F238E27FC236}">
                <a16:creationId xmlns:a16="http://schemas.microsoft.com/office/drawing/2014/main" id="{7E8A704A-BFDA-4C89-A38C-0E93D7C5FC4B}"/>
              </a:ext>
            </a:extLst>
          </p:cNvPr>
          <p:cNvCxnSpPr/>
          <p:nvPr/>
        </p:nvCxnSpPr>
        <p:spPr>
          <a:xfrm>
            <a:off x="1073389" y="620624"/>
            <a:ext cx="0" cy="43729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قوس ممتلئ 20">
            <a:extLst>
              <a:ext uri="{FF2B5EF4-FFF2-40B4-BE49-F238E27FC236}">
                <a16:creationId xmlns:a16="http://schemas.microsoft.com/office/drawing/2014/main" id="{D5412E81-21C5-4C28-88BD-3CFE39602319}"/>
              </a:ext>
            </a:extLst>
          </p:cNvPr>
          <p:cNvSpPr/>
          <p:nvPr/>
        </p:nvSpPr>
        <p:spPr>
          <a:xfrm>
            <a:off x="2058731" y="4386531"/>
            <a:ext cx="1952281" cy="1523615"/>
          </a:xfrm>
          <a:prstGeom prst="blockArc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33" name="مربع نص 27">
            <a:extLst>
              <a:ext uri="{FF2B5EF4-FFF2-40B4-BE49-F238E27FC236}">
                <a16:creationId xmlns:a16="http://schemas.microsoft.com/office/drawing/2014/main" id="{5C48F078-DCAD-4B6F-9365-E97F7206365D}"/>
              </a:ext>
            </a:extLst>
          </p:cNvPr>
          <p:cNvSpPr txBox="1"/>
          <p:nvPr/>
        </p:nvSpPr>
        <p:spPr>
          <a:xfrm>
            <a:off x="1756540" y="4492257"/>
            <a:ext cx="25343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Purpose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42" name="مربع نص 30">
            <a:extLst>
              <a:ext uri="{FF2B5EF4-FFF2-40B4-BE49-F238E27FC236}">
                <a16:creationId xmlns:a16="http://schemas.microsoft.com/office/drawing/2014/main" id="{A14A726F-97D7-4E28-AF88-116BEEC19121}"/>
              </a:ext>
            </a:extLst>
          </p:cNvPr>
          <p:cNvSpPr txBox="1"/>
          <p:nvPr/>
        </p:nvSpPr>
        <p:spPr>
          <a:xfrm rot="20609122">
            <a:off x="3943496" y="692630"/>
            <a:ext cx="14271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مربع نص 33">
            <a:extLst>
              <a:ext uri="{FF2B5EF4-FFF2-40B4-BE49-F238E27FC236}">
                <a16:creationId xmlns:a16="http://schemas.microsoft.com/office/drawing/2014/main" id="{47AA6FAD-4D72-4E5D-BB4D-F8D05F6CF1F4}"/>
              </a:ext>
            </a:extLst>
          </p:cNvPr>
          <p:cNvSpPr txBox="1"/>
          <p:nvPr/>
        </p:nvSpPr>
        <p:spPr>
          <a:xfrm rot="20609122">
            <a:off x="4120454" y="1187252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/ round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مربع نص 34">
            <a:extLst>
              <a:ext uri="{FF2B5EF4-FFF2-40B4-BE49-F238E27FC236}">
                <a16:creationId xmlns:a16="http://schemas.microsoft.com/office/drawing/2014/main" id="{9D860A42-9A3B-46BF-9B51-69BD1B202B49}"/>
              </a:ext>
            </a:extLst>
          </p:cNvPr>
          <p:cNvSpPr txBox="1"/>
          <p:nvPr/>
        </p:nvSpPr>
        <p:spPr>
          <a:xfrm rot="20609122">
            <a:off x="4032544" y="2031673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 / new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مربع نص 35">
            <a:extLst>
              <a:ext uri="{FF2B5EF4-FFF2-40B4-BE49-F238E27FC236}">
                <a16:creationId xmlns:a16="http://schemas.microsoft.com/office/drawing/2014/main" id="{B27BD05E-B52C-450E-87FE-E99B34D2752B}"/>
              </a:ext>
            </a:extLst>
          </p:cNvPr>
          <p:cNvSpPr txBox="1"/>
          <p:nvPr/>
        </p:nvSpPr>
        <p:spPr>
          <a:xfrm rot="20609122">
            <a:off x="4147944" y="2629315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مربع نص 36">
            <a:extLst>
              <a:ext uri="{FF2B5EF4-FFF2-40B4-BE49-F238E27FC236}">
                <a16:creationId xmlns:a16="http://schemas.microsoft.com/office/drawing/2014/main" id="{272B60FE-F287-4E63-9D02-7C900FC85620}"/>
              </a:ext>
            </a:extLst>
          </p:cNvPr>
          <p:cNvSpPr txBox="1"/>
          <p:nvPr/>
        </p:nvSpPr>
        <p:spPr>
          <a:xfrm rot="20609122">
            <a:off x="3926973" y="3328491"/>
            <a:ext cx="25046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Saudi / Brazilian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مربع نص 37">
            <a:extLst>
              <a:ext uri="{FF2B5EF4-FFF2-40B4-BE49-F238E27FC236}">
                <a16:creationId xmlns:a16="http://schemas.microsoft.com/office/drawing/2014/main" id="{27B146C1-34A8-495E-97F1-E9B021995971}"/>
              </a:ext>
            </a:extLst>
          </p:cNvPr>
          <p:cNvSpPr txBox="1"/>
          <p:nvPr/>
        </p:nvSpPr>
        <p:spPr>
          <a:xfrm rot="20609122">
            <a:off x="4043803" y="3996088"/>
            <a:ext cx="2340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glass / paper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465">
            <a:extLst>
              <a:ext uri="{FF2B5EF4-FFF2-40B4-BE49-F238E27FC236}">
                <a16:creationId xmlns:a16="http://schemas.microsoft.com/office/drawing/2014/main" id="{9A0EACBE-5817-4845-BB3B-336898EF9E55}"/>
              </a:ext>
            </a:extLst>
          </p:cNvPr>
          <p:cNvGrpSpPr/>
          <p:nvPr/>
        </p:nvGrpSpPr>
        <p:grpSpPr>
          <a:xfrm>
            <a:off x="5372763" y="185335"/>
            <a:ext cx="6625949" cy="732128"/>
            <a:chOff x="5081550" y="787030"/>
            <a:chExt cx="7696160" cy="892111"/>
          </a:xfrm>
        </p:grpSpPr>
        <p:sp>
          <p:nvSpPr>
            <p:cNvPr id="52" name="Freeform: Shape 443">
              <a:extLst>
                <a:ext uri="{FF2B5EF4-FFF2-40B4-BE49-F238E27FC236}">
                  <a16:creationId xmlns:a16="http://schemas.microsoft.com/office/drawing/2014/main" id="{1FCA8E1F-7F94-482E-A99C-B908C432D522}"/>
                </a:ext>
              </a:extLst>
            </p:cNvPr>
            <p:cNvSpPr/>
            <p:nvPr/>
          </p:nvSpPr>
          <p:spPr>
            <a:xfrm rot="10417065" flipH="1" flipV="1">
              <a:off x="5081550" y="787030"/>
              <a:ext cx="200617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rgbClr val="FF0000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endParaRPr>
            </a:p>
          </p:txBody>
        </p:sp>
        <p:sp>
          <p:nvSpPr>
            <p:cNvPr id="53" name="TextBox 416">
              <a:extLst>
                <a:ext uri="{FF2B5EF4-FFF2-40B4-BE49-F238E27FC236}">
                  <a16:creationId xmlns:a16="http://schemas.microsoft.com/office/drawing/2014/main" id="{8038FB9C-7AFE-4F86-8CCD-D90AA98C4245}"/>
                </a:ext>
              </a:extLst>
            </p:cNvPr>
            <p:cNvSpPr txBox="1"/>
            <p:nvPr/>
          </p:nvSpPr>
          <p:spPr>
            <a:xfrm>
              <a:off x="5179694" y="882788"/>
              <a:ext cx="759801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HOW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     </a:t>
              </a: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V Boli" pitchFamily="2" charset="0"/>
                  <a:ea typeface="+mn-ea"/>
                  <a:cs typeface="MV Boli" pitchFamily="2" charset="0"/>
                </a:rPr>
                <a:t>to place ADJECTIVE in order?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V Boli" pitchFamily="2" charset="0"/>
                <a:ea typeface="+mn-ea"/>
                <a:cs typeface="MV Boli" pitchFamily="2" charset="0"/>
              </a:endParaRPr>
            </a:p>
          </p:txBody>
        </p:sp>
      </p:grpSp>
      <p:sp>
        <p:nvSpPr>
          <p:cNvPr id="54" name="مربع نص 46">
            <a:extLst>
              <a:ext uri="{FF2B5EF4-FFF2-40B4-BE49-F238E27FC236}">
                <a16:creationId xmlns:a16="http://schemas.microsoft.com/office/drawing/2014/main" id="{74BB2643-C1F9-4897-AA24-3602E8A64237}"/>
              </a:ext>
            </a:extLst>
          </p:cNvPr>
          <p:cNvSpPr txBox="1"/>
          <p:nvPr/>
        </p:nvSpPr>
        <p:spPr>
          <a:xfrm>
            <a:off x="6574684" y="1186185"/>
            <a:ext cx="5260702" cy="2247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When you use more than one adjective before a noun,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the adjectives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USUALLY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following this order</a:t>
            </a:r>
          </a:p>
        </p:txBody>
      </p:sp>
      <p:sp>
        <p:nvSpPr>
          <p:cNvPr id="55" name="مربع نص 47">
            <a:extLst>
              <a:ext uri="{FF2B5EF4-FFF2-40B4-BE49-F238E27FC236}">
                <a16:creationId xmlns:a16="http://schemas.microsoft.com/office/drawing/2014/main" id="{3BD91684-AE35-4D11-8E31-4B4EC516AFC6}"/>
              </a:ext>
            </a:extLst>
          </p:cNvPr>
          <p:cNvSpPr txBox="1"/>
          <p:nvPr/>
        </p:nvSpPr>
        <p:spPr>
          <a:xfrm>
            <a:off x="6574684" y="3924950"/>
            <a:ext cx="5260702" cy="18879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Usually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 adjectives are used to modify a noun at a time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Use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 comma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between two adjectives</a:t>
            </a:r>
          </a:p>
        </p:txBody>
      </p:sp>
      <p:sp>
        <p:nvSpPr>
          <p:cNvPr id="56" name="مربع نص 48">
            <a:extLst>
              <a:ext uri="{FF2B5EF4-FFF2-40B4-BE49-F238E27FC236}">
                <a16:creationId xmlns:a16="http://schemas.microsoft.com/office/drawing/2014/main" id="{DF4A97B8-7C56-40FA-8425-CF7348F0002D}"/>
              </a:ext>
            </a:extLst>
          </p:cNvPr>
          <p:cNvSpPr txBox="1"/>
          <p:nvPr/>
        </p:nvSpPr>
        <p:spPr>
          <a:xfrm>
            <a:off x="797473" y="5828133"/>
            <a:ext cx="477813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92D050"/>
                </a:solidFill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600" b="1" u="sng" dirty="0">
                <a:solidFill>
                  <a:srgbClr val="00B050"/>
                </a:solidFill>
              </a:rPr>
              <a:t>S</a:t>
            </a:r>
            <a:r>
              <a:rPr lang="en-US" sz="3600" b="1" u="sng" dirty="0"/>
              <a:t>&amp;</a:t>
            </a:r>
            <a:r>
              <a:rPr lang="en-US" sz="3600" b="1" u="sng" dirty="0">
                <a:solidFill>
                  <a:srgbClr val="00B050"/>
                </a:solidFill>
              </a:rPr>
              <a:t>SH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600" b="1" dirty="0">
                <a:solidFill>
                  <a:srgbClr val="FF9900"/>
                </a:solidFill>
              </a:rPr>
              <a:t>A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600" b="1" dirty="0">
                <a:solidFill>
                  <a:srgbClr val="FF4A8C"/>
                </a:solidFill>
              </a:rPr>
              <a:t>C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en-US" sz="3600" b="1" dirty="0">
                <a:solidFill>
                  <a:srgbClr val="FF81AE"/>
                </a:solidFill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</a:rPr>
              <a:t> M </a:t>
            </a:r>
            <a:r>
              <a:rPr lang="en-US" sz="3600" b="1" dirty="0">
                <a:solidFill>
                  <a:srgbClr val="A5A5A5"/>
                </a:solidFill>
              </a:rPr>
              <a:t>P</a:t>
            </a:r>
            <a:endParaRPr lang="ar-SA" sz="3600" dirty="0">
              <a:solidFill>
                <a:srgbClr val="A5A5A5"/>
              </a:solidFill>
            </a:endParaRPr>
          </a:p>
        </p:txBody>
      </p:sp>
      <p:sp>
        <p:nvSpPr>
          <p:cNvPr id="57" name="مربع نص 37">
            <a:extLst>
              <a:ext uri="{FF2B5EF4-FFF2-40B4-BE49-F238E27FC236}">
                <a16:creationId xmlns:a16="http://schemas.microsoft.com/office/drawing/2014/main" id="{D4F2107E-2314-476C-BD80-F1D5F562E344}"/>
              </a:ext>
            </a:extLst>
          </p:cNvPr>
          <p:cNvSpPr txBox="1"/>
          <p:nvPr/>
        </p:nvSpPr>
        <p:spPr>
          <a:xfrm rot="20609122">
            <a:off x="4067961" y="4632809"/>
            <a:ext cx="2340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 / formal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32" grpId="0" animBg="1"/>
      <p:bldP spid="33" grpId="0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9F4E9A-3661-4035-A224-CC310981E585}"/>
              </a:ext>
            </a:extLst>
          </p:cNvPr>
          <p:cNvSpPr/>
          <p:nvPr/>
        </p:nvSpPr>
        <p:spPr>
          <a:xfrm rot="16200000">
            <a:off x="-3013502" y="2967335"/>
            <a:ext cx="6858001" cy="923330"/>
          </a:xfrm>
          <a:prstGeom prst="rect">
            <a:avLst/>
          </a:prstGeom>
          <a:solidFill>
            <a:srgbClr val="BA8CDC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Mega Goal 4 .. 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SB (8)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74323-4077-43EE-9BA1-B3BB920C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63" y="0"/>
            <a:ext cx="11326057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A7335A-AFB3-41BD-A043-5FB9A6067185}"/>
              </a:ext>
            </a:extLst>
          </p:cNvPr>
          <p:cNvSpPr/>
          <p:nvPr/>
        </p:nvSpPr>
        <p:spPr>
          <a:xfrm>
            <a:off x="5204570" y="80951"/>
            <a:ext cx="1782860" cy="76944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Sticker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C472C9C8-59A5-4AD8-B415-F37174F80998}"/>
              </a:ext>
            </a:extLst>
          </p:cNvPr>
          <p:cNvGraphicFramePr>
            <a:graphicFrameLocks noGrp="1"/>
          </p:cNvGraphicFramePr>
          <p:nvPr/>
        </p:nvGraphicFramePr>
        <p:xfrm>
          <a:off x="291792" y="1061857"/>
          <a:ext cx="11608415" cy="542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45">
                  <a:extLst>
                    <a:ext uri="{9D8B030D-6E8A-4147-A177-3AD203B41FA5}">
                      <a16:colId xmlns:a16="http://schemas.microsoft.com/office/drawing/2014/main" val="814524756"/>
                    </a:ext>
                  </a:extLst>
                </a:gridCol>
                <a:gridCol w="1919336">
                  <a:extLst>
                    <a:ext uri="{9D8B030D-6E8A-4147-A177-3AD203B41FA5}">
                      <a16:colId xmlns:a16="http://schemas.microsoft.com/office/drawing/2014/main" val="1955549162"/>
                    </a:ext>
                  </a:extLst>
                </a:gridCol>
                <a:gridCol w="1397354">
                  <a:extLst>
                    <a:ext uri="{9D8B030D-6E8A-4147-A177-3AD203B41FA5}">
                      <a16:colId xmlns:a16="http://schemas.microsoft.com/office/drawing/2014/main" val="30871904"/>
                    </a:ext>
                  </a:extLst>
                </a:gridCol>
                <a:gridCol w="1658345">
                  <a:extLst>
                    <a:ext uri="{9D8B030D-6E8A-4147-A177-3AD203B41FA5}">
                      <a16:colId xmlns:a16="http://schemas.microsoft.com/office/drawing/2014/main" val="722389068"/>
                    </a:ext>
                  </a:extLst>
                </a:gridCol>
                <a:gridCol w="1658345">
                  <a:extLst>
                    <a:ext uri="{9D8B030D-6E8A-4147-A177-3AD203B41FA5}">
                      <a16:colId xmlns:a16="http://schemas.microsoft.com/office/drawing/2014/main" val="3494954526"/>
                    </a:ext>
                  </a:extLst>
                </a:gridCol>
                <a:gridCol w="1658345">
                  <a:extLst>
                    <a:ext uri="{9D8B030D-6E8A-4147-A177-3AD203B41FA5}">
                      <a16:colId xmlns:a16="http://schemas.microsoft.com/office/drawing/2014/main" val="2311834117"/>
                    </a:ext>
                  </a:extLst>
                </a:gridCol>
                <a:gridCol w="1658345">
                  <a:extLst>
                    <a:ext uri="{9D8B030D-6E8A-4147-A177-3AD203B41FA5}">
                      <a16:colId xmlns:a16="http://schemas.microsoft.com/office/drawing/2014/main" val="1215740851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Adj Order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4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CDDD55"/>
                          </a:solidFill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A2E170"/>
                          </a:solidFill>
                        </a:rPr>
                        <a:t>S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6000" dirty="0">
                          <a:solidFill>
                            <a:srgbClr val="A2E170"/>
                          </a:solidFill>
                        </a:rPr>
                        <a:t> SH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7C27"/>
                          </a:solidFill>
                        </a:rPr>
                        <a:t>A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E24D87"/>
                          </a:solidFill>
                        </a:rPr>
                        <a:t>C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u="sng" dirty="0">
                          <a:solidFill>
                            <a:srgbClr val="FFB7D1"/>
                          </a:solidFill>
                        </a:rPr>
                        <a:t>O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9DC3E6"/>
                          </a:solidFill>
                        </a:rPr>
                        <a:t>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A5A5A5"/>
                          </a:solidFill>
                        </a:rPr>
                        <a:t>P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597099"/>
                  </a:ext>
                </a:extLst>
              </a:tr>
              <a:tr h="249857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DDD55"/>
                        </a:solidFill>
                      </a:endParaRPr>
                    </a:p>
                    <a:p>
                      <a:pPr algn="ctr"/>
                      <a:r>
                        <a:rPr lang="en-US" sz="5400" dirty="0">
                          <a:solidFill>
                            <a:srgbClr val="CDDD55"/>
                          </a:solidFill>
                        </a:rPr>
                        <a:t>Opinion</a:t>
                      </a:r>
                    </a:p>
                    <a:p>
                      <a:pPr algn="ctr"/>
                      <a:endParaRPr lang="en-US" sz="6000" dirty="0">
                        <a:solidFill>
                          <a:srgbClr val="CDDD55"/>
                        </a:solidFill>
                      </a:endParaRP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A2E170"/>
                          </a:solidFill>
                        </a:rPr>
                        <a:t>Size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&amp;</a:t>
                      </a:r>
                      <a:endParaRPr lang="en-US" sz="6000" dirty="0">
                        <a:solidFill>
                          <a:srgbClr val="A2E170"/>
                        </a:solidFill>
                      </a:endParaRPr>
                    </a:p>
                    <a:p>
                      <a:pPr algn="ctr"/>
                      <a:r>
                        <a:rPr lang="en-US" sz="6000" dirty="0">
                          <a:solidFill>
                            <a:srgbClr val="A2E170"/>
                          </a:solidFill>
                        </a:rPr>
                        <a:t>Shape</a:t>
                      </a: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rgbClr val="FF7C27"/>
                          </a:solidFill>
                        </a:rPr>
                        <a:t>Age</a:t>
                      </a: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E24D87"/>
                        </a:solidFill>
                      </a:endParaRPr>
                    </a:p>
                    <a:p>
                      <a:pPr algn="ctr"/>
                      <a:r>
                        <a:rPr lang="en-US" sz="6000" dirty="0">
                          <a:solidFill>
                            <a:srgbClr val="E24D87"/>
                          </a:solidFill>
                        </a:rPr>
                        <a:t>Color</a:t>
                      </a: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B7D1"/>
                        </a:solidFill>
                      </a:endParaRPr>
                    </a:p>
                    <a:p>
                      <a:pPr algn="ctr"/>
                      <a:r>
                        <a:rPr lang="en-US" sz="6000" dirty="0">
                          <a:solidFill>
                            <a:srgbClr val="FFB7D1"/>
                          </a:solidFill>
                        </a:rPr>
                        <a:t>Origin</a:t>
                      </a: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9DC3E6"/>
                        </a:solidFill>
                      </a:endParaRPr>
                    </a:p>
                    <a:p>
                      <a:pPr algn="ctr"/>
                      <a:r>
                        <a:rPr lang="en-US" sz="4400" dirty="0">
                          <a:solidFill>
                            <a:srgbClr val="9DC3E6"/>
                          </a:solidFill>
                        </a:rPr>
                        <a:t>Material</a:t>
                      </a: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A5A5A5"/>
                        </a:solidFill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rgbClr val="A5A5A5"/>
                          </a:solidFill>
                        </a:rPr>
                        <a:t>Purpose</a:t>
                      </a:r>
                    </a:p>
                  </a:txBody>
                  <a:tcPr vert="vert27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60263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DB99ACA-6322-4C41-A8A9-2DB022ADFE9A}"/>
              </a:ext>
            </a:extLst>
          </p:cNvPr>
          <p:cNvSpPr/>
          <p:nvPr/>
        </p:nvSpPr>
        <p:spPr>
          <a:xfrm>
            <a:off x="524107" y="4036741"/>
            <a:ext cx="1204332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0D6CE3-2F15-46C5-9B1E-186FB3222A96}"/>
              </a:ext>
            </a:extLst>
          </p:cNvPr>
          <p:cNvSpPr/>
          <p:nvPr/>
        </p:nvSpPr>
        <p:spPr>
          <a:xfrm>
            <a:off x="2157759" y="4036741"/>
            <a:ext cx="1678261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63E54F-AA64-460A-BB38-A286EF41A0C5}"/>
              </a:ext>
            </a:extLst>
          </p:cNvPr>
          <p:cNvSpPr/>
          <p:nvPr/>
        </p:nvSpPr>
        <p:spPr>
          <a:xfrm>
            <a:off x="4000238" y="4033243"/>
            <a:ext cx="1204332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2669DB-3C04-4982-B67B-748670F4D1C0}"/>
              </a:ext>
            </a:extLst>
          </p:cNvPr>
          <p:cNvSpPr/>
          <p:nvPr/>
        </p:nvSpPr>
        <p:spPr>
          <a:xfrm>
            <a:off x="5591145" y="4033243"/>
            <a:ext cx="1204332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3C353C-47A0-41E4-BFBD-0CE896C804E2}"/>
              </a:ext>
            </a:extLst>
          </p:cNvPr>
          <p:cNvSpPr/>
          <p:nvPr/>
        </p:nvSpPr>
        <p:spPr>
          <a:xfrm>
            <a:off x="7182052" y="4033242"/>
            <a:ext cx="1204332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6B3221-B1D7-4E34-ABE7-3299215ED81D}"/>
              </a:ext>
            </a:extLst>
          </p:cNvPr>
          <p:cNvSpPr/>
          <p:nvPr/>
        </p:nvSpPr>
        <p:spPr>
          <a:xfrm>
            <a:off x="8913016" y="4033242"/>
            <a:ext cx="1204332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64C6CC-3EB1-4E78-BB99-A66FA56BEAF6}"/>
              </a:ext>
            </a:extLst>
          </p:cNvPr>
          <p:cNvSpPr/>
          <p:nvPr/>
        </p:nvSpPr>
        <p:spPr>
          <a:xfrm>
            <a:off x="10357025" y="4033242"/>
            <a:ext cx="1204332" cy="2341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14">
            <a:extLst>
              <a:ext uri="{FF2B5EF4-FFF2-40B4-BE49-F238E27FC236}">
                <a16:creationId xmlns:a16="http://schemas.microsoft.com/office/drawing/2014/main" id="{27F31EED-7691-4527-B7AA-212EBEA19EDF}"/>
              </a:ext>
            </a:extLst>
          </p:cNvPr>
          <p:cNvGrpSpPr/>
          <p:nvPr/>
        </p:nvGrpSpPr>
        <p:grpSpPr>
          <a:xfrm>
            <a:off x="-20487" y="-12068"/>
            <a:ext cx="12217003" cy="6870068"/>
            <a:chOff x="8585502" y="2839257"/>
            <a:chExt cx="12217003" cy="6870068"/>
          </a:xfrm>
        </p:grpSpPr>
        <p:pic>
          <p:nvPicPr>
            <p:cNvPr id="10" name="图片 115">
              <a:extLst>
                <a:ext uri="{FF2B5EF4-FFF2-40B4-BE49-F238E27FC236}">
                  <a16:creationId xmlns:a16="http://schemas.microsoft.com/office/drawing/2014/main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" name="流程图: 过程 116">
              <a:extLst>
                <a:ext uri="{FF2B5EF4-FFF2-40B4-BE49-F238E27FC236}">
                  <a16:creationId xmlns:a16="http://schemas.microsoft.com/office/drawing/2014/main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endParaRPr>
            </a:p>
          </p:txBody>
        </p:sp>
      </p:grpSp>
      <p:pic>
        <p:nvPicPr>
          <p:cNvPr id="7" name="Picture 2" descr="Exercise Clip Art Treadmill | Clipart Panda - Free Clipart Images | Exercise  for kids, Jumping jacks, Yoga for kids">
            <a:extLst>
              <a:ext uri="{FF2B5EF4-FFF2-40B4-BE49-F238E27FC236}">
                <a16:creationId xmlns:a16="http://schemas.microsoft.com/office/drawing/2014/main" id="{1A33B48C-CBF9-4E80-83C5-FEBFF6327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"/>
          <a:stretch/>
        </p:blipFill>
        <p:spPr bwMode="auto">
          <a:xfrm>
            <a:off x="4191000" y="2204864"/>
            <a:ext cx="3810000" cy="38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9A3A6DF-DD4E-44B5-BF7F-796F2D0B5B2F}"/>
              </a:ext>
            </a:extLst>
          </p:cNvPr>
          <p:cNvSpPr txBox="1"/>
          <p:nvPr/>
        </p:nvSpPr>
        <p:spPr>
          <a:xfrm>
            <a:off x="3935760" y="1412777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Practice makes Perfect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0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9F4E9A-3661-4035-A224-CC310981E585}"/>
              </a:ext>
            </a:extLst>
          </p:cNvPr>
          <p:cNvSpPr/>
          <p:nvPr/>
        </p:nvSpPr>
        <p:spPr>
          <a:xfrm rot="16200000">
            <a:off x="-3013502" y="2967335"/>
            <a:ext cx="6858001" cy="923330"/>
          </a:xfrm>
          <a:prstGeom prst="rect">
            <a:avLst/>
          </a:prstGeom>
          <a:solidFill>
            <a:srgbClr val="BA8CDC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Mega Goal 4 .. 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SB (8)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281EE-14B8-4241-988F-B3117E6F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7" y="1250955"/>
            <a:ext cx="10976922" cy="4648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E7A27D-71E8-4CBA-8CA4-F15D9DF50EE5}"/>
              </a:ext>
            </a:extLst>
          </p:cNvPr>
          <p:cNvSpPr/>
          <p:nvPr/>
        </p:nvSpPr>
        <p:spPr>
          <a:xfrm rot="19542640">
            <a:off x="5077719" y="2642528"/>
            <a:ext cx="2944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مربع نص 48">
            <a:extLst>
              <a:ext uri="{FF2B5EF4-FFF2-40B4-BE49-F238E27FC236}">
                <a16:creationId xmlns:a16="http://schemas.microsoft.com/office/drawing/2014/main" id="{55028DF1-6FAB-423B-9294-29A07A5E572F}"/>
              </a:ext>
            </a:extLst>
          </p:cNvPr>
          <p:cNvSpPr txBox="1"/>
          <p:nvPr/>
        </p:nvSpPr>
        <p:spPr>
          <a:xfrm>
            <a:off x="4242117" y="287420"/>
            <a:ext cx="4615535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u="sng" dirty="0">
                <a:solidFill>
                  <a:srgbClr val="00B050"/>
                </a:solidFill>
                <a:latin typeface="Comic Sans MS"/>
                <a:cs typeface="Arial"/>
              </a:rPr>
              <a:t>S</a:t>
            </a:r>
            <a:r>
              <a:rPr lang="en-US" sz="2400" b="1" u="sng" dirty="0">
                <a:latin typeface="Comic Sans MS"/>
                <a:cs typeface="Arial"/>
              </a:rPr>
              <a:t>&amp;</a:t>
            </a:r>
            <a:r>
              <a:rPr lang="en-US" sz="3600" b="1" u="sng" dirty="0">
                <a:solidFill>
                  <a:srgbClr val="00B050"/>
                </a:solidFill>
                <a:latin typeface="Comic Sans MS"/>
                <a:cs typeface="Arial"/>
              </a:rPr>
              <a:t>SH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M </a:t>
            </a:r>
            <a:r>
              <a:rPr lang="en-US" sz="3600" b="1" dirty="0">
                <a:solidFill>
                  <a:srgbClr val="A5A5A5"/>
                </a:solidFill>
                <a:latin typeface="Comic Sans MS"/>
                <a:cs typeface="Arial"/>
              </a:rPr>
              <a:t>P</a:t>
            </a:r>
            <a:endParaRPr lang="ar-SA" sz="3600" dirty="0">
              <a:solidFill>
                <a:srgbClr val="A5A5A5"/>
              </a:solidFill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5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D24EF-945A-4734-9FEC-1B60A9A215DB}"/>
              </a:ext>
            </a:extLst>
          </p:cNvPr>
          <p:cNvSpPr/>
          <p:nvPr/>
        </p:nvSpPr>
        <p:spPr>
          <a:xfrm>
            <a:off x="0" y="-95122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Exercise A  SB (8)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A- Rewrite each sentence, putting the adjectives in the correct order. Add commas where necessary</a:t>
            </a:r>
            <a:r>
              <a:rPr lang="ar-SA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 Our new apartment is in a ( brick / small ) ______________ building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 The apartment has a ( old / Egyptian / wonderful ) ________________  ______________ rug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 There are ( new / enormous ) _______________________ windows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 Unfortunately, there are ( ugly / velvet / brown) __________________ curtains in the living room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 But there are ( lovely / silk / yellow ) ____________________curtains in the bedroom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879F0-AC09-46C9-9A63-E8AF43E7C4C2}"/>
              </a:ext>
            </a:extLst>
          </p:cNvPr>
          <p:cNvSpPr/>
          <p:nvPr/>
        </p:nvSpPr>
        <p:spPr>
          <a:xfrm>
            <a:off x="9220989" y="0"/>
            <a:ext cx="294010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 2.1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00215E-00F7-46BC-9A19-E6CDCAF4377A}"/>
              </a:ext>
            </a:extLst>
          </p:cNvPr>
          <p:cNvSpPr/>
          <p:nvPr/>
        </p:nvSpPr>
        <p:spPr>
          <a:xfrm>
            <a:off x="7450926" y="1337610"/>
            <a:ext cx="294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brick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6D0C89-7DCC-4EBF-B314-95C88C54AD2F}"/>
              </a:ext>
            </a:extLst>
          </p:cNvPr>
          <p:cNvSpPr/>
          <p:nvPr/>
        </p:nvSpPr>
        <p:spPr>
          <a:xfrm>
            <a:off x="8479994" y="1983941"/>
            <a:ext cx="371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wonderful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old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D4CC8C-2D11-40AC-8D80-5DF3FA9A6D72}"/>
              </a:ext>
            </a:extLst>
          </p:cNvPr>
          <p:cNvSpPr/>
          <p:nvPr/>
        </p:nvSpPr>
        <p:spPr>
          <a:xfrm>
            <a:off x="5687123" y="3432924"/>
            <a:ext cx="3233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enormous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715A7A-EB40-4B87-9305-D153059C3158}"/>
              </a:ext>
            </a:extLst>
          </p:cNvPr>
          <p:cNvSpPr/>
          <p:nvPr/>
        </p:nvSpPr>
        <p:spPr>
          <a:xfrm>
            <a:off x="412596" y="2510486"/>
            <a:ext cx="20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Egyptian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12821C-5169-4B71-A7FA-C57DB5DDE4C1}"/>
              </a:ext>
            </a:extLst>
          </p:cNvPr>
          <p:cNvSpPr/>
          <p:nvPr/>
        </p:nvSpPr>
        <p:spPr>
          <a:xfrm>
            <a:off x="8256796" y="4227729"/>
            <a:ext cx="3935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ugly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brown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velvet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FCFD0-136F-402B-A43C-856F81513874}"/>
              </a:ext>
            </a:extLst>
          </p:cNvPr>
          <p:cNvSpPr/>
          <p:nvPr/>
        </p:nvSpPr>
        <p:spPr>
          <a:xfrm>
            <a:off x="6636152" y="5676712"/>
            <a:ext cx="3935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lovely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yellow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silk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مربع نص 48">
            <a:extLst>
              <a:ext uri="{FF2B5EF4-FFF2-40B4-BE49-F238E27FC236}">
                <a16:creationId xmlns:a16="http://schemas.microsoft.com/office/drawing/2014/main" id="{951BCF3C-825E-43F5-994A-5C69BBCD78BF}"/>
              </a:ext>
            </a:extLst>
          </p:cNvPr>
          <p:cNvSpPr txBox="1"/>
          <p:nvPr/>
        </p:nvSpPr>
        <p:spPr>
          <a:xfrm>
            <a:off x="5357472" y="1014444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M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7" name="مربع نص 48">
            <a:extLst>
              <a:ext uri="{FF2B5EF4-FFF2-40B4-BE49-F238E27FC236}">
                <a16:creationId xmlns:a16="http://schemas.microsoft.com/office/drawing/2014/main" id="{589BDE16-DB91-4077-8D40-44AFA7E944BD}"/>
              </a:ext>
            </a:extLst>
          </p:cNvPr>
          <p:cNvSpPr txBox="1"/>
          <p:nvPr/>
        </p:nvSpPr>
        <p:spPr>
          <a:xfrm>
            <a:off x="6704008" y="1014444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8" name="مربع نص 48">
            <a:extLst>
              <a:ext uri="{FF2B5EF4-FFF2-40B4-BE49-F238E27FC236}">
                <a16:creationId xmlns:a16="http://schemas.microsoft.com/office/drawing/2014/main" id="{FEFFC700-2942-428E-8527-5CEDC285C872}"/>
              </a:ext>
            </a:extLst>
          </p:cNvPr>
          <p:cNvSpPr txBox="1"/>
          <p:nvPr/>
        </p:nvSpPr>
        <p:spPr>
          <a:xfrm>
            <a:off x="5298660" y="1900744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19" name="مربع نص 48">
            <a:extLst>
              <a:ext uri="{FF2B5EF4-FFF2-40B4-BE49-F238E27FC236}">
                <a16:creationId xmlns:a16="http://schemas.microsoft.com/office/drawing/2014/main" id="{C0546C72-BDDD-4A75-B847-68A386E6BECD}"/>
              </a:ext>
            </a:extLst>
          </p:cNvPr>
          <p:cNvSpPr txBox="1"/>
          <p:nvPr/>
        </p:nvSpPr>
        <p:spPr>
          <a:xfrm>
            <a:off x="4244158" y="1845858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0" name="مربع نص 48">
            <a:extLst>
              <a:ext uri="{FF2B5EF4-FFF2-40B4-BE49-F238E27FC236}">
                <a16:creationId xmlns:a16="http://schemas.microsoft.com/office/drawing/2014/main" id="{08BED2BF-35D0-40C2-BC1B-BF081999285B}"/>
              </a:ext>
            </a:extLst>
          </p:cNvPr>
          <p:cNvSpPr txBox="1"/>
          <p:nvPr/>
        </p:nvSpPr>
        <p:spPr>
          <a:xfrm>
            <a:off x="7022493" y="1890033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1" name="مربع نص 48">
            <a:extLst>
              <a:ext uri="{FF2B5EF4-FFF2-40B4-BE49-F238E27FC236}">
                <a16:creationId xmlns:a16="http://schemas.microsoft.com/office/drawing/2014/main" id="{8A30CE0B-1F83-43AB-A16B-EF9E3215E59F}"/>
              </a:ext>
            </a:extLst>
          </p:cNvPr>
          <p:cNvSpPr txBox="1"/>
          <p:nvPr/>
        </p:nvSpPr>
        <p:spPr>
          <a:xfrm>
            <a:off x="2372078" y="3340680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2" name="مربع نص 48">
            <a:extLst>
              <a:ext uri="{FF2B5EF4-FFF2-40B4-BE49-F238E27FC236}">
                <a16:creationId xmlns:a16="http://schemas.microsoft.com/office/drawing/2014/main" id="{6CCCA1C9-1961-46AE-9D99-0F22CCFEC883}"/>
              </a:ext>
            </a:extLst>
          </p:cNvPr>
          <p:cNvSpPr txBox="1"/>
          <p:nvPr/>
        </p:nvSpPr>
        <p:spPr>
          <a:xfrm>
            <a:off x="3831486" y="3323152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6" name="مربع نص 48">
            <a:extLst>
              <a:ext uri="{FF2B5EF4-FFF2-40B4-BE49-F238E27FC236}">
                <a16:creationId xmlns:a16="http://schemas.microsoft.com/office/drawing/2014/main" id="{A648F3D8-22A2-4FA4-B01B-D3B76DE0EF0C}"/>
              </a:ext>
            </a:extLst>
          </p:cNvPr>
          <p:cNvSpPr txBox="1"/>
          <p:nvPr/>
        </p:nvSpPr>
        <p:spPr>
          <a:xfrm>
            <a:off x="4554660" y="4168754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7" name="مربع نص 48">
            <a:extLst>
              <a:ext uri="{FF2B5EF4-FFF2-40B4-BE49-F238E27FC236}">
                <a16:creationId xmlns:a16="http://schemas.microsoft.com/office/drawing/2014/main" id="{70C68C3D-104B-4576-AD72-7C9B45615D16}"/>
              </a:ext>
            </a:extLst>
          </p:cNvPr>
          <p:cNvSpPr txBox="1"/>
          <p:nvPr/>
        </p:nvSpPr>
        <p:spPr>
          <a:xfrm>
            <a:off x="7366320" y="4147993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8" name="مربع نص 48">
            <a:extLst>
              <a:ext uri="{FF2B5EF4-FFF2-40B4-BE49-F238E27FC236}">
                <a16:creationId xmlns:a16="http://schemas.microsoft.com/office/drawing/2014/main" id="{12EB47A7-876A-46AB-94B7-E446DAAE9AE6}"/>
              </a:ext>
            </a:extLst>
          </p:cNvPr>
          <p:cNvSpPr txBox="1"/>
          <p:nvPr/>
        </p:nvSpPr>
        <p:spPr>
          <a:xfrm>
            <a:off x="5960490" y="4157342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M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36" name="مربع نص 48">
            <a:extLst>
              <a:ext uri="{FF2B5EF4-FFF2-40B4-BE49-F238E27FC236}">
                <a16:creationId xmlns:a16="http://schemas.microsoft.com/office/drawing/2014/main" id="{09FF25BF-C3E0-4F71-9E90-50662C1F84CA}"/>
              </a:ext>
            </a:extLst>
          </p:cNvPr>
          <p:cNvSpPr txBox="1"/>
          <p:nvPr/>
        </p:nvSpPr>
        <p:spPr>
          <a:xfrm>
            <a:off x="2744189" y="5570611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37" name="مربع نص 48">
            <a:extLst>
              <a:ext uri="{FF2B5EF4-FFF2-40B4-BE49-F238E27FC236}">
                <a16:creationId xmlns:a16="http://schemas.microsoft.com/office/drawing/2014/main" id="{18CE2572-E93A-4C3E-92DA-8CFD07C1264D}"/>
              </a:ext>
            </a:extLst>
          </p:cNvPr>
          <p:cNvSpPr txBox="1"/>
          <p:nvPr/>
        </p:nvSpPr>
        <p:spPr>
          <a:xfrm>
            <a:off x="5555849" y="5549850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38" name="مربع نص 48">
            <a:extLst>
              <a:ext uri="{FF2B5EF4-FFF2-40B4-BE49-F238E27FC236}">
                <a16:creationId xmlns:a16="http://schemas.microsoft.com/office/drawing/2014/main" id="{CEB9EA7F-B4E8-4BFA-88B3-5DEB396F833C}"/>
              </a:ext>
            </a:extLst>
          </p:cNvPr>
          <p:cNvSpPr txBox="1"/>
          <p:nvPr/>
        </p:nvSpPr>
        <p:spPr>
          <a:xfrm>
            <a:off x="4150019" y="5559199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M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4" name="مربع نص 48">
            <a:extLst>
              <a:ext uri="{FF2B5EF4-FFF2-40B4-BE49-F238E27FC236}">
                <a16:creationId xmlns:a16="http://schemas.microsoft.com/office/drawing/2014/main" id="{BBA2C008-1155-497E-B40B-70E7E2CF1A2D}"/>
              </a:ext>
            </a:extLst>
          </p:cNvPr>
          <p:cNvSpPr txBox="1"/>
          <p:nvPr/>
        </p:nvSpPr>
        <p:spPr>
          <a:xfrm>
            <a:off x="3810949" y="10579"/>
            <a:ext cx="4797792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Arial"/>
              </a:rPr>
              <a:t>&amp;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4A8C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81A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9" grpId="0"/>
      <p:bldP spid="3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36" grpId="0"/>
      <p:bldP spid="37" grpId="0"/>
      <p:bldP spid="38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D24EF-945A-4734-9FEC-1B60A9A215DB}"/>
              </a:ext>
            </a:extLst>
          </p:cNvPr>
          <p:cNvSpPr/>
          <p:nvPr/>
        </p:nvSpPr>
        <p:spPr>
          <a:xfrm>
            <a:off x="-30911" y="758564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6- The apartment has a ( formal / large ) _______________ dining room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7- It has ( wood / beautiful / old ) _________________________ floors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8- The (old-fashioned / orange / small) _________________________ bathroom needs to be remodeled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9- The bedroom is painted a ( comforting / light blue )_______________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 color</a:t>
            </a:r>
            <a:r>
              <a:rPr lang="ar-S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10- A ( American / nice / large ) ________________________ family lives next door.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879F0-AC09-46C9-9A63-E8AF43E7C4C2}"/>
              </a:ext>
            </a:extLst>
          </p:cNvPr>
          <p:cNvSpPr/>
          <p:nvPr/>
        </p:nvSpPr>
        <p:spPr>
          <a:xfrm>
            <a:off x="9220989" y="0"/>
            <a:ext cx="294010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 2.2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065C06-4464-450D-8D5C-69A143E985B1}"/>
              </a:ext>
            </a:extLst>
          </p:cNvPr>
          <p:cNvSpPr/>
          <p:nvPr/>
        </p:nvSpPr>
        <p:spPr>
          <a:xfrm>
            <a:off x="6628721" y="646331"/>
            <a:ext cx="277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formal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مربع نص 48">
            <a:extLst>
              <a:ext uri="{FF2B5EF4-FFF2-40B4-BE49-F238E27FC236}">
                <a16:creationId xmlns:a16="http://schemas.microsoft.com/office/drawing/2014/main" id="{5172E094-3385-48FE-81DB-03715684873F}"/>
              </a:ext>
            </a:extLst>
          </p:cNvPr>
          <p:cNvSpPr txBox="1"/>
          <p:nvPr/>
        </p:nvSpPr>
        <p:spPr>
          <a:xfrm>
            <a:off x="3809021" y="-33893"/>
            <a:ext cx="4866627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u="sng" dirty="0">
                <a:solidFill>
                  <a:srgbClr val="00B050"/>
                </a:solidFill>
                <a:latin typeface="Comic Sans MS"/>
                <a:cs typeface="Arial"/>
              </a:rPr>
              <a:t>S</a:t>
            </a:r>
            <a:r>
              <a:rPr lang="en-US" sz="2400" b="1" u="sng" dirty="0">
                <a:latin typeface="Comic Sans MS"/>
                <a:cs typeface="Arial"/>
              </a:rPr>
              <a:t>&amp;</a:t>
            </a:r>
            <a:r>
              <a:rPr lang="en-US" sz="3600" b="1" u="sng" dirty="0">
                <a:solidFill>
                  <a:srgbClr val="00B050"/>
                </a:solidFill>
                <a:latin typeface="Comic Sans MS"/>
                <a:cs typeface="Arial"/>
              </a:rPr>
              <a:t>SH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M </a:t>
            </a:r>
            <a:r>
              <a:rPr lang="en-US" sz="3600" b="1" dirty="0">
                <a:solidFill>
                  <a:srgbClr val="A5A5A5"/>
                </a:solidFill>
                <a:latin typeface="Comic Sans MS"/>
                <a:cs typeface="Arial"/>
              </a:rPr>
              <a:t>P</a:t>
            </a:r>
            <a:endParaRPr lang="ar-SA" sz="3600" dirty="0">
              <a:solidFill>
                <a:srgbClr val="A5A5A5"/>
              </a:solidFill>
              <a:latin typeface="Comic Sans MS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8E800-E18B-42C4-A3C0-1A6B6E09B027}"/>
              </a:ext>
            </a:extLst>
          </p:cNvPr>
          <p:cNvSpPr/>
          <p:nvPr/>
        </p:nvSpPr>
        <p:spPr>
          <a:xfrm>
            <a:off x="5497551" y="1449341"/>
            <a:ext cx="424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beautiful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old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wood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11565-5844-4EED-B97E-289E92FD3613}"/>
              </a:ext>
            </a:extLst>
          </p:cNvPr>
          <p:cNvSpPr/>
          <p:nvPr/>
        </p:nvSpPr>
        <p:spPr>
          <a:xfrm>
            <a:off x="6367347" y="2234912"/>
            <a:ext cx="5793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small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old-fashioned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orange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7AD697-350B-40EC-BC65-924021767630}"/>
              </a:ext>
            </a:extLst>
          </p:cNvPr>
          <p:cNvSpPr/>
          <p:nvPr/>
        </p:nvSpPr>
        <p:spPr>
          <a:xfrm>
            <a:off x="9054790" y="3659748"/>
            <a:ext cx="2542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comforting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A4DF-859F-45DC-9D71-F9FBC628BB0A}"/>
              </a:ext>
            </a:extLst>
          </p:cNvPr>
          <p:cNvSpPr/>
          <p:nvPr/>
        </p:nvSpPr>
        <p:spPr>
          <a:xfrm>
            <a:off x="208156" y="4157836"/>
            <a:ext cx="238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light blue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E6E9F8-FD26-4BB9-8438-7F2370E92FB4}"/>
              </a:ext>
            </a:extLst>
          </p:cNvPr>
          <p:cNvSpPr/>
          <p:nvPr/>
        </p:nvSpPr>
        <p:spPr>
          <a:xfrm>
            <a:off x="5248508" y="5110340"/>
            <a:ext cx="4642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large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American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مربع نص 48">
            <a:extLst>
              <a:ext uri="{FF2B5EF4-FFF2-40B4-BE49-F238E27FC236}">
                <a16:creationId xmlns:a16="http://schemas.microsoft.com/office/drawing/2014/main" id="{E5DC0A52-8A99-4240-960F-9D708224E428}"/>
              </a:ext>
            </a:extLst>
          </p:cNvPr>
          <p:cNvSpPr txBox="1"/>
          <p:nvPr/>
        </p:nvSpPr>
        <p:spPr>
          <a:xfrm>
            <a:off x="5599082" y="533567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u="sng" dirty="0">
                <a:solidFill>
                  <a:srgbClr val="00B050"/>
                </a:solidFill>
                <a:latin typeface="Comic Sans MS"/>
                <a:cs typeface="Arial"/>
              </a:rPr>
              <a:t>S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1" name="مربع نص 48">
            <a:extLst>
              <a:ext uri="{FF2B5EF4-FFF2-40B4-BE49-F238E27FC236}">
                <a16:creationId xmlns:a16="http://schemas.microsoft.com/office/drawing/2014/main" id="{97AF8347-8F4F-4FC4-8724-F4AA73348001}"/>
              </a:ext>
            </a:extLst>
          </p:cNvPr>
          <p:cNvSpPr txBox="1"/>
          <p:nvPr/>
        </p:nvSpPr>
        <p:spPr>
          <a:xfrm>
            <a:off x="4193252" y="542916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A5A5A5"/>
                </a:solidFill>
                <a:latin typeface="Comic Sans MS"/>
                <a:cs typeface="Arial"/>
              </a:rPr>
              <a:t>P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2" name="مربع نص 48">
            <a:extLst>
              <a:ext uri="{FF2B5EF4-FFF2-40B4-BE49-F238E27FC236}">
                <a16:creationId xmlns:a16="http://schemas.microsoft.com/office/drawing/2014/main" id="{EC759102-1379-4600-8C78-B4F5A479D296}"/>
              </a:ext>
            </a:extLst>
          </p:cNvPr>
          <p:cNvSpPr txBox="1"/>
          <p:nvPr/>
        </p:nvSpPr>
        <p:spPr>
          <a:xfrm>
            <a:off x="1669367" y="1316965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M</a:t>
            </a:r>
            <a:endParaRPr lang="ar-SA" sz="2400" dirty="0">
              <a:solidFill>
                <a:srgbClr val="A5A5A5"/>
              </a:solidFill>
              <a:latin typeface="Comic Sans MS"/>
              <a:cs typeface="Arial"/>
            </a:endParaRPr>
          </a:p>
        </p:txBody>
      </p:sp>
      <p:sp>
        <p:nvSpPr>
          <p:cNvPr id="23" name="مربع نص 48">
            <a:extLst>
              <a:ext uri="{FF2B5EF4-FFF2-40B4-BE49-F238E27FC236}">
                <a16:creationId xmlns:a16="http://schemas.microsoft.com/office/drawing/2014/main" id="{5C52650D-C208-48D0-A94C-2490E93CCADC}"/>
              </a:ext>
            </a:extLst>
          </p:cNvPr>
          <p:cNvSpPr txBox="1"/>
          <p:nvPr/>
        </p:nvSpPr>
        <p:spPr>
          <a:xfrm>
            <a:off x="4664735" y="1316965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4" name="مربع نص 48">
            <a:extLst>
              <a:ext uri="{FF2B5EF4-FFF2-40B4-BE49-F238E27FC236}">
                <a16:creationId xmlns:a16="http://schemas.microsoft.com/office/drawing/2014/main" id="{4C2C04BF-79F0-471D-920D-979E821721BB}"/>
              </a:ext>
            </a:extLst>
          </p:cNvPr>
          <p:cNvSpPr txBox="1"/>
          <p:nvPr/>
        </p:nvSpPr>
        <p:spPr>
          <a:xfrm>
            <a:off x="3075197" y="1305553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5" name="مربع نص 48">
            <a:extLst>
              <a:ext uri="{FF2B5EF4-FFF2-40B4-BE49-F238E27FC236}">
                <a16:creationId xmlns:a16="http://schemas.microsoft.com/office/drawing/2014/main" id="{09B4AF34-D34B-489A-8D5E-76DE1E5463F8}"/>
              </a:ext>
            </a:extLst>
          </p:cNvPr>
          <p:cNvSpPr txBox="1"/>
          <p:nvPr/>
        </p:nvSpPr>
        <p:spPr>
          <a:xfrm>
            <a:off x="2355255" y="2121226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endParaRPr lang="ar-SA" sz="2400" dirty="0">
              <a:solidFill>
                <a:srgbClr val="A5A5A5"/>
              </a:solidFill>
              <a:latin typeface="Comic Sans MS"/>
              <a:cs typeface="Arial"/>
            </a:endParaRPr>
          </a:p>
        </p:txBody>
      </p:sp>
      <p:sp>
        <p:nvSpPr>
          <p:cNvPr id="26" name="مربع نص 48">
            <a:extLst>
              <a:ext uri="{FF2B5EF4-FFF2-40B4-BE49-F238E27FC236}">
                <a16:creationId xmlns:a16="http://schemas.microsoft.com/office/drawing/2014/main" id="{04D23242-4D9F-46A2-A21E-B12588ABF9CB}"/>
              </a:ext>
            </a:extLst>
          </p:cNvPr>
          <p:cNvSpPr txBox="1"/>
          <p:nvPr/>
        </p:nvSpPr>
        <p:spPr>
          <a:xfrm>
            <a:off x="5350623" y="2121226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u="sng" dirty="0">
                <a:solidFill>
                  <a:srgbClr val="00B050"/>
                </a:solidFill>
                <a:latin typeface="Comic Sans MS"/>
                <a:cs typeface="Arial"/>
              </a:rPr>
              <a:t>S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7" name="مربع نص 48">
            <a:extLst>
              <a:ext uri="{FF2B5EF4-FFF2-40B4-BE49-F238E27FC236}">
                <a16:creationId xmlns:a16="http://schemas.microsoft.com/office/drawing/2014/main" id="{BD49AB6F-8A15-4C93-907A-E3DF44152BF6}"/>
              </a:ext>
            </a:extLst>
          </p:cNvPr>
          <p:cNvSpPr txBox="1"/>
          <p:nvPr/>
        </p:nvSpPr>
        <p:spPr>
          <a:xfrm>
            <a:off x="3761085" y="2109814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28" name="مربع نص 48">
            <a:extLst>
              <a:ext uri="{FF2B5EF4-FFF2-40B4-BE49-F238E27FC236}">
                <a16:creationId xmlns:a16="http://schemas.microsoft.com/office/drawing/2014/main" id="{AA7E9A7C-8D15-4674-B054-41B30FCC4CEB}"/>
              </a:ext>
            </a:extLst>
          </p:cNvPr>
          <p:cNvSpPr txBox="1"/>
          <p:nvPr/>
        </p:nvSpPr>
        <p:spPr>
          <a:xfrm>
            <a:off x="7379560" y="3429000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36" name="مربع نص 48">
            <a:extLst>
              <a:ext uri="{FF2B5EF4-FFF2-40B4-BE49-F238E27FC236}">
                <a16:creationId xmlns:a16="http://schemas.microsoft.com/office/drawing/2014/main" id="{765BD2D7-F540-4A68-9F03-9561237048B6}"/>
              </a:ext>
            </a:extLst>
          </p:cNvPr>
          <p:cNvSpPr txBox="1"/>
          <p:nvPr/>
        </p:nvSpPr>
        <p:spPr>
          <a:xfrm>
            <a:off x="5973730" y="3438349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37" name="مربع نص 48">
            <a:extLst>
              <a:ext uri="{FF2B5EF4-FFF2-40B4-BE49-F238E27FC236}">
                <a16:creationId xmlns:a16="http://schemas.microsoft.com/office/drawing/2014/main" id="{40E55E54-B95E-4844-9671-C23B63145A1B}"/>
              </a:ext>
            </a:extLst>
          </p:cNvPr>
          <p:cNvSpPr txBox="1"/>
          <p:nvPr/>
        </p:nvSpPr>
        <p:spPr>
          <a:xfrm>
            <a:off x="1460225" y="5019815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endParaRPr lang="ar-SA" sz="2400" dirty="0">
              <a:solidFill>
                <a:srgbClr val="A5A5A5"/>
              </a:solidFill>
              <a:latin typeface="Comic Sans MS"/>
              <a:cs typeface="Arial"/>
            </a:endParaRPr>
          </a:p>
        </p:txBody>
      </p:sp>
      <p:sp>
        <p:nvSpPr>
          <p:cNvPr id="38" name="مربع نص 48">
            <a:extLst>
              <a:ext uri="{FF2B5EF4-FFF2-40B4-BE49-F238E27FC236}">
                <a16:creationId xmlns:a16="http://schemas.microsoft.com/office/drawing/2014/main" id="{7D8332D7-923C-4810-89A5-C7835F462C4B}"/>
              </a:ext>
            </a:extLst>
          </p:cNvPr>
          <p:cNvSpPr txBox="1"/>
          <p:nvPr/>
        </p:nvSpPr>
        <p:spPr>
          <a:xfrm>
            <a:off x="4455593" y="5019815"/>
            <a:ext cx="496918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u="sng" dirty="0">
                <a:solidFill>
                  <a:srgbClr val="00B050"/>
                </a:solidFill>
                <a:latin typeface="Comic Sans MS"/>
                <a:cs typeface="Arial"/>
              </a:rPr>
              <a:t>S</a:t>
            </a:r>
            <a:endParaRPr kumimoji="0" lang="ar-SA" sz="2400" b="0" i="0" u="sng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  <p:sp>
        <p:nvSpPr>
          <p:cNvPr id="39" name="مربع نص 48">
            <a:extLst>
              <a:ext uri="{FF2B5EF4-FFF2-40B4-BE49-F238E27FC236}">
                <a16:creationId xmlns:a16="http://schemas.microsoft.com/office/drawing/2014/main" id="{816ECCF7-F984-4DD3-A1CD-9B8CD7754D11}"/>
              </a:ext>
            </a:extLst>
          </p:cNvPr>
          <p:cNvSpPr txBox="1"/>
          <p:nvPr/>
        </p:nvSpPr>
        <p:spPr>
          <a:xfrm>
            <a:off x="2866055" y="5008403"/>
            <a:ext cx="94296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/>
            <a:r>
              <a:rPr lang="en-US" sz="24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7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57E2B8A-808B-4E1F-B36A-4090EC49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317" y="942536"/>
            <a:ext cx="8063366" cy="535979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A64C1B-C729-41F9-ABB5-0267C3605C68}"/>
              </a:ext>
            </a:extLst>
          </p:cNvPr>
          <p:cNvSpPr txBox="1"/>
          <p:nvPr/>
        </p:nvSpPr>
        <p:spPr>
          <a:xfrm>
            <a:off x="8051409" y="2180491"/>
            <a:ext cx="1308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2 	1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244FE49-B7DF-44B3-9CD5-78CE3CF9A8D5}"/>
              </a:ext>
            </a:extLst>
          </p:cNvPr>
          <p:cNvSpPr txBox="1"/>
          <p:nvPr/>
        </p:nvSpPr>
        <p:spPr>
          <a:xfrm>
            <a:off x="3730282" y="2754923"/>
            <a:ext cx="13082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</a:rPr>
              <a:t>1    2</a:t>
            </a:r>
            <a:endParaRPr lang="ar-SA" sz="2800" dirty="0">
              <a:solidFill>
                <a:srgbClr val="0000CC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2CDCDD-0B98-40D4-8C2F-F45E59C95B8E}"/>
              </a:ext>
            </a:extLst>
          </p:cNvPr>
          <p:cNvSpPr txBox="1"/>
          <p:nvPr/>
        </p:nvSpPr>
        <p:spPr>
          <a:xfrm>
            <a:off x="7202658" y="2752577"/>
            <a:ext cx="25790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</a:rPr>
              <a:t>2 	1	3</a:t>
            </a:r>
            <a:endParaRPr lang="ar-SA" sz="2800" dirty="0">
              <a:solidFill>
                <a:srgbClr val="0000CC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8B7B60-8529-4321-A6CB-6F9A84D6E359}"/>
              </a:ext>
            </a:extLst>
          </p:cNvPr>
          <p:cNvSpPr txBox="1"/>
          <p:nvPr/>
        </p:nvSpPr>
        <p:spPr>
          <a:xfrm>
            <a:off x="4783013" y="3301218"/>
            <a:ext cx="22414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1	3	2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F6441A7-3CF0-4BBF-84FA-C734128BDF4F}"/>
              </a:ext>
            </a:extLst>
          </p:cNvPr>
          <p:cNvSpPr txBox="1"/>
          <p:nvPr/>
        </p:nvSpPr>
        <p:spPr>
          <a:xfrm>
            <a:off x="9143999" y="3301218"/>
            <a:ext cx="983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2   1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D537ABC-F20B-458A-83E3-196CB3D8C723}"/>
              </a:ext>
            </a:extLst>
          </p:cNvPr>
          <p:cNvSpPr txBox="1"/>
          <p:nvPr/>
        </p:nvSpPr>
        <p:spPr>
          <a:xfrm>
            <a:off x="7118250" y="3835791"/>
            <a:ext cx="16084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</a:rPr>
              <a:t>2     3    1</a:t>
            </a:r>
            <a:endParaRPr lang="ar-SA" sz="2800" dirty="0">
              <a:solidFill>
                <a:srgbClr val="0000CC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5EF80F4-B683-471C-BE25-D63F53466425}"/>
              </a:ext>
            </a:extLst>
          </p:cNvPr>
          <p:cNvSpPr txBox="1"/>
          <p:nvPr/>
        </p:nvSpPr>
        <p:spPr>
          <a:xfrm>
            <a:off x="4684539" y="4426633"/>
            <a:ext cx="26916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3       	1	2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210E15-A208-429C-A4C3-AF5612D3C7C7}"/>
              </a:ext>
            </a:extLst>
          </p:cNvPr>
          <p:cNvSpPr txBox="1"/>
          <p:nvPr/>
        </p:nvSpPr>
        <p:spPr>
          <a:xfrm>
            <a:off x="2954213" y="4989340"/>
            <a:ext cx="15099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</a:rPr>
              <a:t>1    	2</a:t>
            </a:r>
            <a:endParaRPr lang="ar-SA" sz="2800" dirty="0">
              <a:solidFill>
                <a:srgbClr val="0000CC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301B804-1D15-4DEC-9997-65F03FC44C6D}"/>
              </a:ext>
            </a:extLst>
          </p:cNvPr>
          <p:cNvSpPr txBox="1"/>
          <p:nvPr/>
        </p:nvSpPr>
        <p:spPr>
          <a:xfrm>
            <a:off x="6457069" y="5003406"/>
            <a:ext cx="2269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CC"/>
                </a:solidFill>
              </a:rPr>
              <a:t>3       2       1</a:t>
            </a:r>
            <a:endParaRPr lang="ar-SA" sz="2800" dirty="0">
              <a:solidFill>
                <a:srgbClr val="0000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FEE1-772E-4B30-9468-B195D406E205}"/>
              </a:ext>
            </a:extLst>
          </p:cNvPr>
          <p:cNvSpPr/>
          <p:nvPr/>
        </p:nvSpPr>
        <p:spPr>
          <a:xfrm rot="16200000">
            <a:off x="-3013502" y="2967335"/>
            <a:ext cx="685800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Mega Goal 4 .. 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WB (2)</a:t>
            </a:r>
          </a:p>
        </p:txBody>
      </p:sp>
      <p:sp>
        <p:nvSpPr>
          <p:cNvPr id="15" name="مربع نص 48">
            <a:extLst>
              <a:ext uri="{FF2B5EF4-FFF2-40B4-BE49-F238E27FC236}">
                <a16:creationId xmlns:a16="http://schemas.microsoft.com/office/drawing/2014/main" id="{B9DE0966-9785-4F8D-82D3-DE723C06A26E}"/>
              </a:ext>
            </a:extLst>
          </p:cNvPr>
          <p:cNvSpPr txBox="1"/>
          <p:nvPr/>
        </p:nvSpPr>
        <p:spPr>
          <a:xfrm>
            <a:off x="5139348" y="378637"/>
            <a:ext cx="4807539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92D050"/>
                </a:solidFill>
                <a:latin typeface="Comic Sans MS"/>
                <a:cs typeface="Arial"/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u="sng" dirty="0">
                <a:solidFill>
                  <a:srgbClr val="00B050"/>
                </a:solidFill>
                <a:latin typeface="Comic Sans MS"/>
                <a:cs typeface="Arial"/>
              </a:rPr>
              <a:t>S</a:t>
            </a:r>
            <a:r>
              <a:rPr lang="en-US" sz="2400" b="1" u="sng" dirty="0">
                <a:latin typeface="Comic Sans MS"/>
                <a:cs typeface="Arial"/>
              </a:rPr>
              <a:t>&amp;</a:t>
            </a:r>
            <a:r>
              <a:rPr lang="en-US" sz="3600" b="1" u="sng" dirty="0">
                <a:solidFill>
                  <a:srgbClr val="00B050"/>
                </a:solidFill>
                <a:latin typeface="Comic Sans MS"/>
                <a:cs typeface="Arial"/>
              </a:rPr>
              <a:t>SH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9900"/>
                </a:solidFill>
                <a:latin typeface="Comic Sans MS"/>
                <a:cs typeface="Arial"/>
              </a:rPr>
              <a:t>A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4A8C"/>
                </a:solidFill>
                <a:latin typeface="Comic Sans MS"/>
                <a:cs typeface="Arial"/>
              </a:rPr>
              <a:t>C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</a:t>
            </a:r>
            <a:r>
              <a:rPr lang="en-US" sz="3600" b="1" dirty="0">
                <a:solidFill>
                  <a:srgbClr val="FF81AE"/>
                </a:solidFill>
                <a:latin typeface="Comic Sans MS"/>
                <a:cs typeface="Arial"/>
              </a:rPr>
              <a:t>O</a:t>
            </a:r>
            <a:r>
              <a:rPr lang="en-US" sz="3600" b="1" dirty="0">
                <a:solidFill>
                  <a:srgbClr val="5B9BD5">
                    <a:lumMod val="75000"/>
                  </a:srgbClr>
                </a:solidFill>
                <a:latin typeface="Comic Sans MS"/>
                <a:cs typeface="Arial"/>
              </a:rPr>
              <a:t> M </a:t>
            </a:r>
            <a:r>
              <a:rPr lang="en-US" sz="3600" b="1" dirty="0">
                <a:solidFill>
                  <a:srgbClr val="A5A5A5"/>
                </a:solidFill>
                <a:latin typeface="Comic Sans MS"/>
                <a:cs typeface="Arial"/>
              </a:rPr>
              <a:t>P</a:t>
            </a:r>
            <a:endParaRPr lang="ar-SA" sz="3600" dirty="0">
              <a:solidFill>
                <a:srgbClr val="A5A5A5"/>
              </a:solidFill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675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iyadh travel | Saudi Arabia, Middle East - Lonely Planet">
            <a:extLst>
              <a:ext uri="{FF2B5EF4-FFF2-40B4-BE49-F238E27FC236}">
                <a16:creationId xmlns:a16="http://schemas.microsoft.com/office/drawing/2014/main" id="{F4EB97CB-6938-4BCF-9BAD-AD6A6520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Vector | Boy wearing shirt with macau flag">
            <a:extLst>
              <a:ext uri="{FF2B5EF4-FFF2-40B4-BE49-F238E27FC236}">
                <a16:creationId xmlns:a16="http://schemas.microsoft.com/office/drawing/2014/main" id="{575F05B0-5231-4299-BD71-D606EE18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390" y1="26652" x2="56390" y2="26652"/>
                        <a14:foregroundMark x1="56390" y1="26652" x2="56390" y2="26652"/>
                        <a14:foregroundMark x1="66613" y1="24764" x2="66613" y2="24764"/>
                        <a14:foregroundMark x1="63099" y1="24764" x2="63099" y2="24764"/>
                        <a14:foregroundMark x1="31949" y1="25490" x2="31949" y2="25490"/>
                        <a14:foregroundMark x1="34984" y1="25781" x2="34984" y2="25781"/>
                        <a14:foregroundMark x1="29393" y1="25127" x2="29393" y2="25127"/>
                        <a14:foregroundMark x1="28914" y1="24256" x2="28914" y2="24256"/>
                        <a14:foregroundMark x1="43291" y1="51489" x2="43291" y2="51489"/>
                        <a14:foregroundMark x1="47444" y1="54176" x2="47444" y2="54176"/>
                        <a14:foregroundMark x1="56070" y1="94336" x2="56070" y2="94336"/>
                        <a14:foregroundMark x1="56070" y1="95207" x2="56070" y2="95207"/>
                        <a14:foregroundMark x1="52556" y1="96078" x2="51438" y2="95933"/>
                        <a14:foregroundMark x1="51118" y1="95570" x2="51118" y2="95570"/>
                        <a14:foregroundMark x1="54153" y1="98983" x2="54153" y2="98983"/>
                        <a14:foregroundMark x1="53035" y1="98257" x2="53035" y2="98257"/>
                        <a14:foregroundMark x1="30511" y1="93174" x2="30511" y2="93174"/>
                        <a14:foregroundMark x1="26677" y1="92956" x2="26677" y2="92956"/>
                        <a14:foregroundMark x1="24441" y1="92447" x2="24441" y2="92447"/>
                        <a14:foregroundMark x1="24441" y1="91794" x2="24441" y2="91794"/>
                        <a14:foregroundMark x1="37220" y1="94045" x2="37220" y2="94045"/>
                        <a14:foregroundMark x1="31150" y1="94045" x2="31150" y2="94045"/>
                        <a14:foregroundMark x1="59744" y1="25635" x2="59744" y2="25635"/>
                        <a14:foregroundMark x1="53355" y1="9586" x2="53355" y2="9586"/>
                        <a14:foregroundMark x1="62460" y1="27015" x2="62460" y2="27015"/>
                        <a14:foregroundMark x1="38019" y1="5664" x2="38019" y2="5664"/>
                        <a14:foregroundMark x1="45847" y1="4648" x2="45847" y2="4648"/>
                        <a14:foregroundMark x1="48562" y1="6681" x2="48562" y2="6681"/>
                        <a14:foregroundMark x1="48562" y1="6826" x2="41693" y2="9223"/>
                        <a14:foregroundMark x1="41054" y1="9368" x2="37220" y2="10240"/>
                        <a14:foregroundMark x1="32268" y1="9949" x2="29712" y2="10748"/>
                        <a14:foregroundMark x1="25240" y1="12128" x2="22204" y2="13508"/>
                        <a14:foregroundMark x1="20288" y1="14016" x2="18051" y2="15396"/>
                        <a14:foregroundMark x1="18051" y1="15396" x2="18051" y2="15396"/>
                        <a14:foregroundMark x1="21406" y1="12999" x2="22524" y2="12491"/>
                        <a14:foregroundMark x1="25879" y1="10458" x2="28914" y2="9949"/>
                        <a14:foregroundMark x1="64217" y1="5664" x2="65495" y2="5447"/>
                        <a14:foregroundMark x1="67732" y1="5301" x2="70288" y2="6826"/>
                        <a14:foregroundMark x1="73642" y1="8351" x2="76358" y2="10603"/>
                        <a14:foregroundMark x1="78275" y1="11619" x2="80032" y2="13871"/>
                        <a14:foregroundMark x1="81949" y1="15759" x2="83866" y2="17429"/>
                        <a14:foregroundMark x1="83866" y1="17429" x2="84984" y2="18446"/>
                        <a14:foregroundMark x1="84984" y1="18446" x2="86102" y2="18809"/>
                        <a14:foregroundMark x1="91693" y1="15904" x2="91054" y2="14887"/>
                        <a14:foregroundMark x1="89137" y1="12854" x2="89137" y2="12854"/>
                        <a14:foregroundMark x1="86901" y1="11619" x2="86901" y2="11619"/>
                        <a14:foregroundMark x1="84984" y1="10603" x2="84984" y2="10603"/>
                        <a14:foregroundMark x1="82268" y1="8860" x2="82268" y2="8860"/>
                        <a14:foregroundMark x1="81150" y1="8061" x2="81150" y2="8061"/>
                        <a14:foregroundMark x1="78914" y1="6826" x2="78914" y2="6826"/>
                        <a14:foregroundMark x1="74760" y1="5447" x2="74760" y2="5447"/>
                        <a14:foregroundMark x1="65495" y1="8351" x2="65495" y2="8351"/>
                        <a14:foregroundMark x1="65815" y1="8860" x2="65815" y2="8860"/>
                        <a14:foregroundMark x1="66613" y1="9078" x2="70288" y2="10458"/>
                        <a14:foregroundMark x1="72524" y1="11256" x2="73003" y2="13871"/>
                        <a14:foregroundMark x1="73003" y1="13871" x2="73003" y2="13871"/>
                        <a14:foregroundMark x1="73003" y1="14161" x2="73003" y2="14161"/>
                        <a14:foregroundMark x1="73003" y1="14161" x2="73003" y2="14161"/>
                        <a14:foregroundMark x1="77796" y1="16049" x2="80831" y2="17574"/>
                        <a14:foregroundMark x1="81150" y1="17938" x2="81150" y2="18664"/>
                        <a14:foregroundMark x1="81629" y1="18809" x2="81629" y2="18809"/>
                        <a14:foregroundMark x1="67252" y1="11474" x2="65016" y2="11474"/>
                        <a14:foregroundMark x1="64696" y1="11474" x2="63578" y2="11474"/>
                        <a14:foregroundMark x1="63578" y1="11474" x2="63578" y2="11474"/>
                        <a14:foregroundMark x1="60863" y1="10603" x2="60863" y2="10603"/>
                        <a14:foregroundMark x1="54952" y1="8715" x2="54952" y2="8715"/>
                        <a14:foregroundMark x1="54952" y1="8715" x2="54952" y2="8715"/>
                        <a14:foregroundMark x1="50799" y1="7044" x2="50799" y2="7044"/>
                        <a14:foregroundMark x1="50799" y1="7044" x2="50799" y2="7044"/>
                        <a14:foregroundMark x1="50799" y1="7044" x2="50799" y2="7044"/>
                        <a14:foregroundMark x1="49201" y1="8061" x2="49201" y2="8061"/>
                        <a14:foregroundMark x1="47764" y1="8715" x2="42812" y2="9078"/>
                        <a14:foregroundMark x1="37540" y1="8061" x2="37540" y2="8061"/>
                        <a14:foregroundMark x1="41693" y1="11765" x2="41693" y2="11765"/>
                        <a14:foregroundMark x1="41693" y1="11765" x2="41693" y2="11765"/>
                        <a14:foregroundMark x1="41374" y1="12273" x2="41374" y2="12273"/>
                        <a14:foregroundMark x1="46645" y1="12128" x2="65016" y2="8860"/>
                        <a14:foregroundMark x1="69489" y1="7698" x2="69489" y2="7698"/>
                        <a14:foregroundMark x1="60863" y1="6681" x2="60863" y2="6681"/>
                        <a14:foregroundMark x1="58307" y1="5447" x2="58307" y2="5447"/>
                        <a14:foregroundMark x1="54952" y1="4430" x2="54952" y2="4430"/>
                        <a14:foregroundMark x1="54473" y1="4285" x2="54473" y2="4285"/>
                        <a14:foregroundMark x1="52236" y1="3558" x2="52236" y2="3558"/>
                        <a14:foregroundMark x1="51118" y1="2760" x2="51118" y2="2760"/>
                        <a14:foregroundMark x1="43291" y1="4648" x2="39457" y2="4938"/>
                        <a14:foregroundMark x1="33067" y1="4938" x2="33067" y2="4938"/>
                        <a14:foregroundMark x1="32748" y1="4938" x2="32268" y2="5447"/>
                        <a14:foregroundMark x1="32268" y1="5447" x2="30511" y2="6681"/>
                        <a14:foregroundMark x1="30511" y1="6681" x2="28914" y2="7698"/>
                        <a14:foregroundMark x1="28914" y1="7698" x2="27476" y2="8206"/>
                        <a14:foregroundMark x1="25559" y1="8351" x2="19968" y2="10240"/>
                        <a14:foregroundMark x1="17252" y1="10240" x2="17252" y2="10240"/>
                        <a14:foregroundMark x1="16134" y1="10966" x2="14696" y2="12636"/>
                        <a14:foregroundMark x1="13898" y1="13871" x2="13578" y2="14670"/>
                        <a14:foregroundMark x1="13898" y1="13145" x2="13898" y2="13145"/>
                        <a14:foregroundMark x1="12460" y1="15178" x2="12460" y2="16558"/>
                        <a14:foregroundMark x1="12460" y1="17792" x2="12460" y2="18664"/>
                        <a14:foregroundMark x1="12460" y1="18809" x2="12460" y2="18809"/>
                        <a14:foregroundMark x1="59425" y1="20697" x2="59425" y2="20697"/>
                        <a14:foregroundMark x1="34185" y1="21569" x2="34185" y2="21569"/>
                        <a14:foregroundMark x1="50799" y1="33987" x2="50799" y2="33987"/>
                        <a14:foregroundMark x1="40575" y1="54539" x2="40575" y2="5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14" y="2586824"/>
            <a:ext cx="234248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وسيلة الشرح: خط مع حد وشريط تمييز 5">
            <a:extLst>
              <a:ext uri="{FF2B5EF4-FFF2-40B4-BE49-F238E27FC236}">
                <a16:creationId xmlns:a16="http://schemas.microsoft.com/office/drawing/2014/main" id="{A5E05B9C-B594-421E-A1FD-0E0B637ADBF0}"/>
              </a:ext>
            </a:extLst>
          </p:cNvPr>
          <p:cNvSpPr/>
          <p:nvPr/>
        </p:nvSpPr>
        <p:spPr>
          <a:xfrm>
            <a:off x="549990" y="1753520"/>
            <a:ext cx="6266036" cy="523220"/>
          </a:xfrm>
          <a:prstGeom prst="accentBorderCallout1">
            <a:avLst>
              <a:gd name="adj1" fmla="val 18750"/>
              <a:gd name="adj2" fmla="val -8333"/>
              <a:gd name="adj3" fmla="val 19383"/>
              <a:gd name="adj4" fmla="val -282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CD1976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Riyadh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0"/>
                <a:effectLst/>
                <a:uLnTx/>
                <a:uFillTx/>
                <a:latin typeface="Comic Sans MS"/>
                <a:ea typeface="+mn-ea"/>
                <a:cs typeface="Arial"/>
              </a:rPr>
              <a:t>an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</a:t>
            </a:r>
            <a:r>
              <a:rPr kumimoji="0" lang="en-US" sz="2800" b="0" i="0" u="sng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nteresting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city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.</a:t>
            </a:r>
          </a:p>
        </p:txBody>
      </p:sp>
      <p:sp>
        <p:nvSpPr>
          <p:cNvPr id="7" name="وسيلة الشرح: خط مع حد وشريط تمييز 6">
            <a:extLst>
              <a:ext uri="{FF2B5EF4-FFF2-40B4-BE49-F238E27FC236}">
                <a16:creationId xmlns:a16="http://schemas.microsoft.com/office/drawing/2014/main" id="{0C9F21C9-B69A-40A5-9960-9EA528B1FFA1}"/>
              </a:ext>
            </a:extLst>
          </p:cNvPr>
          <p:cNvSpPr/>
          <p:nvPr/>
        </p:nvSpPr>
        <p:spPr>
          <a:xfrm>
            <a:off x="549990" y="2781962"/>
            <a:ext cx="7840353" cy="523220"/>
          </a:xfrm>
          <a:prstGeom prst="accentBorderCallout1">
            <a:avLst>
              <a:gd name="adj1" fmla="val 18750"/>
              <a:gd name="adj2" fmla="val -8333"/>
              <a:gd name="adj3" fmla="val 19383"/>
              <a:gd name="adj4" fmla="val -282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CD1976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Riyadh and Dammam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are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 w="0"/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interesting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cities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.</a:t>
            </a:r>
          </a:p>
        </p:txBody>
      </p: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B6B603F7-1AA1-43C4-8DCB-07D7FD6E8D39}"/>
              </a:ext>
            </a:extLst>
          </p:cNvPr>
          <p:cNvSpPr/>
          <p:nvPr/>
        </p:nvSpPr>
        <p:spPr>
          <a:xfrm>
            <a:off x="8899998" y="425497"/>
            <a:ext cx="2672899" cy="1328023"/>
          </a:xfrm>
          <a:prstGeom prst="wedgeRoundRectCallout">
            <a:avLst>
              <a:gd name="adj1" fmla="val 32730"/>
              <a:gd name="adj2" fmla="val 64054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.. the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placement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of the adjective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?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4" name="وسيلة الشرح: خط مع حد وشريط تمييز 13">
            <a:extLst>
              <a:ext uri="{FF2B5EF4-FFF2-40B4-BE49-F238E27FC236}">
                <a16:creationId xmlns:a16="http://schemas.microsoft.com/office/drawing/2014/main" id="{5FB5D2C6-CD5E-4E7E-93EF-31734A4A965B}"/>
              </a:ext>
            </a:extLst>
          </p:cNvPr>
          <p:cNvSpPr/>
          <p:nvPr/>
        </p:nvSpPr>
        <p:spPr>
          <a:xfrm>
            <a:off x="5601285" y="3483405"/>
            <a:ext cx="2789058" cy="1754326"/>
          </a:xfrm>
          <a:prstGeom prst="accentBorderCallout1">
            <a:avLst>
              <a:gd name="adj1" fmla="val 18750"/>
              <a:gd name="adj2" fmla="val -8333"/>
              <a:gd name="adj3" fmla="val -62380"/>
              <a:gd name="adj4" fmla="val -95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.. goes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before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nouns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after 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verb to (be)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00CC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5" name="فقاعة الكلام: مستطيلة مستديرة الزوايا 14">
            <a:extLst>
              <a:ext uri="{FF2B5EF4-FFF2-40B4-BE49-F238E27FC236}">
                <a16:creationId xmlns:a16="http://schemas.microsoft.com/office/drawing/2014/main" id="{BBBC54AC-015E-4721-A3AC-EC2F26DEC31C}"/>
              </a:ext>
            </a:extLst>
          </p:cNvPr>
          <p:cNvSpPr/>
          <p:nvPr/>
        </p:nvSpPr>
        <p:spPr>
          <a:xfrm>
            <a:off x="8701424" y="885990"/>
            <a:ext cx="2672899" cy="1328023"/>
          </a:xfrm>
          <a:prstGeom prst="wedgeRoundRectCallout">
            <a:avLst>
              <a:gd name="adj1" fmla="val 32730"/>
              <a:gd name="adj2" fmla="val 64054"/>
              <a:gd name="adj3" fmla="val 16667"/>
            </a:avLst>
          </a:prstGeom>
          <a:solidFill>
            <a:srgbClr val="35AA0E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..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Adj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 changes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sgl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0"/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plr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nouns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?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6" name="وسيلة الشرح: خط مع حد وشريط تمييز 15">
            <a:extLst>
              <a:ext uri="{FF2B5EF4-FFF2-40B4-BE49-F238E27FC236}">
                <a16:creationId xmlns:a16="http://schemas.microsoft.com/office/drawing/2014/main" id="{9AF377BD-2127-4E98-AFB3-E5F0DBD1C496}"/>
              </a:ext>
            </a:extLst>
          </p:cNvPr>
          <p:cNvSpPr/>
          <p:nvPr/>
        </p:nvSpPr>
        <p:spPr>
          <a:xfrm>
            <a:off x="9244890" y="2751184"/>
            <a:ext cx="1775867" cy="584775"/>
          </a:xfrm>
          <a:prstGeom prst="accentBorderCallout1">
            <a:avLst>
              <a:gd name="adj1" fmla="val 18750"/>
              <a:gd name="adj2" fmla="val -8333"/>
              <a:gd name="adj3" fmla="val -62380"/>
              <a:gd name="adj4" fmla="val -9556"/>
            </a:avLst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NO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8" name="28 Rectángulo">
            <a:extLst>
              <a:ext uri="{FF2B5EF4-FFF2-40B4-BE49-F238E27FC236}">
                <a16:creationId xmlns:a16="http://schemas.microsoft.com/office/drawing/2014/main" id="{73D3B643-B5F9-46D0-B5CB-69D2BC35E351}"/>
              </a:ext>
            </a:extLst>
          </p:cNvPr>
          <p:cNvSpPr/>
          <p:nvPr/>
        </p:nvSpPr>
        <p:spPr bwMode="auto">
          <a:xfrm>
            <a:off x="23732" y="456577"/>
            <a:ext cx="3398312" cy="6749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+mn-ea"/>
              <a:cs typeface="Arial"/>
            </a:endParaRPr>
          </a:p>
        </p:txBody>
      </p:sp>
      <p:sp>
        <p:nvSpPr>
          <p:cNvPr id="20" name="4 Elipse">
            <a:extLst>
              <a:ext uri="{FF2B5EF4-FFF2-40B4-BE49-F238E27FC236}">
                <a16:creationId xmlns:a16="http://schemas.microsoft.com/office/drawing/2014/main" id="{1B12BC8C-5B30-49C3-989D-828A05E217D9}"/>
              </a:ext>
            </a:extLst>
          </p:cNvPr>
          <p:cNvSpPr/>
          <p:nvPr/>
        </p:nvSpPr>
        <p:spPr>
          <a:xfrm>
            <a:off x="23732" y="308101"/>
            <a:ext cx="3199737" cy="905823"/>
          </a:xfrm>
          <a:prstGeom prst="teardrop">
            <a:avLst/>
          </a:pr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rPr>
              <a:t>Remember from (Mega Goal 3</a:t>
            </a:r>
            <a:endParaRPr kumimoji="0" lang="es-MX" sz="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Open Sans Extrabold" panose="020B0906030804020204" pitchFamily="34" charset="0"/>
            </a:endParaRPr>
          </a:p>
        </p:txBody>
      </p:sp>
      <p:cxnSp>
        <p:nvCxnSpPr>
          <p:cNvPr id="22" name="58 Conector recto">
            <a:extLst>
              <a:ext uri="{FF2B5EF4-FFF2-40B4-BE49-F238E27FC236}">
                <a16:creationId xmlns:a16="http://schemas.microsoft.com/office/drawing/2014/main" id="{9E331BF5-7B4B-4E29-8DE1-D91CFF16AD68}"/>
              </a:ext>
            </a:extLst>
          </p:cNvPr>
          <p:cNvCxnSpPr/>
          <p:nvPr/>
        </p:nvCxnSpPr>
        <p:spPr>
          <a:xfrm flipH="1">
            <a:off x="2993316" y="1214107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cxnSp>
        <p:nvCxnSpPr>
          <p:cNvPr id="23" name="58 Conector recto">
            <a:extLst>
              <a:ext uri="{FF2B5EF4-FFF2-40B4-BE49-F238E27FC236}">
                <a16:creationId xmlns:a16="http://schemas.microsoft.com/office/drawing/2014/main" id="{2065DBED-AA64-48D6-9EFE-DD14FA555DA6}"/>
              </a:ext>
            </a:extLst>
          </p:cNvPr>
          <p:cNvCxnSpPr/>
          <p:nvPr/>
        </p:nvCxnSpPr>
        <p:spPr>
          <a:xfrm flipH="1">
            <a:off x="2993316" y="403381"/>
            <a:ext cx="2519707" cy="0"/>
          </a:xfrm>
          <a:prstGeom prst="line">
            <a:avLst/>
          </a:prstGeom>
          <a:noFill/>
          <a:ln w="28575">
            <a:gradFill>
              <a:gsLst>
                <a:gs pos="0">
                  <a:schemeClr val="bg1">
                    <a:lumMod val="95000"/>
                    <a:alpha val="15000"/>
                  </a:schemeClr>
                </a:gs>
                <a:gs pos="70000">
                  <a:schemeClr val="bg1">
                    <a:lumMod val="65000"/>
                  </a:schemeClr>
                </a:gs>
                <a:gs pos="3000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alpha val="15000"/>
                  </a:schemeClr>
                </a:gs>
              </a:gsLst>
              <a:lin ang="0" scaled="0"/>
            </a:gradFill>
          </a:ln>
          <a:effectLst/>
        </p:spPr>
      </p:cxnSp>
      <p:sp>
        <p:nvSpPr>
          <p:cNvPr id="24" name="Textbox 1">
            <a:extLst>
              <a:ext uri="{FF2B5EF4-FFF2-40B4-BE49-F238E27FC236}">
                <a16:creationId xmlns:a16="http://schemas.microsoft.com/office/drawing/2014/main" id="{16CC9B08-DD89-4784-BD56-8A8D624A9842}"/>
              </a:ext>
            </a:extLst>
          </p:cNvPr>
          <p:cNvSpPr/>
          <p:nvPr/>
        </p:nvSpPr>
        <p:spPr>
          <a:xfrm>
            <a:off x="3422044" y="474508"/>
            <a:ext cx="4697828" cy="61446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120846" tIns="60423" rIns="120846" bIns="604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30204" pitchFamily="34" charset="0"/>
                <a:ea typeface="方正综艺简体" panose="02010601030101010101" pitchFamily="2" charset="-122"/>
                <a:cs typeface="Arial"/>
              </a:rPr>
              <a:t>Position of Adjectives</a:t>
            </a:r>
          </a:p>
        </p:txBody>
      </p:sp>
    </p:spTree>
    <p:extLst>
      <p:ext uri="{BB962C8B-B14F-4D97-AF65-F5344CB8AC3E}">
        <p14:creationId xmlns:p14="http://schemas.microsoft.com/office/powerpoint/2010/main" val="29923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4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لأحساء العالمية تحتضن حضارات وتاريخاً في حضن النخيل">
            <a:extLst>
              <a:ext uri="{FF2B5EF4-FFF2-40B4-BE49-F238E27FC236}">
                <a16:creationId xmlns:a16="http://schemas.microsoft.com/office/drawing/2014/main" id="{18395581-7D18-4767-9FE2-479C5ECF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51AA3D-0A04-405A-AA4A-1A8AEB805255}"/>
              </a:ext>
            </a:extLst>
          </p:cNvPr>
          <p:cNvSpPr/>
          <p:nvPr/>
        </p:nvSpPr>
        <p:spPr>
          <a:xfrm>
            <a:off x="3605113" y="1677884"/>
            <a:ext cx="4035757" cy="1940957"/>
          </a:xfrm>
          <a:prstGeom prst="wedgeRoundRectCallout">
            <a:avLst>
              <a:gd name="adj1" fmla="val 45158"/>
              <a:gd name="adj2" fmla="val 61243"/>
              <a:gd name="adj3" fmla="val 16667"/>
            </a:avLst>
          </a:prstGeom>
          <a:solidFill>
            <a:srgbClr val="FF6B5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Al-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Ahsa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 is </a:t>
            </a:r>
            <a:r>
              <a:rPr kumimoji="0" lang="en-US" sz="3600" b="1" i="0" u="none" strike="noStrike" kern="1200" cap="none" spc="0" normalizeH="0" baseline="0" noProof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a/an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……………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governorate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.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F06F0391-D673-41AE-9FFA-96CDC25442D2}"/>
              </a:ext>
            </a:extLst>
          </p:cNvPr>
          <p:cNvSpPr/>
          <p:nvPr/>
        </p:nvSpPr>
        <p:spPr>
          <a:xfrm>
            <a:off x="1150276" y="1245783"/>
            <a:ext cx="1722913" cy="919401"/>
          </a:xfrm>
          <a:prstGeom prst="wedgeRoundRectCallout">
            <a:avLst>
              <a:gd name="adj1" fmla="val 3310"/>
              <a:gd name="adj2" fmla="val 95871"/>
              <a:gd name="adj3" fmla="val 16667"/>
            </a:avLst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.. your words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pic>
        <p:nvPicPr>
          <p:cNvPr id="3074" name="Picture 2" descr="Free Vector | Boy wearing shirt with macau flag">
            <a:extLst>
              <a:ext uri="{FF2B5EF4-FFF2-40B4-BE49-F238E27FC236}">
                <a16:creationId xmlns:a16="http://schemas.microsoft.com/office/drawing/2014/main" id="{57B0DBA2-E875-479F-8C28-94AA6C8D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390" y1="26652" x2="56390" y2="26652"/>
                        <a14:foregroundMark x1="56390" y1="26652" x2="56390" y2="26652"/>
                        <a14:foregroundMark x1="66613" y1="24764" x2="66613" y2="24764"/>
                        <a14:foregroundMark x1="63099" y1="24764" x2="63099" y2="24764"/>
                        <a14:foregroundMark x1="31949" y1="25490" x2="31949" y2="25490"/>
                        <a14:foregroundMark x1="34984" y1="25781" x2="34984" y2="25781"/>
                        <a14:foregroundMark x1="29393" y1="25127" x2="29393" y2="25127"/>
                        <a14:foregroundMark x1="28914" y1="24256" x2="28914" y2="24256"/>
                        <a14:foregroundMark x1="43291" y1="51489" x2="43291" y2="51489"/>
                        <a14:foregroundMark x1="47444" y1="54176" x2="47444" y2="54176"/>
                        <a14:foregroundMark x1="56070" y1="94336" x2="56070" y2="94336"/>
                        <a14:foregroundMark x1="56070" y1="95207" x2="56070" y2="95207"/>
                        <a14:foregroundMark x1="52556" y1="96078" x2="51438" y2="95933"/>
                        <a14:foregroundMark x1="51118" y1="95570" x2="51118" y2="95570"/>
                        <a14:foregroundMark x1="54153" y1="98983" x2="54153" y2="98983"/>
                        <a14:foregroundMark x1="53035" y1="98257" x2="53035" y2="98257"/>
                        <a14:foregroundMark x1="30511" y1="93174" x2="30511" y2="93174"/>
                        <a14:foregroundMark x1="26677" y1="92956" x2="26677" y2="92956"/>
                        <a14:foregroundMark x1="24441" y1="92447" x2="24441" y2="92447"/>
                        <a14:foregroundMark x1="24441" y1="91794" x2="24441" y2="91794"/>
                        <a14:foregroundMark x1="37220" y1="94045" x2="37220" y2="94045"/>
                        <a14:foregroundMark x1="31150" y1="94045" x2="31150" y2="94045"/>
                        <a14:foregroundMark x1="59744" y1="25635" x2="59744" y2="25635"/>
                        <a14:foregroundMark x1="53355" y1="9586" x2="53355" y2="9586"/>
                        <a14:foregroundMark x1="62460" y1="27015" x2="62460" y2="27015"/>
                        <a14:foregroundMark x1="38019" y1="5664" x2="38019" y2="5664"/>
                        <a14:foregroundMark x1="45847" y1="4648" x2="45847" y2="4648"/>
                        <a14:foregroundMark x1="48562" y1="6681" x2="48562" y2="6681"/>
                        <a14:foregroundMark x1="48562" y1="6826" x2="41693" y2="9223"/>
                        <a14:foregroundMark x1="41054" y1="9368" x2="37220" y2="10240"/>
                        <a14:foregroundMark x1="32268" y1="9949" x2="29712" y2="10748"/>
                        <a14:foregroundMark x1="25240" y1="12128" x2="22204" y2="13508"/>
                        <a14:foregroundMark x1="20288" y1="14016" x2="18051" y2="15396"/>
                        <a14:foregroundMark x1="18051" y1="15396" x2="18051" y2="15396"/>
                        <a14:foregroundMark x1="21406" y1="12999" x2="22524" y2="12491"/>
                        <a14:foregroundMark x1="25879" y1="10458" x2="28914" y2="9949"/>
                        <a14:foregroundMark x1="64217" y1="5664" x2="65495" y2="5447"/>
                        <a14:foregroundMark x1="67732" y1="5301" x2="70288" y2="6826"/>
                        <a14:foregroundMark x1="73642" y1="8351" x2="76358" y2="10603"/>
                        <a14:foregroundMark x1="78275" y1="11619" x2="80032" y2="13871"/>
                        <a14:foregroundMark x1="81949" y1="15759" x2="83866" y2="17429"/>
                        <a14:foregroundMark x1="83866" y1="17429" x2="84984" y2="18446"/>
                        <a14:foregroundMark x1="84984" y1="18446" x2="86102" y2="18809"/>
                        <a14:foregroundMark x1="91693" y1="15904" x2="91054" y2="14887"/>
                        <a14:foregroundMark x1="89137" y1="12854" x2="89137" y2="12854"/>
                        <a14:foregroundMark x1="86901" y1="11619" x2="86901" y2="11619"/>
                        <a14:foregroundMark x1="84984" y1="10603" x2="84984" y2="10603"/>
                        <a14:foregroundMark x1="82268" y1="8860" x2="82268" y2="8860"/>
                        <a14:foregroundMark x1="81150" y1="8061" x2="81150" y2="8061"/>
                        <a14:foregroundMark x1="78914" y1="6826" x2="78914" y2="6826"/>
                        <a14:foregroundMark x1="74760" y1="5447" x2="74760" y2="5447"/>
                        <a14:foregroundMark x1="65495" y1="8351" x2="65495" y2="8351"/>
                        <a14:foregroundMark x1="65815" y1="8860" x2="65815" y2="8860"/>
                        <a14:foregroundMark x1="66613" y1="9078" x2="70288" y2="10458"/>
                        <a14:foregroundMark x1="72524" y1="11256" x2="73003" y2="13871"/>
                        <a14:foregroundMark x1="73003" y1="13871" x2="73003" y2="13871"/>
                        <a14:foregroundMark x1="73003" y1="14161" x2="73003" y2="14161"/>
                        <a14:foregroundMark x1="73003" y1="14161" x2="73003" y2="14161"/>
                        <a14:foregroundMark x1="77796" y1="16049" x2="80831" y2="17574"/>
                        <a14:foregroundMark x1="81150" y1="17938" x2="81150" y2="18664"/>
                        <a14:foregroundMark x1="81629" y1="18809" x2="81629" y2="18809"/>
                        <a14:foregroundMark x1="67252" y1="11474" x2="65016" y2="11474"/>
                        <a14:foregroundMark x1="64696" y1="11474" x2="63578" y2="11474"/>
                        <a14:foregroundMark x1="63578" y1="11474" x2="63578" y2="11474"/>
                        <a14:foregroundMark x1="60863" y1="10603" x2="60863" y2="10603"/>
                        <a14:foregroundMark x1="54952" y1="8715" x2="54952" y2="8715"/>
                        <a14:foregroundMark x1="54952" y1="8715" x2="54952" y2="8715"/>
                        <a14:foregroundMark x1="50799" y1="7044" x2="50799" y2="7044"/>
                        <a14:foregroundMark x1="50799" y1="7044" x2="50799" y2="7044"/>
                        <a14:foregroundMark x1="50799" y1="7044" x2="50799" y2="7044"/>
                        <a14:foregroundMark x1="49201" y1="8061" x2="49201" y2="8061"/>
                        <a14:foregroundMark x1="47764" y1="8715" x2="42812" y2="9078"/>
                        <a14:foregroundMark x1="37540" y1="8061" x2="37540" y2="8061"/>
                        <a14:foregroundMark x1="41693" y1="11765" x2="41693" y2="11765"/>
                        <a14:foregroundMark x1="41693" y1="11765" x2="41693" y2="11765"/>
                        <a14:foregroundMark x1="41374" y1="12273" x2="41374" y2="12273"/>
                        <a14:foregroundMark x1="46645" y1="12128" x2="65016" y2="8860"/>
                        <a14:foregroundMark x1="69489" y1="7698" x2="69489" y2="7698"/>
                        <a14:foregroundMark x1="60863" y1="6681" x2="60863" y2="6681"/>
                        <a14:foregroundMark x1="58307" y1="5447" x2="58307" y2="5447"/>
                        <a14:foregroundMark x1="54952" y1="4430" x2="54952" y2="4430"/>
                        <a14:foregroundMark x1="54473" y1="4285" x2="54473" y2="4285"/>
                        <a14:foregroundMark x1="52236" y1="3558" x2="52236" y2="3558"/>
                        <a14:foregroundMark x1="51118" y1="2760" x2="51118" y2="2760"/>
                        <a14:foregroundMark x1="43291" y1="4648" x2="39457" y2="4938"/>
                        <a14:foregroundMark x1="33067" y1="4938" x2="33067" y2="4938"/>
                        <a14:foregroundMark x1="32748" y1="4938" x2="32268" y2="5447"/>
                        <a14:foregroundMark x1="32268" y1="5447" x2="30511" y2="6681"/>
                        <a14:foregroundMark x1="30511" y1="6681" x2="28914" y2="7698"/>
                        <a14:foregroundMark x1="28914" y1="7698" x2="27476" y2="8206"/>
                        <a14:foregroundMark x1="25559" y1="8351" x2="19968" y2="10240"/>
                        <a14:foregroundMark x1="17252" y1="10240" x2="17252" y2="10240"/>
                        <a14:foregroundMark x1="16134" y1="10966" x2="14696" y2="12636"/>
                        <a14:foregroundMark x1="13898" y1="13871" x2="13578" y2="14670"/>
                        <a14:foregroundMark x1="13898" y1="13145" x2="13898" y2="13145"/>
                        <a14:foregroundMark x1="12460" y1="15178" x2="12460" y2="16558"/>
                        <a14:foregroundMark x1="12460" y1="17792" x2="12460" y2="18664"/>
                        <a14:foregroundMark x1="12460" y1="18809" x2="12460" y2="18809"/>
                        <a14:foregroundMark x1="59425" y1="20697" x2="59425" y2="20697"/>
                        <a14:foregroundMark x1="34185" y1="21569" x2="34185" y2="21569"/>
                        <a14:foregroundMark x1="50799" y1="33987" x2="50799" y2="33987"/>
                        <a14:foregroundMark x1="40575" y1="54539" x2="40575" y2="5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703" y="2654059"/>
            <a:ext cx="234248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602046C-F976-4181-B864-9711B368A7DF}"/>
              </a:ext>
            </a:extLst>
          </p:cNvPr>
          <p:cNvSpPr/>
          <p:nvPr/>
        </p:nvSpPr>
        <p:spPr>
          <a:xfrm>
            <a:off x="4212439" y="2164845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beautiful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65FB5BA-8553-4CBB-A6E1-1DA0532FC528}"/>
              </a:ext>
            </a:extLst>
          </p:cNvPr>
          <p:cNvSpPr/>
          <p:nvPr/>
        </p:nvSpPr>
        <p:spPr>
          <a:xfrm>
            <a:off x="4212439" y="2187147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big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743149C-B51A-4EDD-816E-7D16D54FEB4C}"/>
              </a:ext>
            </a:extLst>
          </p:cNvPr>
          <p:cNvSpPr/>
          <p:nvPr/>
        </p:nvSpPr>
        <p:spPr>
          <a:xfrm>
            <a:off x="4212439" y="2120239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calm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9111E17-434C-405F-A7DD-99B8319A468E}"/>
              </a:ext>
            </a:extLst>
          </p:cNvPr>
          <p:cNvSpPr/>
          <p:nvPr/>
        </p:nvSpPr>
        <p:spPr>
          <a:xfrm>
            <a:off x="4212439" y="2187147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humid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5115BE6-C8C3-4FD7-AD9E-56FE2E220FE9}"/>
              </a:ext>
            </a:extLst>
          </p:cNvPr>
          <p:cNvSpPr/>
          <p:nvPr/>
        </p:nvSpPr>
        <p:spPr>
          <a:xfrm>
            <a:off x="4212439" y="2254055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charming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E2DE783-3447-491F-A4C5-7497962A8F8C}"/>
              </a:ext>
            </a:extLst>
          </p:cNvPr>
          <p:cNvSpPr/>
          <p:nvPr/>
        </p:nvSpPr>
        <p:spPr>
          <a:xfrm>
            <a:off x="4212439" y="2287506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peaceful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10AE41-D501-4244-973F-777DCAD04C98}"/>
              </a:ext>
            </a:extLst>
          </p:cNvPr>
          <p:cNvSpPr/>
          <p:nvPr/>
        </p:nvSpPr>
        <p:spPr>
          <a:xfrm>
            <a:off x="4212439" y="2267170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wonderful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15DF12B-9DC3-4228-8810-CC63CF83DD41}"/>
              </a:ext>
            </a:extLst>
          </p:cNvPr>
          <p:cNvGrpSpPr/>
          <p:nvPr/>
        </p:nvGrpSpPr>
        <p:grpSpPr>
          <a:xfrm>
            <a:off x="7414499" y="2214240"/>
            <a:ext cx="3991875" cy="5593996"/>
            <a:chOff x="3555194" y="2346038"/>
            <a:chExt cx="3991875" cy="5593996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B55D7B8C-E0AE-430C-84D6-6B33C0883771}"/>
                </a:ext>
              </a:extLst>
            </p:cNvPr>
            <p:cNvSpPr/>
            <p:nvPr/>
          </p:nvSpPr>
          <p:spPr>
            <a:xfrm rot="20849768">
              <a:off x="3719516" y="4217678"/>
              <a:ext cx="984439" cy="1735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Arial"/>
              </a:endParaRP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6605DAB-5F9F-422E-BAEA-1702C9672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94" y="2346038"/>
              <a:ext cx="3991875" cy="5593996"/>
            </a:xfrm>
            <a:prstGeom prst="rect">
              <a:avLst/>
            </a:prstGeom>
          </p:spPr>
        </p:pic>
      </p:grpSp>
      <p:sp>
        <p:nvSpPr>
          <p:cNvPr id="18" name="28 Rectángulo">
            <a:extLst>
              <a:ext uri="{FF2B5EF4-FFF2-40B4-BE49-F238E27FC236}">
                <a16:creationId xmlns:a16="http://schemas.microsoft.com/office/drawing/2014/main" id="{4350805E-925D-4610-B36C-CBB10C0CB9BB}"/>
              </a:ext>
            </a:extLst>
          </p:cNvPr>
          <p:cNvSpPr/>
          <p:nvPr/>
        </p:nvSpPr>
        <p:spPr bwMode="auto">
          <a:xfrm>
            <a:off x="23732" y="456577"/>
            <a:ext cx="3398312" cy="6749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+mn-ea"/>
              <a:cs typeface="Arial"/>
            </a:endParaRPr>
          </a:p>
        </p:txBody>
      </p:sp>
      <p:sp>
        <p:nvSpPr>
          <p:cNvPr id="19" name="4 Elipse">
            <a:extLst>
              <a:ext uri="{FF2B5EF4-FFF2-40B4-BE49-F238E27FC236}">
                <a16:creationId xmlns:a16="http://schemas.microsoft.com/office/drawing/2014/main" id="{3121B864-8119-4DB0-BF21-EC0D5DB2A20B}"/>
              </a:ext>
            </a:extLst>
          </p:cNvPr>
          <p:cNvSpPr/>
          <p:nvPr/>
        </p:nvSpPr>
        <p:spPr>
          <a:xfrm>
            <a:off x="23732" y="308101"/>
            <a:ext cx="3199737" cy="905823"/>
          </a:xfrm>
          <a:prstGeom prst="teardrop">
            <a:avLst/>
          </a:pr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Open Sans Extrabold" panose="020B0906030804020204" pitchFamily="34" charset="0"/>
              </a:rPr>
              <a:t>Remember from (Mega Goal 3</a:t>
            </a:r>
            <a:endParaRPr kumimoji="0" lang="es-MX" sz="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Open Sans Extrabold" panose="020B0906030804020204" pitchFamily="34" charset="0"/>
            </a:endParaRPr>
          </a:p>
        </p:txBody>
      </p:sp>
      <p:sp>
        <p:nvSpPr>
          <p:cNvPr id="20" name="مستطيل 15">
            <a:extLst>
              <a:ext uri="{FF2B5EF4-FFF2-40B4-BE49-F238E27FC236}">
                <a16:creationId xmlns:a16="http://schemas.microsoft.com/office/drawing/2014/main" id="{069C335A-E0F5-4130-A6C1-04423F95DC40}"/>
              </a:ext>
            </a:extLst>
          </p:cNvPr>
          <p:cNvSpPr/>
          <p:nvPr/>
        </p:nvSpPr>
        <p:spPr>
          <a:xfrm>
            <a:off x="4291030" y="2324490"/>
            <a:ext cx="25542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n-ea"/>
                <a:cs typeface="Arial"/>
              </a:rPr>
              <a:t>amazing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AFF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2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602166" y="860613"/>
            <a:ext cx="99357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this place?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 outdoor funfair scene with happy kids illustration. | CanStock">
            <a:extLst>
              <a:ext uri="{FF2B5EF4-FFF2-40B4-BE49-F238E27FC236}">
                <a16:creationId xmlns:a16="http://schemas.microsoft.com/office/drawing/2014/main" id="{31B9C544-E4B9-4D73-8F8C-1ECA3D86E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7"/>
          <a:stretch/>
        </p:blipFill>
        <p:spPr bwMode="auto">
          <a:xfrm>
            <a:off x="283540" y="1814164"/>
            <a:ext cx="11625962" cy="35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4">
            <a:extLst>
              <a:ext uri="{FF2B5EF4-FFF2-40B4-BE49-F238E27FC236}">
                <a16:creationId xmlns:a16="http://schemas.microsoft.com/office/drawing/2014/main" id="{C374FFD7-5250-422E-97B4-95F9DB1B876E}"/>
              </a:ext>
            </a:extLst>
          </p:cNvPr>
          <p:cNvSpPr txBox="1"/>
          <p:nvPr/>
        </p:nvSpPr>
        <p:spPr>
          <a:xfrm>
            <a:off x="1" y="6002696"/>
            <a:ext cx="25436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CDDD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endParaRPr lang="ar-SA" sz="4800" b="1" dirty="0">
              <a:solidFill>
                <a:srgbClr val="CDDD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578839C6-C5BB-4B93-90A0-3763E44CF26C}"/>
              </a:ext>
            </a:extLst>
          </p:cNvPr>
          <p:cNvSpPr txBox="1"/>
          <p:nvPr/>
        </p:nvSpPr>
        <p:spPr>
          <a:xfrm>
            <a:off x="1498637" y="5165207"/>
            <a:ext cx="29870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CDDD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  <a:endParaRPr lang="ar-SA" sz="4800" b="1" dirty="0">
              <a:solidFill>
                <a:srgbClr val="CDDD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E0E7D940-9474-4543-A6BC-533FB49D08E0}"/>
              </a:ext>
            </a:extLst>
          </p:cNvPr>
          <p:cNvSpPr txBox="1"/>
          <p:nvPr/>
        </p:nvSpPr>
        <p:spPr>
          <a:xfrm>
            <a:off x="3422223" y="5876691"/>
            <a:ext cx="25436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CDDD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</a:t>
            </a:r>
            <a:endParaRPr lang="ar-SA" sz="4800" b="1" dirty="0">
              <a:solidFill>
                <a:srgbClr val="CDDD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BEE37029-F72A-437A-9A91-D8D0034F428F}"/>
              </a:ext>
            </a:extLst>
          </p:cNvPr>
          <p:cNvSpPr txBox="1"/>
          <p:nvPr/>
        </p:nvSpPr>
        <p:spPr>
          <a:xfrm>
            <a:off x="6172200" y="5171699"/>
            <a:ext cx="2428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CDDD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exciting</a:t>
            </a:r>
            <a:endParaRPr lang="ar-SA" sz="4800" b="1" dirty="0">
              <a:solidFill>
                <a:srgbClr val="CDDD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مربع نص 4">
            <a:extLst>
              <a:ext uri="{FF2B5EF4-FFF2-40B4-BE49-F238E27FC236}">
                <a16:creationId xmlns:a16="http://schemas.microsoft.com/office/drawing/2014/main" id="{ECBFA61D-DA22-44A3-9486-ED43892BBCC5}"/>
              </a:ext>
            </a:extLst>
          </p:cNvPr>
          <p:cNvSpPr txBox="1"/>
          <p:nvPr/>
        </p:nvSpPr>
        <p:spPr>
          <a:xfrm>
            <a:off x="8962354" y="5224743"/>
            <a:ext cx="326497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CDDD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children</a:t>
            </a:r>
            <a:endParaRPr lang="ar-SA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قوس ممتلئ 15">
            <a:extLst>
              <a:ext uri="{FF2B5EF4-FFF2-40B4-BE49-F238E27FC236}">
                <a16:creationId xmlns:a16="http://schemas.microsoft.com/office/drawing/2014/main" id="{AE998622-19AB-4D67-8635-D8549828E400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CDD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1" name="مربع نص 22">
            <a:extLst>
              <a:ext uri="{FF2B5EF4-FFF2-40B4-BE49-F238E27FC236}">
                <a16:creationId xmlns:a16="http://schemas.microsoft.com/office/drawing/2014/main" id="{91EE580A-B54E-4494-9A71-19B98258D118}"/>
              </a:ext>
            </a:extLst>
          </p:cNvPr>
          <p:cNvSpPr txBox="1"/>
          <p:nvPr/>
        </p:nvSpPr>
        <p:spPr>
          <a:xfrm>
            <a:off x="9149173" y="146043"/>
            <a:ext cx="1464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Opinion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0795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1- Opinion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3892365-0E78-4C29-BA5F-DC1A6DD4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16" y="1150199"/>
            <a:ext cx="2143125" cy="1982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91C6E-C0F8-4261-A02B-A208FA12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9" y="1150200"/>
            <a:ext cx="2048590" cy="1982751"/>
          </a:xfrm>
          <a:prstGeom prst="rect">
            <a:avLst/>
          </a:prstGeom>
        </p:spPr>
      </p:pic>
      <p:pic>
        <p:nvPicPr>
          <p:cNvPr id="1026" name="Picture 2" descr="An Image Of A Man Shocked At How Expensive His Bill Is. Royalty Free  Cliparts, Vectors, And Stock Illustration. Image 10103321.">
            <a:extLst>
              <a:ext uri="{FF2B5EF4-FFF2-40B4-BE49-F238E27FC236}">
                <a16:creationId xmlns:a16="http://schemas.microsoft.com/office/drawing/2014/main" id="{51DD53AC-52C6-4771-8319-6FC8554E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09" y="1150198"/>
            <a:ext cx="2143125" cy="19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D8392-6027-46B3-9FBD-18DAB575A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676" y="1150198"/>
            <a:ext cx="2181225" cy="1938690"/>
          </a:xfrm>
          <a:prstGeom prst="rect">
            <a:avLst/>
          </a:prstGeom>
        </p:spPr>
      </p:pic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>
            <a:off x="313166" y="3267976"/>
            <a:ext cx="2588455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</a:p>
          <a:p>
            <a:pPr algn="ctr" rtl="0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</a:t>
            </a:r>
          </a:p>
          <a:p>
            <a:pPr algn="ctr" rtl="0"/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</a:t>
            </a:r>
          </a:p>
          <a:p>
            <a:pPr algn="ctr" rtl="0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lovely</a:t>
            </a:r>
          </a:p>
          <a:p>
            <a:pPr algn="ctr" rtl="0"/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</a:t>
            </a:r>
          </a:p>
          <a:p>
            <a:pPr algn="ctr" rtl="0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</a:t>
            </a:r>
          </a:p>
          <a:p>
            <a:pPr algn="ctr" rtl="0"/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impressive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fancy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8F84B29D-76CF-467B-B942-05340B67A8ED}"/>
              </a:ext>
            </a:extLst>
          </p:cNvPr>
          <p:cNvSpPr txBox="1"/>
          <p:nvPr/>
        </p:nvSpPr>
        <p:spPr>
          <a:xfrm>
            <a:off x="3164161" y="3269059"/>
            <a:ext cx="258845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ugly</a:t>
            </a:r>
          </a:p>
          <a:p>
            <a:pPr algn="ctr" rtl="0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</a:t>
            </a:r>
          </a:p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terrible</a:t>
            </a:r>
          </a:p>
          <a:p>
            <a:pPr algn="ctr" rtl="0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</a:t>
            </a:r>
          </a:p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</a:t>
            </a:r>
          </a:p>
        </p:txBody>
      </p:sp>
      <p:sp>
        <p:nvSpPr>
          <p:cNvPr id="10" name="مربع نص 4">
            <a:extLst>
              <a:ext uri="{FF2B5EF4-FFF2-40B4-BE49-F238E27FC236}">
                <a16:creationId xmlns:a16="http://schemas.microsoft.com/office/drawing/2014/main" id="{F3639862-050C-48C5-B827-F24A142F2D20}"/>
              </a:ext>
            </a:extLst>
          </p:cNvPr>
          <p:cNvSpPr txBox="1"/>
          <p:nvPr/>
        </p:nvSpPr>
        <p:spPr>
          <a:xfrm>
            <a:off x="6326238" y="3239811"/>
            <a:ext cx="258845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expensive</a:t>
            </a:r>
          </a:p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cheap</a:t>
            </a: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168B0CA1-22DC-4544-93F3-C1484120F535}"/>
              </a:ext>
            </a:extLst>
          </p:cNvPr>
          <p:cNvSpPr txBox="1"/>
          <p:nvPr/>
        </p:nvSpPr>
        <p:spPr>
          <a:xfrm>
            <a:off x="9287252" y="3269059"/>
            <a:ext cx="25884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comforting</a:t>
            </a:r>
          </a:p>
        </p:txBody>
      </p:sp>
      <p:sp>
        <p:nvSpPr>
          <p:cNvPr id="12" name="مربع نص 4">
            <a:extLst>
              <a:ext uri="{FF2B5EF4-FFF2-40B4-BE49-F238E27FC236}">
                <a16:creationId xmlns:a16="http://schemas.microsoft.com/office/drawing/2014/main" id="{554AB314-69DC-4FFE-B387-B214F3F55BC6}"/>
              </a:ext>
            </a:extLst>
          </p:cNvPr>
          <p:cNvSpPr txBox="1"/>
          <p:nvPr/>
        </p:nvSpPr>
        <p:spPr>
          <a:xfrm>
            <a:off x="9287252" y="3896104"/>
            <a:ext cx="25884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annoying</a:t>
            </a:r>
          </a:p>
        </p:txBody>
      </p:sp>
    </p:spTree>
    <p:extLst>
      <p:ext uri="{BB962C8B-B14F-4D97-AF65-F5344CB8AC3E}">
        <p14:creationId xmlns:p14="http://schemas.microsoft.com/office/powerpoint/2010/main" val="33889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1111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1212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  <p:sp>
          <p:nvSpPr>
            <p:cNvPr id="37" name="121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endParaRPr>
            </a:p>
          </p:txBody>
        </p:sp>
      </p:grpSp>
      <p:sp>
        <p:nvSpPr>
          <p:cNvPr id="38" name="111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39" name="11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sp>
        <p:nvSpPr>
          <p:cNvPr id="41" name="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مربع نص 4">
            <a:extLst>
              <a:ext uri="{FF2B5EF4-FFF2-40B4-BE49-F238E27FC236}">
                <a16:creationId xmlns:a16="http://schemas.microsoft.com/office/drawing/2014/main" id="{1DF34BC6-1282-47BC-B38B-1B1C7215177E}"/>
              </a:ext>
            </a:extLst>
          </p:cNvPr>
          <p:cNvSpPr txBox="1"/>
          <p:nvPr/>
        </p:nvSpPr>
        <p:spPr>
          <a:xfrm>
            <a:off x="602167" y="860613"/>
            <a:ext cx="59770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following.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(Size &amp; Shape)</a:t>
            </a:r>
            <a:endParaRPr lang="ar-SA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C374FFD7-5250-422E-97B4-95F9DB1B876E}"/>
              </a:ext>
            </a:extLst>
          </p:cNvPr>
          <p:cNvSpPr txBox="1"/>
          <p:nvPr/>
        </p:nvSpPr>
        <p:spPr>
          <a:xfrm>
            <a:off x="1" y="5523195"/>
            <a:ext cx="24847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مربع نص 4">
            <a:extLst>
              <a:ext uri="{FF2B5EF4-FFF2-40B4-BE49-F238E27FC236}">
                <a16:creationId xmlns:a16="http://schemas.microsoft.com/office/drawing/2014/main" id="{578839C6-C5BB-4B93-90A0-3763E44CF26C}"/>
              </a:ext>
            </a:extLst>
          </p:cNvPr>
          <p:cNvSpPr txBox="1"/>
          <p:nvPr/>
        </p:nvSpPr>
        <p:spPr>
          <a:xfrm>
            <a:off x="228600" y="4781535"/>
            <a:ext cx="17113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E0E7D940-9474-4543-A6BC-533FB49D08E0}"/>
              </a:ext>
            </a:extLst>
          </p:cNvPr>
          <p:cNvSpPr txBox="1"/>
          <p:nvPr/>
        </p:nvSpPr>
        <p:spPr>
          <a:xfrm>
            <a:off x="1498637" y="5701869"/>
            <a:ext cx="28949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enormous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BEE37029-F72A-437A-9A91-D8D0034F428F}"/>
              </a:ext>
            </a:extLst>
          </p:cNvPr>
          <p:cNvSpPr txBox="1"/>
          <p:nvPr/>
        </p:nvSpPr>
        <p:spPr>
          <a:xfrm>
            <a:off x="1604572" y="4912912"/>
            <a:ext cx="23723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gigantic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Jeddah Tower - Wikipedia">
            <a:extLst>
              <a:ext uri="{FF2B5EF4-FFF2-40B4-BE49-F238E27FC236}">
                <a16:creationId xmlns:a16="http://schemas.microsoft.com/office/drawing/2014/main" id="{79337367-A2B7-4907-8712-28440338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1" y="2192318"/>
            <a:ext cx="2396445" cy="27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Advantages and Disadvantages of Small Cars - AxleAddict">
            <a:extLst>
              <a:ext uri="{FF2B5EF4-FFF2-40B4-BE49-F238E27FC236}">
                <a16:creationId xmlns:a16="http://schemas.microsoft.com/office/drawing/2014/main" id="{36BAE2D3-3718-43DB-BF7D-CCBB933C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77" y="2734684"/>
            <a:ext cx="1601246" cy="13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4">
            <a:extLst>
              <a:ext uri="{FF2B5EF4-FFF2-40B4-BE49-F238E27FC236}">
                <a16:creationId xmlns:a16="http://schemas.microsoft.com/office/drawing/2014/main" id="{EC7D8730-4BED-44D7-B05D-26287CDBF3A7}"/>
              </a:ext>
            </a:extLst>
          </p:cNvPr>
          <p:cNvSpPr txBox="1"/>
          <p:nvPr/>
        </p:nvSpPr>
        <p:spPr>
          <a:xfrm>
            <a:off x="5444964" y="5283741"/>
            <a:ext cx="1203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tiny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مربع نص 4">
            <a:extLst>
              <a:ext uri="{FF2B5EF4-FFF2-40B4-BE49-F238E27FC236}">
                <a16:creationId xmlns:a16="http://schemas.microsoft.com/office/drawing/2014/main" id="{B7719DDA-E6E8-423B-BEFF-CFE234422E1D}"/>
              </a:ext>
            </a:extLst>
          </p:cNvPr>
          <p:cNvSpPr txBox="1"/>
          <p:nvPr/>
        </p:nvSpPr>
        <p:spPr>
          <a:xfrm>
            <a:off x="5295377" y="4542081"/>
            <a:ext cx="17113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قوس ممتلئ 15">
            <a:extLst>
              <a:ext uri="{FF2B5EF4-FFF2-40B4-BE49-F238E27FC236}">
                <a16:creationId xmlns:a16="http://schemas.microsoft.com/office/drawing/2014/main" id="{3CEB4557-2669-4112-8169-7CC44EC28575}"/>
              </a:ext>
            </a:extLst>
          </p:cNvPr>
          <p:cNvSpPr/>
          <p:nvPr/>
        </p:nvSpPr>
        <p:spPr>
          <a:xfrm>
            <a:off x="7736065" y="63597"/>
            <a:ext cx="4290735" cy="2002768"/>
          </a:xfrm>
          <a:prstGeom prst="blockArc">
            <a:avLst/>
          </a:prstGeom>
          <a:solidFill>
            <a:srgbClr val="A2E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A2E170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5" name="مربع نص 22">
            <a:extLst>
              <a:ext uri="{FF2B5EF4-FFF2-40B4-BE49-F238E27FC236}">
                <a16:creationId xmlns:a16="http://schemas.microsoft.com/office/drawing/2014/main" id="{D9960A1A-A9D4-49B3-9FC3-4597F1032A34}"/>
              </a:ext>
            </a:extLst>
          </p:cNvPr>
          <p:cNvSpPr txBox="1"/>
          <p:nvPr/>
        </p:nvSpPr>
        <p:spPr>
          <a:xfrm>
            <a:off x="8980769" y="186417"/>
            <a:ext cx="18013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Size &amp;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Shape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Arial"/>
            </a:endParaRPr>
          </a:p>
        </p:txBody>
      </p:sp>
      <p:sp>
        <p:nvSpPr>
          <p:cNvPr id="27" name="مربع نص 4">
            <a:extLst>
              <a:ext uri="{FF2B5EF4-FFF2-40B4-BE49-F238E27FC236}">
                <a16:creationId xmlns:a16="http://schemas.microsoft.com/office/drawing/2014/main" id="{46682115-9740-4EC6-8F92-F4E2CD97B659}"/>
              </a:ext>
            </a:extLst>
          </p:cNvPr>
          <p:cNvSpPr txBox="1"/>
          <p:nvPr/>
        </p:nvSpPr>
        <p:spPr>
          <a:xfrm>
            <a:off x="9488991" y="4902389"/>
            <a:ext cx="22778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مربع نص 4">
            <a:extLst>
              <a:ext uri="{FF2B5EF4-FFF2-40B4-BE49-F238E27FC236}">
                <a16:creationId xmlns:a16="http://schemas.microsoft.com/office/drawing/2014/main" id="{737AEFD5-605F-4BAA-8746-E59DF1DAB722}"/>
              </a:ext>
            </a:extLst>
          </p:cNvPr>
          <p:cNvSpPr txBox="1"/>
          <p:nvPr/>
        </p:nvSpPr>
        <p:spPr>
          <a:xfrm>
            <a:off x="9339404" y="4160729"/>
            <a:ext cx="22778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curved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مربع نص 4">
            <a:extLst>
              <a:ext uri="{FF2B5EF4-FFF2-40B4-BE49-F238E27FC236}">
                <a16:creationId xmlns:a16="http://schemas.microsoft.com/office/drawing/2014/main" id="{E269C5A4-91A5-457E-AE19-F95C8F185714}"/>
              </a:ext>
            </a:extLst>
          </p:cNvPr>
          <p:cNvSpPr txBox="1"/>
          <p:nvPr/>
        </p:nvSpPr>
        <p:spPr>
          <a:xfrm>
            <a:off x="9448485" y="5612532"/>
            <a:ext cx="22778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b="1" dirty="0">
                <a:solidFill>
                  <a:srgbClr val="A2E1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endParaRPr lang="ar-SA" sz="4800" b="1" dirty="0">
              <a:solidFill>
                <a:srgbClr val="A2E1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amsung T55 Series 27&quot; LED 1000R Curved FHD FreeSync Monitor (DisplayPort,  HDMI, VGA) LC27T550FDNXZA - Best Buy">
            <a:extLst>
              <a:ext uri="{FF2B5EF4-FFF2-40B4-BE49-F238E27FC236}">
                <a16:creationId xmlns:a16="http://schemas.microsoft.com/office/drawing/2014/main" id="{94837888-83F2-4809-A319-E0287B7B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39" y="2199936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9554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2.1- </a:t>
                      </a:r>
                      <a:r>
                        <a:rPr lang="en-US" sz="5400" u="sng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5400" dirty="0"/>
                        <a:t>ize + (Height)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>
            <a:off x="313166" y="3267976"/>
            <a:ext cx="288723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</a:p>
          <a:p>
            <a:pPr algn="ctr" rtl="0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</a:t>
            </a:r>
          </a:p>
          <a:p>
            <a:pPr algn="ctr" rtl="0"/>
            <a:r>
              <a:rPr lang="en-US" sz="4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gigantic</a:t>
            </a:r>
          </a:p>
          <a:p>
            <a:pPr algn="ctr" rtl="0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enormous</a:t>
            </a:r>
          </a:p>
          <a:p>
            <a:pPr algn="ctr" rtl="0"/>
            <a:r>
              <a:rPr lang="en-US" sz="4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huge</a:t>
            </a:r>
          </a:p>
        </p:txBody>
      </p:sp>
      <p:sp>
        <p:nvSpPr>
          <p:cNvPr id="9" name="مربع نص 4">
            <a:extLst>
              <a:ext uri="{FF2B5EF4-FFF2-40B4-BE49-F238E27FC236}">
                <a16:creationId xmlns:a16="http://schemas.microsoft.com/office/drawing/2014/main" id="{8F84B29D-76CF-467B-B942-05340B67A8ED}"/>
              </a:ext>
            </a:extLst>
          </p:cNvPr>
          <p:cNvSpPr txBox="1"/>
          <p:nvPr/>
        </p:nvSpPr>
        <p:spPr>
          <a:xfrm>
            <a:off x="5229714" y="3704012"/>
            <a:ext cx="28872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</a:t>
            </a:r>
          </a:p>
          <a:p>
            <a:pPr algn="ctr" rtl="0"/>
            <a:r>
              <a:rPr lang="en-US" sz="4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tiny</a:t>
            </a:r>
          </a:p>
        </p:txBody>
      </p:sp>
      <p:sp>
        <p:nvSpPr>
          <p:cNvPr id="10" name="مربع نص 4">
            <a:extLst>
              <a:ext uri="{FF2B5EF4-FFF2-40B4-BE49-F238E27FC236}">
                <a16:creationId xmlns:a16="http://schemas.microsoft.com/office/drawing/2014/main" id="{F3639862-050C-48C5-B827-F24A142F2D20}"/>
              </a:ext>
            </a:extLst>
          </p:cNvPr>
          <p:cNvSpPr txBox="1"/>
          <p:nvPr/>
        </p:nvSpPr>
        <p:spPr>
          <a:xfrm>
            <a:off x="9400398" y="3319718"/>
            <a:ext cx="28872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</a:t>
            </a:r>
          </a:p>
          <a:p>
            <a:pPr algn="ctr" rtl="0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AFD99-8155-4862-906A-4B0349A6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07" y="1275072"/>
            <a:ext cx="2619375" cy="1743075"/>
          </a:xfrm>
          <a:prstGeom prst="rect">
            <a:avLst/>
          </a:prstGeom>
        </p:spPr>
      </p:pic>
      <p:pic>
        <p:nvPicPr>
          <p:cNvPr id="2050" name="Picture 2" descr="Amazon.com: ZANCO Tiny t1 World's Smallest Mini Phone Small Phone Bluetooth  Phone GSM Mini Phone with Voice Changer (with Voice Changer (Limited Stock  Available) : Cell Phones &amp; Accessories">
            <a:extLst>
              <a:ext uri="{FF2B5EF4-FFF2-40B4-BE49-F238E27FC236}">
                <a16:creationId xmlns:a16="http://schemas.microsoft.com/office/drawing/2014/main" id="{5B682A6E-8704-4775-9F71-B9645DE3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94" y="1507678"/>
            <a:ext cx="2200275" cy="1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75EEFB-D548-4790-ABDE-22D7ABF9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582" y="10750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324B8C-AC88-4123-9614-AEA50CEB8C39}"/>
              </a:ext>
            </a:extLst>
          </p:cNvPr>
          <p:cNvGraphicFramePr>
            <a:graphicFrameLocks noGrp="1"/>
          </p:cNvGraphicFramePr>
          <p:nvPr/>
        </p:nvGraphicFramePr>
        <p:xfrm>
          <a:off x="203147" y="50594"/>
          <a:ext cx="11873624" cy="67788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73624">
                  <a:extLst>
                    <a:ext uri="{9D8B030D-6E8A-4147-A177-3AD203B41FA5}">
                      <a16:colId xmlns:a16="http://schemas.microsoft.com/office/drawing/2014/main" val="3482052500"/>
                    </a:ext>
                  </a:extLst>
                </a:gridCol>
              </a:tblGrid>
              <a:tr h="88752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2.2- </a:t>
                      </a:r>
                      <a:r>
                        <a:rPr lang="en-US" sz="5400" u="sng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5400" dirty="0"/>
                        <a:t>hape + (Weight)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97939"/>
                  </a:ext>
                </a:extLst>
              </a:tr>
              <a:tr h="22188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3182"/>
                  </a:ext>
                </a:extLst>
              </a:tr>
              <a:tr h="35784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7299"/>
                  </a:ext>
                </a:extLst>
              </a:tr>
            </a:tbl>
          </a:graphicData>
        </a:graphic>
      </p:graphicFrame>
      <p:sp>
        <p:nvSpPr>
          <p:cNvPr id="8" name="مربع نص 4">
            <a:extLst>
              <a:ext uri="{FF2B5EF4-FFF2-40B4-BE49-F238E27FC236}">
                <a16:creationId xmlns:a16="http://schemas.microsoft.com/office/drawing/2014/main" id="{49E780C4-075D-403E-BBF2-6E41DCCC478F}"/>
              </a:ext>
            </a:extLst>
          </p:cNvPr>
          <p:cNvSpPr txBox="1"/>
          <p:nvPr/>
        </p:nvSpPr>
        <p:spPr>
          <a:xfrm>
            <a:off x="2218483" y="3319718"/>
            <a:ext cx="288723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</a:t>
            </a:r>
          </a:p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</a:t>
            </a:r>
          </a:p>
          <a:p>
            <a:pPr algn="ctr" rtl="0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curved</a:t>
            </a:r>
          </a:p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</a:t>
            </a:r>
          </a:p>
          <a:p>
            <a:pPr algn="ctr" rtl="0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</a:t>
            </a:r>
          </a:p>
          <a:p>
            <a:pPr algn="ctr" rtl="0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</a:t>
            </a:r>
          </a:p>
          <a:p>
            <a:pPr algn="ctr"/>
            <a:r>
              <a:rPr lang="en-US" sz="3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triangular</a:t>
            </a:r>
          </a:p>
        </p:txBody>
      </p:sp>
      <p:sp>
        <p:nvSpPr>
          <p:cNvPr id="10" name="مربع نص 4">
            <a:extLst>
              <a:ext uri="{FF2B5EF4-FFF2-40B4-BE49-F238E27FC236}">
                <a16:creationId xmlns:a16="http://schemas.microsoft.com/office/drawing/2014/main" id="{F3639862-050C-48C5-B827-F24A142F2D20}"/>
              </a:ext>
            </a:extLst>
          </p:cNvPr>
          <p:cNvSpPr txBox="1"/>
          <p:nvPr/>
        </p:nvSpPr>
        <p:spPr>
          <a:xfrm>
            <a:off x="8508300" y="3788069"/>
            <a:ext cx="288723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</a:t>
            </a:r>
          </a:p>
          <a:p>
            <a:pPr algn="ctr" rtl="0"/>
            <a:r>
              <a:rPr lang="en-US" sz="4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049FA-08A3-4F75-8840-BE17BD33D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17856" r="19929"/>
          <a:stretch/>
        </p:blipFill>
        <p:spPr>
          <a:xfrm>
            <a:off x="2218483" y="914400"/>
            <a:ext cx="2887234" cy="2150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39657A-8177-447C-8AEA-C326D4B7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83" y="955506"/>
            <a:ext cx="1313816" cy="215011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616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شاشة عريضة</PresentationFormat>
  <Paragraphs>390</Paragraphs>
  <Slides>29</Slides>
  <Notes>12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Office Theme</vt:lpstr>
      <vt:lpstr>There’s No Place Like Home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No Place Like Home</dc:title>
  <dc:creator>yousef alshorbaji</dc:creator>
  <cp:lastModifiedBy>pshahd Tabbakh</cp:lastModifiedBy>
  <cp:revision>2</cp:revision>
  <dcterms:created xsi:type="dcterms:W3CDTF">2022-03-28T08:14:10Z</dcterms:created>
  <dcterms:modified xsi:type="dcterms:W3CDTF">2023-12-31T06:13:12Z</dcterms:modified>
</cp:coreProperties>
</file>