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72" r:id="rId1"/>
  </p:sldMasterIdLst>
  <p:sldIdLst>
    <p:sldId id="291" r:id="rId2"/>
    <p:sldId id="312" r:id="rId3"/>
    <p:sldId id="292" r:id="rId4"/>
    <p:sldId id="305" r:id="rId5"/>
    <p:sldId id="306" r:id="rId6"/>
    <p:sldId id="325" r:id="rId7"/>
    <p:sldId id="313" r:id="rId8"/>
    <p:sldId id="316" r:id="rId9"/>
    <p:sldId id="293" r:id="rId10"/>
    <p:sldId id="318" r:id="rId11"/>
    <p:sldId id="320" r:id="rId12"/>
    <p:sldId id="326" r:id="rId13"/>
    <p:sldId id="329" r:id="rId14"/>
    <p:sldId id="324" r:id="rId15"/>
    <p:sldId id="323" r:id="rId16"/>
    <p:sldId id="327" r:id="rId17"/>
    <p:sldId id="328" r:id="rId18"/>
    <p:sldId id="310" r:id="rId19"/>
    <p:sldId id="294" r:id="rId20"/>
    <p:sldId id="304" r:id="rId21"/>
  </p:sldIdLst>
  <p:sldSz cx="9144000" cy="6858000" type="screen4x3"/>
  <p:notesSz cx="6858000" cy="9144000"/>
  <p:embeddedFontLst>
    <p:embeddedFont>
      <p:font typeface="Calibri" panose="020F0502020204030204" pitchFamily="34" charset="0"/>
      <p:regular r:id="rId22"/>
      <p:bold r:id="rId23"/>
    </p:embeddedFont>
    <p:embeddedFont>
      <p:font typeface="Calibri Light" panose="020F0302020204030204" pitchFamily="34" charset="0"/>
      <p:regular r:id="rId24"/>
    </p:embeddedFont>
    <p:embeddedFont>
      <p:font typeface="Comic Sans MS" panose="030F0702030302020204" pitchFamily="66" charset="0"/>
      <p:regular r:id="rId25"/>
      <p:bold r:id="rId26"/>
      <p:italic r:id="rId27"/>
      <p:boldItalic r:id="rId28"/>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003300"/>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2" d="100"/>
          <a:sy n="72" d="100"/>
        </p:scale>
        <p:origin x="8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E025609-7FD2-400A-920A-41559B4E3891}"/>
              </a:ext>
            </a:extLst>
          </p:cNvPr>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03B57A03-D38D-4CD5-AE15-283EC119FF0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6C50FB5A-52E4-4872-8ADE-1D1C954757AC}"/>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E7F47B1F-F4CB-4A8C-B7F1-D296E77A387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54419DF-46D5-4FB5-8DFF-4A2A19D68652}"/>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7795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6C0C607-E923-4CA9-9D4D-4A35C9BD3665}"/>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90DCBAA-6859-452D-A97E-3E0C49222B24}"/>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85CE09C-B179-4B78-A88C-3F0631FC0895}"/>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AC1B4B18-DD6D-4788-96BC-662EE35EFD9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70D3460-A5AE-4631-A50E-6ACE7BBA4C68}"/>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95910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8A76767-0B7F-47BC-B1B0-84F7581AC9E8}"/>
              </a:ext>
            </a:extLst>
          </p:cNvPr>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58E106A-56BD-42C0-B887-C171400C9731}"/>
              </a:ext>
            </a:extLst>
          </p:cNvPr>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3168ED9-F9FE-437E-A221-5C5E68DB09A9}"/>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D32CF96F-3F90-4FE4-9917-8798A1ED87B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A3D1F1A-D613-443B-A872-32EB82D30BD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1544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AA6F4F-C08F-4300-A4AD-E3FF4C322F08}"/>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C96792E7-3634-4D8D-800A-94071A3402A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EF5A843-33BD-4513-9BFC-2131065DDFC6}"/>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6019F532-9424-4BCA-8BBA-2112FCF5EF0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6E0E64E-FCCB-43CC-8852-A6074534F46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2207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394204B-DD8E-4380-BC88-BD6E8CB7963C}"/>
              </a:ext>
            </a:extLst>
          </p:cNvPr>
          <p:cNvSpPr>
            <a:spLocks noGrp="1"/>
          </p:cNvSpPr>
          <p:nvPr>
            <p:ph type="title"/>
          </p:nvPr>
        </p:nvSpPr>
        <p:spPr>
          <a:xfrm>
            <a:off x="623888" y="1709739"/>
            <a:ext cx="7886700" cy="2852737"/>
          </a:xfrm>
        </p:spPr>
        <p:txBody>
          <a:bodyPr anchor="b"/>
          <a:lstStyle>
            <a:lvl1pPr>
              <a:defRPr sz="45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59123F5-F9EF-4EB1-922C-A72BF4A9486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7AC7BB1-F6FB-4DE4-AB30-9BFBAC09A0B4}"/>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0EE016DF-5F2E-4771-94A5-AF77D38D531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B4D80E3-90CB-4384-BE78-62BF29BA1AD7}"/>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67114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92367FC-4661-4832-8AB5-CE1EB17846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C5545DA-F433-4F34-9602-F8224EBF75E0}"/>
              </a:ext>
            </a:extLst>
          </p:cNvPr>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B5DAE97E-75B8-4980-9DC4-EAEF8B39A5B3}"/>
              </a:ext>
            </a:extLst>
          </p:cNvPr>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BA915FCC-3A35-49C0-9EFF-266BFACF5C28}"/>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6" name="عنصر نائب للتذييل 5">
            <a:extLst>
              <a:ext uri="{FF2B5EF4-FFF2-40B4-BE49-F238E27FC236}">
                <a16:creationId xmlns:a16="http://schemas.microsoft.com/office/drawing/2014/main" id="{22B60C32-176A-4294-870D-C01360AFEF5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03CB2D0-9E84-47C6-A0C2-5DB818EA7D0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68989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C2581F-0DB2-45C4-8339-92E7205BA13B}"/>
              </a:ext>
            </a:extLst>
          </p:cNvPr>
          <p:cNvSpPr>
            <a:spLocks noGrp="1"/>
          </p:cNvSpPr>
          <p:nvPr>
            <p:ph type="title"/>
          </p:nvPr>
        </p:nvSpPr>
        <p:spPr>
          <a:xfrm>
            <a:off x="629841" y="365126"/>
            <a:ext cx="78867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0FC60C3-B7B2-4766-A295-54E8FD68DCF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16DEEA16-632D-45F1-BAB6-B9573AF93498}"/>
              </a:ext>
            </a:extLst>
          </p:cNvPr>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1E9445EC-A374-478D-87A1-4209AFE4502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5585B46-9A57-4D47-8E15-22C28D5977E0}"/>
              </a:ext>
            </a:extLst>
          </p:cNvPr>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324C291A-4CE4-42B2-AB13-0AF5827F9015}"/>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8" name="عنصر نائب للتذييل 7">
            <a:extLst>
              <a:ext uri="{FF2B5EF4-FFF2-40B4-BE49-F238E27FC236}">
                <a16:creationId xmlns:a16="http://schemas.microsoft.com/office/drawing/2014/main" id="{4B9EE0BC-808C-4B69-8D3D-D2C67CDA5974}"/>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90240A2A-D2EC-49B5-AEF2-828795F85A0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276004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D8378F1-9A30-4A77-A3AF-024587F27A59}"/>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AB00259D-FC7C-4924-A7CE-EEC279772E29}"/>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4" name="عنصر نائب للتذييل 3">
            <a:extLst>
              <a:ext uri="{FF2B5EF4-FFF2-40B4-BE49-F238E27FC236}">
                <a16:creationId xmlns:a16="http://schemas.microsoft.com/office/drawing/2014/main" id="{7132C629-0A22-441D-A760-CC155112B29C}"/>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57D43AE5-29D2-4399-AD75-DEBB177DF21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487163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C53FC15-0437-4533-8714-9DA23073FD39}"/>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3" name="عنصر نائب للتذييل 2">
            <a:extLst>
              <a:ext uri="{FF2B5EF4-FFF2-40B4-BE49-F238E27FC236}">
                <a16:creationId xmlns:a16="http://schemas.microsoft.com/office/drawing/2014/main" id="{84A0255A-2B58-4118-A898-F6A709B3477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1241A4FA-E576-49C4-925D-37AEAEB0E81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700694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05A49ED-44D6-4862-B489-6A12AEEC767F}"/>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CDEA9A9-940C-480E-AE2A-C5915456E8C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B8E144DD-E1DD-4778-95D2-4846D5D5D9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EF328BF6-B0AB-461B-BC81-41FD7D76E47B}"/>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6" name="عنصر نائب للتذييل 5">
            <a:extLst>
              <a:ext uri="{FF2B5EF4-FFF2-40B4-BE49-F238E27FC236}">
                <a16:creationId xmlns:a16="http://schemas.microsoft.com/office/drawing/2014/main" id="{C68C2FD7-E79A-4B6D-BBAD-5B00080C00F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A7882D2-571B-4E9F-BF36-080BC037C25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62607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E6DE0E-6B34-4363-B8AE-F516AC373642}"/>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0BC1BCD2-4505-4652-BB7B-A6CE7629B92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عنصر نائب للنص 3">
            <a:extLst>
              <a:ext uri="{FF2B5EF4-FFF2-40B4-BE49-F238E27FC236}">
                <a16:creationId xmlns:a16="http://schemas.microsoft.com/office/drawing/2014/main" id="{D705C1DD-580B-4C68-AD85-4CB2E03A9BD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B8993A5-9526-4A2A-87FC-7F05CD1D82FF}"/>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6" name="عنصر نائب للتذييل 5">
            <a:extLst>
              <a:ext uri="{FF2B5EF4-FFF2-40B4-BE49-F238E27FC236}">
                <a16:creationId xmlns:a16="http://schemas.microsoft.com/office/drawing/2014/main" id="{5EEFD9CE-91F1-4847-B40E-AAE805D558D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4027F6F-85B2-448C-99F7-56D79004C406}"/>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59526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1000"/>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C90C9D30-19B9-4290-AF67-18694C9ED581}"/>
              </a:ext>
            </a:extLst>
          </p:cNvPr>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1841E4A5-49EF-497D-880D-034287E45829}"/>
              </a:ext>
            </a:extLst>
          </p:cNvPr>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D81E847-5259-41E5-99A2-9F91C98C3CC1}"/>
              </a:ext>
            </a:extLst>
          </p:cNvPr>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D0282678-41B5-448D-97F3-AE837A210B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34B80BF8-B99D-439B-A24C-6B39D8BC1D34}"/>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1071401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audio" Target="../media/media2.mp3"/><Relationship Id="rId16" Type="http://schemas.microsoft.com/office/2007/relationships/hdphoto" Target="../media/hdphoto2.wdp"/><Relationship Id="rId1" Type="http://schemas.microsoft.com/office/2007/relationships/media" Target="../media/media2.mp3"/><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microsoft.com/office/2007/relationships/hdphoto" Target="../media/hdphoto2.wdp"/><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1248966"/>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821757"/>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3134388"/>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9600" b="1" dirty="0">
                <a:ln w="22225">
                  <a:solidFill>
                    <a:schemeClr val="bg1">
                      <a:lumMod val="85000"/>
                    </a:schemeClr>
                  </a:solidFill>
                  <a:prstDash val="solid"/>
                </a:ln>
                <a:solidFill>
                  <a:schemeClr val="bg1"/>
                </a:solidFill>
              </a:rPr>
              <a:t>6</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2070320" y="4859332"/>
            <a:ext cx="2763898"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2</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099932" y="1312559"/>
            <a:ext cx="7605370" cy="830997"/>
          </a:xfrm>
          <a:prstGeom prst="rect">
            <a:avLst/>
          </a:prstGeom>
          <a:noFill/>
        </p:spPr>
        <p:txBody>
          <a:bodyPr wrap="square" rtlCol="1">
            <a:spAutoFit/>
          </a:bodyPr>
          <a:lstStyle/>
          <a:p>
            <a:pPr algn="l" rtl="0"/>
            <a:r>
              <a:rPr lang="en-US" sz="2400" dirty="0">
                <a:solidFill>
                  <a:srgbClr val="7030A0"/>
                </a:solidFill>
                <a:latin typeface="Comic Sans MS" panose="030F0702030302020204" pitchFamily="66" charset="0"/>
              </a:rPr>
              <a:t>Listen and chant Past Tense Irregular Verb Chunks</a:t>
            </a:r>
          </a:p>
          <a:p>
            <a:pPr algn="l" rtl="0"/>
            <a:r>
              <a:rPr lang="ar-SA" sz="2400" dirty="0">
                <a:solidFill>
                  <a:srgbClr val="FF0000"/>
                </a:solidFill>
                <a:cs typeface="+mj-cs"/>
              </a:rPr>
              <a:t>استمع ثم ردد الأفعال الغير منتظمة في الزمن الماضي</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174698" y="780097"/>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2" name="صورة 1">
            <a:extLst>
              <a:ext uri="{FF2B5EF4-FFF2-40B4-BE49-F238E27FC236}">
                <a16:creationId xmlns:a16="http://schemas.microsoft.com/office/drawing/2014/main" id="{CD009C08-BB12-4D68-83CB-61D972B56D6E}"/>
              </a:ext>
            </a:extLst>
          </p:cNvPr>
          <p:cNvPicPr>
            <a:picLocks noChangeAspect="1"/>
          </p:cNvPicPr>
          <p:nvPr/>
        </p:nvPicPr>
        <p:blipFill>
          <a:blip r:embed="rId4"/>
          <a:stretch>
            <a:fillRect/>
          </a:stretch>
        </p:blipFill>
        <p:spPr>
          <a:xfrm>
            <a:off x="1174698" y="2143556"/>
            <a:ext cx="5530902" cy="3514725"/>
          </a:xfrm>
          <a:prstGeom prst="rect">
            <a:avLst/>
          </a:prstGeom>
        </p:spPr>
      </p:pic>
      <p:pic>
        <p:nvPicPr>
          <p:cNvPr id="3" name="صورة 2">
            <a:extLst>
              <a:ext uri="{FF2B5EF4-FFF2-40B4-BE49-F238E27FC236}">
                <a16:creationId xmlns:a16="http://schemas.microsoft.com/office/drawing/2014/main" id="{BC0F0B48-4646-42FB-9818-5B160618F177}"/>
              </a:ext>
            </a:extLst>
          </p:cNvPr>
          <p:cNvPicPr>
            <a:picLocks noChangeAspect="1"/>
          </p:cNvPicPr>
          <p:nvPr/>
        </p:nvPicPr>
        <p:blipFill>
          <a:blip r:embed="rId5"/>
          <a:stretch>
            <a:fillRect/>
          </a:stretch>
        </p:blipFill>
        <p:spPr>
          <a:xfrm>
            <a:off x="7744515" y="1725891"/>
            <a:ext cx="1216728" cy="1189589"/>
          </a:xfrm>
          <a:prstGeom prst="rect">
            <a:avLst/>
          </a:prstGeom>
        </p:spPr>
      </p:pic>
      <p:pic>
        <p:nvPicPr>
          <p:cNvPr id="7" name="صورة 6">
            <a:extLst>
              <a:ext uri="{FF2B5EF4-FFF2-40B4-BE49-F238E27FC236}">
                <a16:creationId xmlns:a16="http://schemas.microsoft.com/office/drawing/2014/main" id="{8837409C-8432-44A2-941F-6DCB58CD1E00}"/>
              </a:ext>
            </a:extLst>
          </p:cNvPr>
          <p:cNvPicPr>
            <a:picLocks noChangeAspect="1"/>
          </p:cNvPicPr>
          <p:nvPr/>
        </p:nvPicPr>
        <p:blipFill>
          <a:blip r:embed="rId6"/>
          <a:stretch>
            <a:fillRect/>
          </a:stretch>
        </p:blipFill>
        <p:spPr>
          <a:xfrm>
            <a:off x="6806870" y="2728277"/>
            <a:ext cx="1356470" cy="977456"/>
          </a:xfrm>
          <a:prstGeom prst="rect">
            <a:avLst/>
          </a:prstGeom>
        </p:spPr>
      </p:pic>
      <p:pic>
        <p:nvPicPr>
          <p:cNvPr id="10" name="صورة 9">
            <a:extLst>
              <a:ext uri="{FF2B5EF4-FFF2-40B4-BE49-F238E27FC236}">
                <a16:creationId xmlns:a16="http://schemas.microsoft.com/office/drawing/2014/main" id="{C9E593A8-7726-45C9-8D5B-F8EEBED69833}"/>
              </a:ext>
            </a:extLst>
          </p:cNvPr>
          <p:cNvPicPr>
            <a:picLocks noChangeAspect="1"/>
          </p:cNvPicPr>
          <p:nvPr/>
        </p:nvPicPr>
        <p:blipFill>
          <a:blip r:embed="rId7"/>
          <a:stretch>
            <a:fillRect/>
          </a:stretch>
        </p:blipFill>
        <p:spPr>
          <a:xfrm>
            <a:off x="7602059" y="3620357"/>
            <a:ext cx="1359184" cy="977456"/>
          </a:xfrm>
          <a:prstGeom prst="rect">
            <a:avLst/>
          </a:prstGeom>
        </p:spPr>
      </p:pic>
      <p:pic>
        <p:nvPicPr>
          <p:cNvPr id="11" name="صورة 10">
            <a:extLst>
              <a:ext uri="{FF2B5EF4-FFF2-40B4-BE49-F238E27FC236}">
                <a16:creationId xmlns:a16="http://schemas.microsoft.com/office/drawing/2014/main" id="{3918E7A6-42B9-4E87-9EBC-8A7BF656A5A9}"/>
              </a:ext>
            </a:extLst>
          </p:cNvPr>
          <p:cNvPicPr>
            <a:picLocks noChangeAspect="1"/>
          </p:cNvPicPr>
          <p:nvPr/>
        </p:nvPicPr>
        <p:blipFill>
          <a:blip r:embed="rId8"/>
          <a:stretch>
            <a:fillRect/>
          </a:stretch>
        </p:blipFill>
        <p:spPr>
          <a:xfrm>
            <a:off x="6862350" y="4438738"/>
            <a:ext cx="1419301" cy="1037903"/>
          </a:xfrm>
          <a:prstGeom prst="rect">
            <a:avLst/>
          </a:prstGeom>
        </p:spPr>
      </p:pic>
      <p:pic>
        <p:nvPicPr>
          <p:cNvPr id="12" name="صورة 11">
            <a:extLst>
              <a:ext uri="{FF2B5EF4-FFF2-40B4-BE49-F238E27FC236}">
                <a16:creationId xmlns:a16="http://schemas.microsoft.com/office/drawing/2014/main" id="{6DDEF562-64E9-4AA2-8976-BDAC83911985}"/>
              </a:ext>
            </a:extLst>
          </p:cNvPr>
          <p:cNvPicPr>
            <a:picLocks noChangeAspect="1"/>
          </p:cNvPicPr>
          <p:nvPr/>
        </p:nvPicPr>
        <p:blipFill>
          <a:blip r:embed="rId9"/>
          <a:stretch>
            <a:fillRect/>
          </a:stretch>
        </p:blipFill>
        <p:spPr>
          <a:xfrm>
            <a:off x="7909030" y="4956313"/>
            <a:ext cx="1053148" cy="1487780"/>
          </a:xfrm>
          <a:prstGeom prst="rect">
            <a:avLst/>
          </a:prstGeom>
        </p:spPr>
      </p:pic>
      <p:pic>
        <p:nvPicPr>
          <p:cNvPr id="13" name="صورة 12">
            <a:extLst>
              <a:ext uri="{FF2B5EF4-FFF2-40B4-BE49-F238E27FC236}">
                <a16:creationId xmlns:a16="http://schemas.microsoft.com/office/drawing/2014/main" id="{CC1EE181-4666-458D-B28A-51F9145FFF8C}"/>
              </a:ext>
            </a:extLst>
          </p:cNvPr>
          <p:cNvPicPr>
            <a:picLocks noChangeAspect="1"/>
          </p:cNvPicPr>
          <p:nvPr/>
        </p:nvPicPr>
        <p:blipFill>
          <a:blip r:embed="rId10"/>
          <a:stretch>
            <a:fillRect/>
          </a:stretch>
        </p:blipFill>
        <p:spPr>
          <a:xfrm>
            <a:off x="6916154" y="5547841"/>
            <a:ext cx="1053147" cy="896805"/>
          </a:xfrm>
          <a:prstGeom prst="rect">
            <a:avLst/>
          </a:prstGeom>
        </p:spPr>
      </p:pic>
      <p:pic>
        <p:nvPicPr>
          <p:cNvPr id="14" name="صورة 13">
            <a:extLst>
              <a:ext uri="{FF2B5EF4-FFF2-40B4-BE49-F238E27FC236}">
                <a16:creationId xmlns:a16="http://schemas.microsoft.com/office/drawing/2014/main" id="{F4AA6D23-138F-446E-896D-62A6B486EE2B}"/>
              </a:ext>
            </a:extLst>
          </p:cNvPr>
          <p:cNvPicPr>
            <a:picLocks noChangeAspect="1"/>
          </p:cNvPicPr>
          <p:nvPr/>
        </p:nvPicPr>
        <p:blipFill>
          <a:blip r:embed="rId11"/>
          <a:stretch>
            <a:fillRect/>
          </a:stretch>
        </p:blipFill>
        <p:spPr>
          <a:xfrm rot="21001635">
            <a:off x="6275192" y="5664019"/>
            <a:ext cx="574914" cy="812925"/>
          </a:xfrm>
          <a:prstGeom prst="rect">
            <a:avLst/>
          </a:prstGeom>
        </p:spPr>
      </p:pic>
      <p:pic>
        <p:nvPicPr>
          <p:cNvPr id="15" name="صورة 14">
            <a:extLst>
              <a:ext uri="{FF2B5EF4-FFF2-40B4-BE49-F238E27FC236}">
                <a16:creationId xmlns:a16="http://schemas.microsoft.com/office/drawing/2014/main" id="{B7F50C44-5BCB-404E-91C4-6CCBFCAC0A78}"/>
              </a:ext>
            </a:extLst>
          </p:cNvPr>
          <p:cNvPicPr>
            <a:picLocks noChangeAspect="1"/>
          </p:cNvPicPr>
          <p:nvPr/>
        </p:nvPicPr>
        <p:blipFill>
          <a:blip r:embed="rId12"/>
          <a:stretch>
            <a:fillRect/>
          </a:stretch>
        </p:blipFill>
        <p:spPr>
          <a:xfrm>
            <a:off x="5009322" y="5755806"/>
            <a:ext cx="1094545" cy="733471"/>
          </a:xfrm>
          <a:prstGeom prst="rect">
            <a:avLst/>
          </a:prstGeom>
        </p:spPr>
      </p:pic>
      <p:pic>
        <p:nvPicPr>
          <p:cNvPr id="23" name="صورة 22">
            <a:extLst>
              <a:ext uri="{FF2B5EF4-FFF2-40B4-BE49-F238E27FC236}">
                <a16:creationId xmlns:a16="http://schemas.microsoft.com/office/drawing/2014/main" id="{B57113A1-0ED1-4FBB-9D50-6ED25EDD9955}"/>
              </a:ext>
            </a:extLst>
          </p:cNvPr>
          <p:cNvPicPr>
            <a:picLocks noChangeAspect="1"/>
          </p:cNvPicPr>
          <p:nvPr/>
        </p:nvPicPr>
        <p:blipFill>
          <a:blip r:embed="rId13"/>
          <a:stretch>
            <a:fillRect/>
          </a:stretch>
        </p:blipFill>
        <p:spPr>
          <a:xfrm>
            <a:off x="4016445" y="5711963"/>
            <a:ext cx="960490" cy="725405"/>
          </a:xfrm>
          <a:prstGeom prst="rect">
            <a:avLst/>
          </a:prstGeom>
        </p:spPr>
      </p:pic>
      <p:pic>
        <p:nvPicPr>
          <p:cNvPr id="24" name="صورة 23">
            <a:extLst>
              <a:ext uri="{FF2B5EF4-FFF2-40B4-BE49-F238E27FC236}">
                <a16:creationId xmlns:a16="http://schemas.microsoft.com/office/drawing/2014/main" id="{F3A77CBE-DF5C-4E1B-9E26-0B80884CA9DB}"/>
              </a:ext>
            </a:extLst>
          </p:cNvPr>
          <p:cNvPicPr>
            <a:picLocks noChangeAspect="1"/>
          </p:cNvPicPr>
          <p:nvPr/>
        </p:nvPicPr>
        <p:blipFill>
          <a:blip r:embed="rId14"/>
          <a:stretch>
            <a:fillRect/>
          </a:stretch>
        </p:blipFill>
        <p:spPr>
          <a:xfrm>
            <a:off x="2784237" y="5671483"/>
            <a:ext cx="1119486" cy="634149"/>
          </a:xfrm>
          <a:prstGeom prst="rect">
            <a:avLst/>
          </a:prstGeom>
        </p:spPr>
      </p:pic>
      <p:pic>
        <p:nvPicPr>
          <p:cNvPr id="25" name="We Can 6 (2020) SB_CD 1_19">
            <a:hlinkClick r:id="" action="ppaction://media"/>
            <a:extLst>
              <a:ext uri="{FF2B5EF4-FFF2-40B4-BE49-F238E27FC236}">
                <a16:creationId xmlns:a16="http://schemas.microsoft.com/office/drawing/2014/main" id="{51C9ED1B-4C44-4D12-B772-68FF82527C7E}"/>
              </a:ext>
            </a:extLst>
          </p:cNvPr>
          <p:cNvPicPr>
            <a:picLocks noChangeAspect="1"/>
          </p:cNvPicPr>
          <p:nvPr>
            <a:audioFile r:link="rId2"/>
            <p:extLst>
              <p:ext uri="{DAA4B4D4-6D71-4841-9C94-3DE7FCFB9230}">
                <p14:media xmlns:p14="http://schemas.microsoft.com/office/powerpoint/2010/main" r:embed="rId1"/>
              </p:ext>
            </p:extLst>
          </p:nvPr>
        </p:nvPicPr>
        <p:blipFill>
          <a:blip r:embed="rId15">
            <a:duotone>
              <a:prstClr val="black"/>
              <a:srgbClr val="552579">
                <a:tint val="45000"/>
                <a:satMod val="400000"/>
              </a:srgbClr>
            </a:duotone>
            <a:extLst>
              <a:ext uri="{BEBA8EAE-BF5A-486C-A8C5-ECC9F3942E4B}">
                <a14:imgProps xmlns:a14="http://schemas.microsoft.com/office/drawing/2010/main">
                  <a14:imgLayer r:embed="rId16">
                    <a14:imgEffect>
                      <a14:artisticTexturizer/>
                    </a14:imgEffect>
                  </a14:imgLayer>
                </a14:imgProps>
              </a:ext>
            </a:extLst>
          </a:blip>
          <a:stretch>
            <a:fillRect/>
          </a:stretch>
        </p:blipFill>
        <p:spPr>
          <a:xfrm>
            <a:off x="1552028" y="5671483"/>
            <a:ext cx="711220" cy="711220"/>
          </a:xfrm>
          <a:prstGeom prst="rect">
            <a:avLst/>
          </a:prstGeom>
        </p:spPr>
      </p:pic>
    </p:spTree>
    <p:extLst>
      <p:ext uri="{BB962C8B-B14F-4D97-AF65-F5344CB8AC3E}">
        <p14:creationId xmlns:p14="http://schemas.microsoft.com/office/powerpoint/2010/main" val="541742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84442" fill="hold"/>
                                        <p:tgtEl>
                                          <p:spTgt spid="25"/>
                                        </p:tgtEl>
                                      </p:cBhvr>
                                    </p:cmd>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2" fill="hold" display="0">
                  <p:stCondLst>
                    <p:cond delay="indefinite"/>
                  </p:stCondLst>
                  <p:endCondLst>
                    <p:cond evt="onStopAudio" delay="0">
                      <p:tgtEl>
                        <p:sldTgt/>
                      </p:tgtEl>
                    </p:cond>
                  </p:endCondLst>
                </p:cTn>
                <p:tgtEl>
                  <p:spTgt spid="25"/>
                </p:tgtEl>
              </p:cMediaNode>
            </p:audio>
          </p:childTnLst>
        </p:cTn>
      </p:par>
    </p:tnLst>
    <p:bldLst>
      <p:bldP spid="5"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10095" y="846755"/>
            <a:ext cx="5855678" cy="830997"/>
          </a:xfrm>
          <a:prstGeom prst="rect">
            <a:avLst/>
          </a:prstGeom>
          <a:noFill/>
        </p:spPr>
        <p:txBody>
          <a:bodyPr wrap="square" rtlCol="1">
            <a:spAutoFit/>
          </a:bodyPr>
          <a:lstStyle/>
          <a:p>
            <a:pPr algn="l" rtl="0"/>
            <a:r>
              <a:rPr lang="en-US" sz="2400" dirty="0">
                <a:solidFill>
                  <a:srgbClr val="7030A0"/>
                </a:solidFill>
                <a:latin typeface="Comic Sans MS" panose="030F0702030302020204" pitchFamily="66" charset="0"/>
              </a:rPr>
              <a:t>Listen and practice. Then do it in pairs.</a:t>
            </a:r>
          </a:p>
          <a:p>
            <a:pPr algn="l" rtl="0"/>
            <a:r>
              <a:rPr lang="ar-SA" sz="2400" dirty="0">
                <a:solidFill>
                  <a:srgbClr val="FF0000"/>
                </a:solidFill>
                <a:cs typeface="+mj-cs"/>
              </a:rPr>
              <a:t>استمع ثم تدرب مع زميلك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256584" y="806603"/>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pic>
        <p:nvPicPr>
          <p:cNvPr id="4" name="صورة 3">
            <a:extLst>
              <a:ext uri="{FF2B5EF4-FFF2-40B4-BE49-F238E27FC236}">
                <a16:creationId xmlns:a16="http://schemas.microsoft.com/office/drawing/2014/main" id="{1E83F1C0-BB59-4804-B26E-A9341E9C56BC}"/>
              </a:ext>
            </a:extLst>
          </p:cNvPr>
          <p:cNvPicPr>
            <a:picLocks noChangeAspect="1"/>
          </p:cNvPicPr>
          <p:nvPr/>
        </p:nvPicPr>
        <p:blipFill>
          <a:blip r:embed="rId4"/>
          <a:stretch>
            <a:fillRect/>
          </a:stretch>
        </p:blipFill>
        <p:spPr>
          <a:xfrm>
            <a:off x="1614119" y="2305875"/>
            <a:ext cx="6447630" cy="3763617"/>
          </a:xfrm>
          <a:prstGeom prst="rect">
            <a:avLst/>
          </a:prstGeom>
        </p:spPr>
      </p:pic>
      <p:pic>
        <p:nvPicPr>
          <p:cNvPr id="7" name="We Can 6 (2020) SB_CD 1_20">
            <a:hlinkClick r:id="" action="ppaction://media"/>
            <a:extLst>
              <a:ext uri="{FF2B5EF4-FFF2-40B4-BE49-F238E27FC236}">
                <a16:creationId xmlns:a16="http://schemas.microsoft.com/office/drawing/2014/main" id="{557F305A-BE1C-4C92-93C0-60C0D0091085}"/>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Texturizer/>
                    </a14:imgEffect>
                  </a14:imgLayer>
                </a14:imgProps>
              </a:ext>
            </a:extLst>
          </a:blip>
          <a:stretch>
            <a:fillRect/>
          </a:stretch>
        </p:blipFill>
        <p:spPr>
          <a:xfrm flipH="1">
            <a:off x="7765773" y="1366161"/>
            <a:ext cx="795130" cy="795130"/>
          </a:xfrm>
          <a:prstGeom prst="rect">
            <a:avLst/>
          </a:prstGeom>
        </p:spPr>
      </p:pic>
    </p:spTree>
    <p:extLst>
      <p:ext uri="{BB962C8B-B14F-4D97-AF65-F5344CB8AC3E}">
        <p14:creationId xmlns:p14="http://schemas.microsoft.com/office/powerpoint/2010/main" val="3093973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7469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7"/>
                </p:tgtEl>
              </p:cMediaNode>
            </p:audio>
          </p:childTnLst>
        </p:cTn>
      </p:par>
    </p:tnLst>
    <p:bldLst>
      <p:bldP spid="5"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892460E-80AB-49AF-8EAE-C4B533B9BB42}"/>
              </a:ext>
            </a:extLst>
          </p:cNvPr>
          <p:cNvSpPr>
            <a:spLocks noGrp="1"/>
          </p:cNvSpPr>
          <p:nvPr>
            <p:ph idx="1"/>
          </p:nvPr>
        </p:nvSpPr>
        <p:spPr>
          <a:xfrm>
            <a:off x="1311964" y="954156"/>
            <a:ext cx="7500732" cy="5261114"/>
          </a:xfrm>
        </p:spPr>
        <p:txBody>
          <a:bodyPr>
            <a:normAutofit/>
          </a:bodyPr>
          <a:lstStyle/>
          <a:p>
            <a:pPr marL="0" indent="0" algn="ctr">
              <a:buNone/>
            </a:pPr>
            <a:r>
              <a:rPr lang="ar-SA" sz="2800" b="1" dirty="0">
                <a:solidFill>
                  <a:srgbClr val="FF0000"/>
                </a:solidFill>
              </a:rPr>
              <a:t>التركيب اللغوي أو ما يسمى بالقواعد في اللغة الإنجليزية مشابهة في أساسياتها للغة العربية </a:t>
            </a:r>
          </a:p>
          <a:p>
            <a:pPr marL="0" indent="0">
              <a:buNone/>
            </a:pPr>
            <a:br>
              <a:rPr lang="ar-SA" sz="2800" b="1" dirty="0"/>
            </a:br>
            <a:r>
              <a:rPr lang="ar-SA" sz="2800" b="1" dirty="0"/>
              <a:t>حيث أن الجملة تتكون من </a:t>
            </a:r>
            <a:r>
              <a:rPr lang="ar-SA" sz="2800" b="1" dirty="0">
                <a:solidFill>
                  <a:srgbClr val="0070C0"/>
                </a:solidFill>
              </a:rPr>
              <a:t>( فاعل – فعل – مفعول به ) </a:t>
            </a:r>
            <a:br>
              <a:rPr lang="ar-SA" sz="2800" b="1" dirty="0"/>
            </a:br>
            <a:r>
              <a:rPr lang="ar-SA" sz="2800" b="1" dirty="0"/>
              <a:t>وفي اللغة الإنجليزية لدينا مجموعتين من الأفعال </a:t>
            </a:r>
            <a:br>
              <a:rPr lang="ar-SA" sz="2800" b="1" dirty="0"/>
            </a:br>
            <a:r>
              <a:rPr lang="ar-SA" sz="2800" b="1" dirty="0">
                <a:solidFill>
                  <a:srgbClr val="003300"/>
                </a:solidFill>
              </a:rPr>
              <a:t>" منتظمة – غير منتظمة " </a:t>
            </a:r>
          </a:p>
          <a:p>
            <a:pPr marL="0" indent="0">
              <a:buNone/>
            </a:pPr>
            <a:endParaRPr lang="ar-SA" sz="2800" b="1" dirty="0"/>
          </a:p>
          <a:p>
            <a:pPr marL="0" indent="0">
              <a:buNone/>
            </a:pPr>
            <a:r>
              <a:rPr lang="ar-SA" sz="2800" b="1" dirty="0">
                <a:solidFill>
                  <a:srgbClr val="C00000"/>
                </a:solidFill>
              </a:rPr>
              <a:t>المنتظمة : </a:t>
            </a:r>
            <a:r>
              <a:rPr lang="en-US" sz="2800" b="1" dirty="0">
                <a:solidFill>
                  <a:srgbClr val="C00000"/>
                </a:solidFill>
              </a:rPr>
              <a:t>Regular verbs </a:t>
            </a:r>
            <a:endParaRPr lang="ar-SA" sz="2800" b="1" dirty="0">
              <a:solidFill>
                <a:srgbClr val="C00000"/>
              </a:solidFill>
            </a:endParaRPr>
          </a:p>
          <a:p>
            <a:pPr marL="0" indent="0">
              <a:buNone/>
            </a:pPr>
            <a:r>
              <a:rPr lang="ar-SA" sz="2800" b="1" dirty="0"/>
              <a:t>سبق دراستها في الوحدة الأولى ، وهي التي عند تحويلها للماضي فإننا نضيف </a:t>
            </a:r>
            <a:r>
              <a:rPr lang="en-US" sz="2800" b="1" dirty="0">
                <a:solidFill>
                  <a:srgbClr val="0070C0"/>
                </a:solidFill>
              </a:rPr>
              <a:t>ed</a:t>
            </a:r>
            <a:r>
              <a:rPr lang="ar-SA" sz="2800" b="1" dirty="0"/>
              <a:t> فقط إلى آخر الفعل </a:t>
            </a:r>
          </a:p>
        </p:txBody>
      </p:sp>
    </p:spTree>
    <p:extLst>
      <p:ext uri="{BB962C8B-B14F-4D97-AF65-F5344CB8AC3E}">
        <p14:creationId xmlns:p14="http://schemas.microsoft.com/office/powerpoint/2010/main" val="950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892460E-80AB-49AF-8EAE-C4B533B9BB42}"/>
              </a:ext>
            </a:extLst>
          </p:cNvPr>
          <p:cNvSpPr>
            <a:spLocks noGrp="1"/>
          </p:cNvSpPr>
          <p:nvPr>
            <p:ph idx="1"/>
          </p:nvPr>
        </p:nvSpPr>
        <p:spPr>
          <a:xfrm>
            <a:off x="1311964" y="954156"/>
            <a:ext cx="7500732" cy="3061253"/>
          </a:xfrm>
        </p:spPr>
        <p:txBody>
          <a:bodyPr>
            <a:normAutofit/>
          </a:bodyPr>
          <a:lstStyle/>
          <a:p>
            <a:pPr marL="0" indent="0">
              <a:buNone/>
            </a:pPr>
            <a:r>
              <a:rPr lang="ar-SA" sz="2800" b="1" dirty="0"/>
              <a:t>النوع الثاني من الأفعال </a:t>
            </a:r>
            <a:r>
              <a:rPr lang="ar-SA" sz="2800" b="1" dirty="0">
                <a:solidFill>
                  <a:srgbClr val="C00000"/>
                </a:solidFill>
              </a:rPr>
              <a:t>" الغير منتظمة – </a:t>
            </a:r>
            <a:r>
              <a:rPr lang="en-US" sz="2800" b="1" dirty="0">
                <a:solidFill>
                  <a:srgbClr val="C00000"/>
                </a:solidFill>
              </a:rPr>
              <a:t>Irregular </a:t>
            </a:r>
            <a:r>
              <a:rPr lang="ar-SA" sz="2800" b="1" dirty="0">
                <a:solidFill>
                  <a:srgbClr val="C00000"/>
                </a:solidFill>
              </a:rPr>
              <a:t> " </a:t>
            </a:r>
          </a:p>
          <a:p>
            <a:pPr marL="0" indent="0">
              <a:buNone/>
            </a:pPr>
            <a:r>
              <a:rPr lang="ar-SA" sz="2800" b="1" dirty="0"/>
              <a:t>وهي التي لا يضاف لها </a:t>
            </a:r>
            <a:r>
              <a:rPr lang="en-US" sz="2800" b="1" dirty="0">
                <a:solidFill>
                  <a:srgbClr val="0070C0"/>
                </a:solidFill>
              </a:rPr>
              <a:t>ed</a:t>
            </a:r>
            <a:r>
              <a:rPr lang="ar-SA" sz="2800" b="1" dirty="0"/>
              <a:t> إلى الفعل الماضي ، بل </a:t>
            </a:r>
            <a:r>
              <a:rPr lang="ar-SA" sz="2800" b="1" dirty="0">
                <a:solidFill>
                  <a:srgbClr val="0070C0"/>
                </a:solidFill>
              </a:rPr>
              <a:t>يتغير شكل الفعل كاملا </a:t>
            </a:r>
          </a:p>
          <a:p>
            <a:pPr marL="0" indent="0">
              <a:buNone/>
            </a:pPr>
            <a:endParaRPr lang="ar-SA" sz="2800" b="1" dirty="0"/>
          </a:p>
          <a:p>
            <a:pPr marL="0" indent="0">
              <a:buNone/>
            </a:pPr>
            <a:r>
              <a:rPr lang="ar-SA" sz="2800" b="1" dirty="0">
                <a:solidFill>
                  <a:srgbClr val="002060"/>
                </a:solidFill>
              </a:rPr>
              <a:t>أنا أصيد السمك </a:t>
            </a:r>
            <a:r>
              <a:rPr lang="en-US" sz="2800" b="1" dirty="0">
                <a:solidFill>
                  <a:srgbClr val="002060"/>
                </a:solidFill>
              </a:rPr>
              <a:t>I catch the fish </a:t>
            </a:r>
            <a:endParaRPr lang="ar-SA" sz="2800" b="1" dirty="0">
              <a:solidFill>
                <a:srgbClr val="002060"/>
              </a:solidFill>
            </a:endParaRPr>
          </a:p>
          <a:p>
            <a:pPr marL="0" indent="0">
              <a:buNone/>
            </a:pPr>
            <a:r>
              <a:rPr lang="ar-SA" sz="2800" b="1" dirty="0">
                <a:solidFill>
                  <a:srgbClr val="003300"/>
                </a:solidFill>
              </a:rPr>
              <a:t>أنا اصطدت السمك </a:t>
            </a:r>
            <a:r>
              <a:rPr lang="en-US" sz="2800" b="1" dirty="0">
                <a:solidFill>
                  <a:srgbClr val="003300"/>
                </a:solidFill>
              </a:rPr>
              <a:t>I caught the fish </a:t>
            </a:r>
            <a:endParaRPr lang="ar-SA" sz="2800" b="1" dirty="0">
              <a:solidFill>
                <a:srgbClr val="003300"/>
              </a:solidFill>
            </a:endParaRPr>
          </a:p>
        </p:txBody>
      </p:sp>
      <p:sp>
        <p:nvSpPr>
          <p:cNvPr id="4" name="مربع نص 3">
            <a:extLst>
              <a:ext uri="{FF2B5EF4-FFF2-40B4-BE49-F238E27FC236}">
                <a16:creationId xmlns:a16="http://schemas.microsoft.com/office/drawing/2014/main" id="{3B458D5F-FF8B-4B63-8748-EC458D9A9B39}"/>
              </a:ext>
            </a:extLst>
          </p:cNvPr>
          <p:cNvSpPr txBox="1"/>
          <p:nvPr/>
        </p:nvSpPr>
        <p:spPr>
          <a:xfrm>
            <a:off x="3882889" y="5611456"/>
            <a:ext cx="1987824" cy="584775"/>
          </a:xfrm>
          <a:prstGeom prst="rect">
            <a:avLst/>
          </a:prstGeom>
          <a:solidFill>
            <a:srgbClr val="FF0000"/>
          </a:solidFill>
        </p:spPr>
        <p:txBody>
          <a:bodyPr wrap="square" rtlCol="1">
            <a:spAutoFit/>
          </a:bodyPr>
          <a:lstStyle/>
          <a:p>
            <a:pPr algn="ctr"/>
            <a:r>
              <a:rPr lang="ar-SA" sz="3200" b="1" dirty="0">
                <a:solidFill>
                  <a:schemeClr val="bg1"/>
                </a:solidFill>
              </a:rPr>
              <a:t>تمرين تفاعلي </a:t>
            </a:r>
          </a:p>
        </p:txBody>
      </p:sp>
      <p:pic>
        <p:nvPicPr>
          <p:cNvPr id="2" name="Picture 2" descr="QR Code">
            <a:extLst>
              <a:ext uri="{FF2B5EF4-FFF2-40B4-BE49-F238E27FC236}">
                <a16:creationId xmlns:a16="http://schemas.microsoft.com/office/drawing/2014/main" id="{6043D5C0-F940-41FF-BEA1-887C65C5AA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87" t="4667" r="5016" b="5826"/>
          <a:stretch/>
        </p:blipFill>
        <p:spPr bwMode="auto">
          <a:xfrm>
            <a:off x="1126437" y="3670850"/>
            <a:ext cx="2597426" cy="255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90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3095F65-9EF1-403E-BC10-C8882CAAE187}"/>
              </a:ext>
            </a:extLst>
          </p:cNvPr>
          <p:cNvSpPr>
            <a:spLocks noGrp="1"/>
          </p:cNvSpPr>
          <p:nvPr>
            <p:ph idx="1"/>
          </p:nvPr>
        </p:nvSpPr>
        <p:spPr>
          <a:xfrm>
            <a:off x="3041697" y="3070438"/>
            <a:ext cx="3988255" cy="1110343"/>
          </a:xfrm>
        </p:spPr>
        <p:txBody>
          <a:bodyPr>
            <a:normAutofit/>
          </a:bodyPr>
          <a:lstStyle/>
          <a:p>
            <a:pPr marL="0" indent="0" algn="ctr">
              <a:buNone/>
            </a:pPr>
            <a:r>
              <a:rPr lang="ar-SA" sz="5400" b="1" dirty="0">
                <a:solidFill>
                  <a:srgbClr val="C00000"/>
                </a:solidFill>
              </a:rPr>
              <a:t>وقت التحدي </a:t>
            </a:r>
          </a:p>
        </p:txBody>
      </p:sp>
      <p:pic>
        <p:nvPicPr>
          <p:cNvPr id="4" name="صورة 3">
            <a:extLst>
              <a:ext uri="{FF2B5EF4-FFF2-40B4-BE49-F238E27FC236}">
                <a16:creationId xmlns:a16="http://schemas.microsoft.com/office/drawing/2014/main" id="{C8DD003C-5762-4564-857D-4B446AE42DED}"/>
              </a:ext>
            </a:extLst>
          </p:cNvPr>
          <p:cNvPicPr>
            <a:picLocks noChangeAspect="1"/>
          </p:cNvPicPr>
          <p:nvPr/>
        </p:nvPicPr>
        <p:blipFill>
          <a:blip r:embed="rId2"/>
          <a:stretch>
            <a:fillRect/>
          </a:stretch>
        </p:blipFill>
        <p:spPr>
          <a:xfrm>
            <a:off x="2410819" y="1875989"/>
            <a:ext cx="5250013" cy="1110343"/>
          </a:xfrm>
          <a:prstGeom prst="rect">
            <a:avLst/>
          </a:prstGeom>
        </p:spPr>
      </p:pic>
    </p:spTree>
    <p:extLst>
      <p:ext uri="{BB962C8B-B14F-4D97-AF65-F5344CB8AC3E}">
        <p14:creationId xmlns:p14="http://schemas.microsoft.com/office/powerpoint/2010/main" val="126916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A24686D-59D8-49BF-965D-5FC39C735CCD}"/>
              </a:ext>
            </a:extLst>
          </p:cNvPr>
          <p:cNvSpPr txBox="1"/>
          <p:nvPr/>
        </p:nvSpPr>
        <p:spPr>
          <a:xfrm>
            <a:off x="1630018" y="2370251"/>
            <a:ext cx="6983895" cy="2677656"/>
          </a:xfrm>
          <a:prstGeom prst="rect">
            <a:avLst/>
          </a:prstGeom>
          <a:noFill/>
        </p:spPr>
        <p:txBody>
          <a:bodyPr wrap="square" rtlCol="1">
            <a:spAutoFit/>
          </a:bodyPr>
          <a:lstStyle/>
          <a:p>
            <a:pPr algn="ctr" rtl="0"/>
            <a:r>
              <a:rPr lang="en-US" sz="2800" dirty="0">
                <a:solidFill>
                  <a:srgbClr val="7030A0"/>
                </a:solidFill>
                <a:latin typeface="Comic Sans MS" panose="030F0702030302020204" pitchFamily="66" charset="0"/>
              </a:rPr>
              <a:t>Verb game </a:t>
            </a:r>
          </a:p>
          <a:p>
            <a:pPr algn="ctr" rtl="0"/>
            <a:r>
              <a:rPr lang="en-US" sz="2800" dirty="0">
                <a:solidFill>
                  <a:srgbClr val="7030A0"/>
                </a:solidFill>
                <a:latin typeface="Comic Sans MS" panose="030F0702030302020204" pitchFamily="66" charset="0"/>
              </a:rPr>
              <a:t> </a:t>
            </a:r>
            <a:r>
              <a:rPr lang="ar-SA" sz="2800" dirty="0">
                <a:solidFill>
                  <a:srgbClr val="FF0000"/>
                </a:solidFill>
                <a:latin typeface="Comic Sans MS" panose="030F0702030302020204" pitchFamily="66" charset="0"/>
                <a:cs typeface="+mj-cs"/>
              </a:rPr>
              <a:t>لعبة الأفعال</a:t>
            </a:r>
            <a:endParaRPr lang="en-US" sz="2800" dirty="0">
              <a:solidFill>
                <a:srgbClr val="FF0000"/>
              </a:solidFill>
              <a:latin typeface="Comic Sans MS" panose="030F0702030302020204" pitchFamily="66" charset="0"/>
              <a:cs typeface="+mj-cs"/>
            </a:endParaRPr>
          </a:p>
          <a:p>
            <a:pPr algn="ctr" rtl="0"/>
            <a:endParaRPr lang="en-US" sz="2800" dirty="0">
              <a:solidFill>
                <a:srgbClr val="FF0000"/>
              </a:solidFill>
              <a:latin typeface="Comic Sans MS" panose="030F0702030302020204" pitchFamily="66" charset="0"/>
              <a:cs typeface="+mj-cs"/>
            </a:endParaRPr>
          </a:p>
          <a:p>
            <a:pPr algn="ctr" rtl="0"/>
            <a:r>
              <a:rPr lang="en-US" sz="2800" dirty="0">
                <a:solidFill>
                  <a:srgbClr val="7030A0"/>
                </a:solidFill>
                <a:latin typeface="Comic Sans MS" panose="030F0702030302020204" pitchFamily="66" charset="0"/>
                <a:cs typeface="+mj-cs"/>
              </a:rPr>
              <a:t>Can you write and play the Verb Game and beat a partner? </a:t>
            </a:r>
          </a:p>
          <a:p>
            <a:pPr algn="ctr" rtl="0"/>
            <a:r>
              <a:rPr lang="ar-SA" sz="2800" dirty="0">
                <a:solidFill>
                  <a:srgbClr val="FF0000"/>
                </a:solidFill>
                <a:latin typeface="Comic Sans MS" panose="030F0702030302020204" pitchFamily="66" charset="0"/>
                <a:cs typeface="+mj-cs"/>
              </a:rPr>
              <a:t>هل يمكنك أن تطبق اللعبة وتكتب الأفعال قبل زميلك </a:t>
            </a:r>
          </a:p>
        </p:txBody>
      </p:sp>
      <p:sp>
        <p:nvSpPr>
          <p:cNvPr id="4" name="شكل بيضاوي 3">
            <a:extLst>
              <a:ext uri="{FF2B5EF4-FFF2-40B4-BE49-F238E27FC236}">
                <a16:creationId xmlns:a16="http://schemas.microsoft.com/office/drawing/2014/main" id="{E54816FC-FD3B-4AB1-9279-F9F567CF47CD}"/>
              </a:ext>
            </a:extLst>
          </p:cNvPr>
          <p:cNvSpPr/>
          <p:nvPr/>
        </p:nvSpPr>
        <p:spPr>
          <a:xfrm>
            <a:off x="4849010" y="169439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4</a:t>
            </a:r>
            <a:endParaRPr lang="ar-SA" sz="3200" dirty="0"/>
          </a:p>
        </p:txBody>
      </p:sp>
    </p:spTree>
    <p:extLst>
      <p:ext uri="{BB962C8B-B14F-4D97-AF65-F5344CB8AC3E}">
        <p14:creationId xmlns:p14="http://schemas.microsoft.com/office/powerpoint/2010/main" val="8929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A1BE0171-8DDF-4734-8405-29FD80E3AFCA}"/>
              </a:ext>
            </a:extLst>
          </p:cNvPr>
          <p:cNvPicPr>
            <a:picLocks noChangeAspect="1"/>
          </p:cNvPicPr>
          <p:nvPr/>
        </p:nvPicPr>
        <p:blipFill>
          <a:blip r:embed="rId4"/>
          <a:stretch>
            <a:fillRect/>
          </a:stretch>
        </p:blipFill>
        <p:spPr>
          <a:xfrm>
            <a:off x="1325218" y="2076449"/>
            <a:ext cx="7609910" cy="3635238"/>
          </a:xfrm>
          <a:prstGeom prst="rect">
            <a:avLst/>
          </a:prstGeom>
        </p:spPr>
      </p:pic>
      <p:sp>
        <p:nvSpPr>
          <p:cNvPr id="8" name="شكل بيضاوي 7">
            <a:extLst>
              <a:ext uri="{FF2B5EF4-FFF2-40B4-BE49-F238E27FC236}">
                <a16:creationId xmlns:a16="http://schemas.microsoft.com/office/drawing/2014/main" id="{FF95DF83-3A11-47AB-ACA2-6DC3C2BAC011}"/>
              </a:ext>
            </a:extLst>
          </p:cNvPr>
          <p:cNvSpPr/>
          <p:nvPr/>
        </p:nvSpPr>
        <p:spPr>
          <a:xfrm>
            <a:off x="4381425" y="2679009"/>
            <a:ext cx="1497496"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22FC3593-2C11-49C5-981A-962E6C75E49A}"/>
              </a:ext>
            </a:extLst>
          </p:cNvPr>
          <p:cNvSpPr/>
          <p:nvPr/>
        </p:nvSpPr>
        <p:spPr>
          <a:xfrm>
            <a:off x="6831496" y="4751733"/>
            <a:ext cx="1497496"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a:extLst>
              <a:ext uri="{FF2B5EF4-FFF2-40B4-BE49-F238E27FC236}">
                <a16:creationId xmlns:a16="http://schemas.microsoft.com/office/drawing/2014/main" id="{BE050FD9-E860-4296-AA60-EFAC90697F8B}"/>
              </a:ext>
            </a:extLst>
          </p:cNvPr>
          <p:cNvSpPr/>
          <p:nvPr/>
        </p:nvSpPr>
        <p:spPr>
          <a:xfrm>
            <a:off x="4349169" y="3694871"/>
            <a:ext cx="1497496"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 name="شكل بيضاوي 10">
            <a:extLst>
              <a:ext uri="{FF2B5EF4-FFF2-40B4-BE49-F238E27FC236}">
                <a16:creationId xmlns:a16="http://schemas.microsoft.com/office/drawing/2014/main" id="{740E05A0-00FA-4056-8B4A-71571FEA271A}"/>
              </a:ext>
            </a:extLst>
          </p:cNvPr>
          <p:cNvSpPr/>
          <p:nvPr/>
        </p:nvSpPr>
        <p:spPr>
          <a:xfrm>
            <a:off x="1900830" y="3728831"/>
            <a:ext cx="1497496"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a:extLst>
              <a:ext uri="{FF2B5EF4-FFF2-40B4-BE49-F238E27FC236}">
                <a16:creationId xmlns:a16="http://schemas.microsoft.com/office/drawing/2014/main" id="{4777F8C3-7C8A-4ED4-B48D-FF07A9FF1257}"/>
              </a:ext>
            </a:extLst>
          </p:cNvPr>
          <p:cNvSpPr/>
          <p:nvPr/>
        </p:nvSpPr>
        <p:spPr>
          <a:xfrm>
            <a:off x="6860456" y="2728291"/>
            <a:ext cx="1497496"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شكل بيضاوي 12">
            <a:extLst>
              <a:ext uri="{FF2B5EF4-FFF2-40B4-BE49-F238E27FC236}">
                <a16:creationId xmlns:a16="http://schemas.microsoft.com/office/drawing/2014/main" id="{E4C4A74E-46B9-45A0-A615-09B4C0E7F136}"/>
              </a:ext>
            </a:extLst>
          </p:cNvPr>
          <p:cNvSpPr/>
          <p:nvPr/>
        </p:nvSpPr>
        <p:spPr>
          <a:xfrm>
            <a:off x="1900830" y="4755875"/>
            <a:ext cx="1497496"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 name="We Can 6 (2020) SB_CD 1_21">
            <a:hlinkClick r:id="" action="ppaction://media"/>
            <a:extLst>
              <a:ext uri="{FF2B5EF4-FFF2-40B4-BE49-F238E27FC236}">
                <a16:creationId xmlns:a16="http://schemas.microsoft.com/office/drawing/2014/main" id="{BA95310D-73CE-4B7C-9433-975DD86053B0}"/>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a:off x="1325218" y="977348"/>
            <a:ext cx="784362" cy="784362"/>
          </a:xfrm>
          <a:prstGeom prst="rect">
            <a:avLst/>
          </a:prstGeom>
        </p:spPr>
      </p:pic>
    </p:spTree>
    <p:extLst>
      <p:ext uri="{BB962C8B-B14F-4D97-AF65-F5344CB8AC3E}">
        <p14:creationId xmlns:p14="http://schemas.microsoft.com/office/powerpoint/2010/main" val="136398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59370" fill="hold"/>
                                        <p:tgtEl>
                                          <p:spTgt spid="3"/>
                                        </p:tgtEl>
                                      </p:cBhvr>
                                    </p:cmd>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2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heel(1)">
                                      <p:cBhvr>
                                        <p:cTn id="4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
                </p:tgtEl>
              </p:cMediaNode>
            </p:audio>
          </p:childTnLst>
        </p:cTn>
      </p:par>
    </p:tnLst>
    <p:bldLst>
      <p:bldP spid="8"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FB4BEE2E-A3E1-4191-AFF3-D5B77DBA6E5E}"/>
              </a:ext>
            </a:extLst>
          </p:cNvPr>
          <p:cNvPicPr>
            <a:picLocks noChangeAspect="1"/>
          </p:cNvPicPr>
          <p:nvPr/>
        </p:nvPicPr>
        <p:blipFill>
          <a:blip r:embed="rId4"/>
          <a:stretch>
            <a:fillRect/>
          </a:stretch>
        </p:blipFill>
        <p:spPr>
          <a:xfrm>
            <a:off x="1285462" y="2038349"/>
            <a:ext cx="7580242" cy="3699841"/>
          </a:xfrm>
          <a:prstGeom prst="rect">
            <a:avLst/>
          </a:prstGeom>
        </p:spPr>
      </p:pic>
      <p:sp>
        <p:nvSpPr>
          <p:cNvPr id="6" name="مربع نص 5">
            <a:extLst>
              <a:ext uri="{FF2B5EF4-FFF2-40B4-BE49-F238E27FC236}">
                <a16:creationId xmlns:a16="http://schemas.microsoft.com/office/drawing/2014/main" id="{6FB9CCCB-8402-4B24-9E5B-A4E1C81FE4D5}"/>
              </a:ext>
            </a:extLst>
          </p:cNvPr>
          <p:cNvSpPr txBox="1"/>
          <p:nvPr/>
        </p:nvSpPr>
        <p:spPr>
          <a:xfrm>
            <a:off x="1643270" y="2743200"/>
            <a:ext cx="1775791" cy="584775"/>
          </a:xfrm>
          <a:prstGeom prst="rect">
            <a:avLst/>
          </a:prstGeom>
          <a:noFill/>
        </p:spPr>
        <p:txBody>
          <a:bodyPr wrap="square" rtlCol="1">
            <a:spAutoFit/>
          </a:bodyPr>
          <a:lstStyle/>
          <a:p>
            <a:pPr algn="ctr" rtl="0"/>
            <a:r>
              <a:rPr lang="en-US" sz="3200" dirty="0">
                <a:latin typeface="Comic Sans MS" panose="030F0702030302020204" pitchFamily="66" charset="0"/>
              </a:rPr>
              <a:t>was</a:t>
            </a:r>
            <a:endParaRPr lang="ar-SA" sz="3200" dirty="0">
              <a:latin typeface="Comic Sans MS" panose="030F0702030302020204" pitchFamily="66" charset="0"/>
            </a:endParaRPr>
          </a:p>
        </p:txBody>
      </p:sp>
      <p:sp>
        <p:nvSpPr>
          <p:cNvPr id="7" name="مربع نص 6">
            <a:extLst>
              <a:ext uri="{FF2B5EF4-FFF2-40B4-BE49-F238E27FC236}">
                <a16:creationId xmlns:a16="http://schemas.microsoft.com/office/drawing/2014/main" id="{C5E7A9E9-6C18-4E51-9608-25E0E5B2AA31}"/>
              </a:ext>
            </a:extLst>
          </p:cNvPr>
          <p:cNvSpPr txBox="1"/>
          <p:nvPr/>
        </p:nvSpPr>
        <p:spPr>
          <a:xfrm>
            <a:off x="4035288" y="2736574"/>
            <a:ext cx="2087216" cy="584775"/>
          </a:xfrm>
          <a:prstGeom prst="rect">
            <a:avLst/>
          </a:prstGeom>
          <a:noFill/>
        </p:spPr>
        <p:txBody>
          <a:bodyPr wrap="square" rtlCol="1">
            <a:spAutoFit/>
          </a:bodyPr>
          <a:lstStyle/>
          <a:p>
            <a:pPr algn="ctr" rtl="0"/>
            <a:r>
              <a:rPr lang="en-US" sz="3200" dirty="0">
                <a:latin typeface="Comic Sans MS" panose="030F0702030302020204" pitchFamily="66" charset="0"/>
              </a:rPr>
              <a:t>had</a:t>
            </a:r>
            <a:endParaRPr lang="ar-SA" sz="3200" dirty="0">
              <a:latin typeface="Comic Sans MS" panose="030F0702030302020204" pitchFamily="66" charset="0"/>
            </a:endParaRPr>
          </a:p>
        </p:txBody>
      </p:sp>
      <p:sp>
        <p:nvSpPr>
          <p:cNvPr id="8" name="مربع نص 7">
            <a:extLst>
              <a:ext uri="{FF2B5EF4-FFF2-40B4-BE49-F238E27FC236}">
                <a16:creationId xmlns:a16="http://schemas.microsoft.com/office/drawing/2014/main" id="{FCF22077-6181-49BD-B266-26989BE38515}"/>
              </a:ext>
            </a:extLst>
          </p:cNvPr>
          <p:cNvSpPr txBox="1"/>
          <p:nvPr/>
        </p:nvSpPr>
        <p:spPr>
          <a:xfrm>
            <a:off x="6493566" y="2769706"/>
            <a:ext cx="2087216" cy="584775"/>
          </a:xfrm>
          <a:prstGeom prst="rect">
            <a:avLst/>
          </a:prstGeom>
          <a:noFill/>
        </p:spPr>
        <p:txBody>
          <a:bodyPr wrap="square" rtlCol="1">
            <a:spAutoFit/>
          </a:bodyPr>
          <a:lstStyle/>
          <a:p>
            <a:pPr algn="ctr" rtl="0"/>
            <a:r>
              <a:rPr lang="en-US" sz="3200" dirty="0">
                <a:latin typeface="Comic Sans MS" panose="030F0702030302020204" pitchFamily="66" charset="0"/>
              </a:rPr>
              <a:t>made</a:t>
            </a:r>
            <a:endParaRPr lang="ar-SA" sz="3200" dirty="0">
              <a:latin typeface="Comic Sans MS" panose="030F0702030302020204" pitchFamily="66" charset="0"/>
            </a:endParaRPr>
          </a:p>
        </p:txBody>
      </p:sp>
      <p:sp>
        <p:nvSpPr>
          <p:cNvPr id="9" name="مربع نص 8">
            <a:extLst>
              <a:ext uri="{FF2B5EF4-FFF2-40B4-BE49-F238E27FC236}">
                <a16:creationId xmlns:a16="http://schemas.microsoft.com/office/drawing/2014/main" id="{03C16157-FD4E-44A6-A420-18D4FD9B0901}"/>
              </a:ext>
            </a:extLst>
          </p:cNvPr>
          <p:cNvSpPr txBox="1"/>
          <p:nvPr/>
        </p:nvSpPr>
        <p:spPr>
          <a:xfrm>
            <a:off x="1577009" y="3790121"/>
            <a:ext cx="2087216" cy="584775"/>
          </a:xfrm>
          <a:prstGeom prst="rect">
            <a:avLst/>
          </a:prstGeom>
          <a:noFill/>
        </p:spPr>
        <p:txBody>
          <a:bodyPr wrap="square" rtlCol="1">
            <a:spAutoFit/>
          </a:bodyPr>
          <a:lstStyle/>
          <a:p>
            <a:pPr algn="ctr" rtl="0"/>
            <a:r>
              <a:rPr lang="en-US" sz="3200" dirty="0">
                <a:latin typeface="Comic Sans MS" panose="030F0702030302020204" pitchFamily="66" charset="0"/>
              </a:rPr>
              <a:t>got</a:t>
            </a:r>
            <a:endParaRPr lang="ar-SA" sz="3200" dirty="0">
              <a:latin typeface="Comic Sans MS" panose="030F0702030302020204" pitchFamily="66" charset="0"/>
            </a:endParaRPr>
          </a:p>
        </p:txBody>
      </p:sp>
      <p:sp>
        <p:nvSpPr>
          <p:cNvPr id="10" name="مربع نص 9">
            <a:extLst>
              <a:ext uri="{FF2B5EF4-FFF2-40B4-BE49-F238E27FC236}">
                <a16:creationId xmlns:a16="http://schemas.microsoft.com/office/drawing/2014/main" id="{A43B8CA0-E43E-4DC3-9C9E-1E8C518635DB}"/>
              </a:ext>
            </a:extLst>
          </p:cNvPr>
          <p:cNvSpPr txBox="1"/>
          <p:nvPr/>
        </p:nvSpPr>
        <p:spPr>
          <a:xfrm>
            <a:off x="4028663" y="3816627"/>
            <a:ext cx="2087216" cy="584775"/>
          </a:xfrm>
          <a:prstGeom prst="rect">
            <a:avLst/>
          </a:prstGeom>
          <a:noFill/>
        </p:spPr>
        <p:txBody>
          <a:bodyPr wrap="square" rtlCol="1">
            <a:spAutoFit/>
          </a:bodyPr>
          <a:lstStyle/>
          <a:p>
            <a:pPr algn="ctr" rtl="0"/>
            <a:r>
              <a:rPr lang="en-US" sz="3200" dirty="0">
                <a:latin typeface="Comic Sans MS" panose="030F0702030302020204" pitchFamily="66" charset="0"/>
              </a:rPr>
              <a:t>caught</a:t>
            </a:r>
            <a:endParaRPr lang="ar-SA" sz="3200" dirty="0">
              <a:latin typeface="Comic Sans MS" panose="030F0702030302020204" pitchFamily="66" charset="0"/>
            </a:endParaRPr>
          </a:p>
        </p:txBody>
      </p:sp>
      <p:sp>
        <p:nvSpPr>
          <p:cNvPr id="11" name="مربع نص 10">
            <a:extLst>
              <a:ext uri="{FF2B5EF4-FFF2-40B4-BE49-F238E27FC236}">
                <a16:creationId xmlns:a16="http://schemas.microsoft.com/office/drawing/2014/main" id="{273DB01C-3852-4C63-A665-0F8935F587FD}"/>
              </a:ext>
            </a:extLst>
          </p:cNvPr>
          <p:cNvSpPr txBox="1"/>
          <p:nvPr/>
        </p:nvSpPr>
        <p:spPr>
          <a:xfrm>
            <a:off x="6387550" y="3816627"/>
            <a:ext cx="2087216" cy="584775"/>
          </a:xfrm>
          <a:prstGeom prst="rect">
            <a:avLst/>
          </a:prstGeom>
          <a:noFill/>
        </p:spPr>
        <p:txBody>
          <a:bodyPr wrap="square" rtlCol="1">
            <a:spAutoFit/>
          </a:bodyPr>
          <a:lstStyle/>
          <a:p>
            <a:pPr algn="ctr" rtl="0"/>
            <a:r>
              <a:rPr lang="en-US" sz="3200" dirty="0">
                <a:latin typeface="Comic Sans MS" panose="030F0702030302020204" pitchFamily="66" charset="0"/>
              </a:rPr>
              <a:t>saw</a:t>
            </a:r>
            <a:endParaRPr lang="ar-SA" sz="3200" dirty="0">
              <a:latin typeface="Comic Sans MS" panose="030F0702030302020204" pitchFamily="66" charset="0"/>
            </a:endParaRPr>
          </a:p>
        </p:txBody>
      </p:sp>
      <p:sp>
        <p:nvSpPr>
          <p:cNvPr id="12" name="مربع نص 11">
            <a:extLst>
              <a:ext uri="{FF2B5EF4-FFF2-40B4-BE49-F238E27FC236}">
                <a16:creationId xmlns:a16="http://schemas.microsoft.com/office/drawing/2014/main" id="{4F6A4CAD-DCE3-4FAA-BB56-2B4EBD8C6E3B}"/>
              </a:ext>
            </a:extLst>
          </p:cNvPr>
          <p:cNvSpPr txBox="1"/>
          <p:nvPr/>
        </p:nvSpPr>
        <p:spPr>
          <a:xfrm>
            <a:off x="4028664" y="4837044"/>
            <a:ext cx="2087216" cy="584775"/>
          </a:xfrm>
          <a:prstGeom prst="rect">
            <a:avLst/>
          </a:prstGeom>
          <a:noFill/>
        </p:spPr>
        <p:txBody>
          <a:bodyPr wrap="square" rtlCol="1">
            <a:spAutoFit/>
          </a:bodyPr>
          <a:lstStyle/>
          <a:p>
            <a:pPr algn="ctr" rtl="0"/>
            <a:r>
              <a:rPr lang="en-US" sz="3200" dirty="0">
                <a:latin typeface="Comic Sans MS" panose="030F0702030302020204" pitchFamily="66" charset="0"/>
              </a:rPr>
              <a:t>broke</a:t>
            </a:r>
            <a:endParaRPr lang="ar-SA" sz="3200" dirty="0">
              <a:latin typeface="Comic Sans MS" panose="030F0702030302020204" pitchFamily="66" charset="0"/>
            </a:endParaRPr>
          </a:p>
        </p:txBody>
      </p:sp>
      <p:sp>
        <p:nvSpPr>
          <p:cNvPr id="13" name="مربع نص 12">
            <a:extLst>
              <a:ext uri="{FF2B5EF4-FFF2-40B4-BE49-F238E27FC236}">
                <a16:creationId xmlns:a16="http://schemas.microsoft.com/office/drawing/2014/main" id="{F9D501BC-2C6F-42D7-B169-B872710A7C18}"/>
              </a:ext>
            </a:extLst>
          </p:cNvPr>
          <p:cNvSpPr txBox="1"/>
          <p:nvPr/>
        </p:nvSpPr>
        <p:spPr>
          <a:xfrm>
            <a:off x="6440560" y="4823790"/>
            <a:ext cx="2087216" cy="584775"/>
          </a:xfrm>
          <a:prstGeom prst="rect">
            <a:avLst/>
          </a:prstGeom>
          <a:noFill/>
        </p:spPr>
        <p:txBody>
          <a:bodyPr wrap="square" rtlCol="1">
            <a:spAutoFit/>
          </a:bodyPr>
          <a:lstStyle/>
          <a:p>
            <a:pPr algn="ctr" rtl="0"/>
            <a:r>
              <a:rPr lang="en-US" sz="3200" dirty="0">
                <a:latin typeface="Comic Sans MS" panose="030F0702030302020204" pitchFamily="66" charset="0"/>
              </a:rPr>
              <a:t>were</a:t>
            </a:r>
            <a:endParaRPr lang="ar-SA" sz="3200" dirty="0">
              <a:latin typeface="Comic Sans MS" panose="030F0702030302020204" pitchFamily="66" charset="0"/>
            </a:endParaRPr>
          </a:p>
        </p:txBody>
      </p:sp>
      <p:sp>
        <p:nvSpPr>
          <p:cNvPr id="15" name="شكل بيضاوي 14">
            <a:extLst>
              <a:ext uri="{FF2B5EF4-FFF2-40B4-BE49-F238E27FC236}">
                <a16:creationId xmlns:a16="http://schemas.microsoft.com/office/drawing/2014/main" id="{CC478100-AFF7-40C6-B3FF-6849A84FDA1D}"/>
              </a:ext>
            </a:extLst>
          </p:cNvPr>
          <p:cNvSpPr/>
          <p:nvPr/>
        </p:nvSpPr>
        <p:spPr>
          <a:xfrm>
            <a:off x="4035288" y="4770781"/>
            <a:ext cx="2067344"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شكل بيضاوي 15">
            <a:extLst>
              <a:ext uri="{FF2B5EF4-FFF2-40B4-BE49-F238E27FC236}">
                <a16:creationId xmlns:a16="http://schemas.microsoft.com/office/drawing/2014/main" id="{60C0A579-104A-48B1-874E-05FF90A7FA97}"/>
              </a:ext>
            </a:extLst>
          </p:cNvPr>
          <p:cNvSpPr/>
          <p:nvPr/>
        </p:nvSpPr>
        <p:spPr>
          <a:xfrm>
            <a:off x="1610140" y="3706479"/>
            <a:ext cx="2067344"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شكل بيضاوي 16">
            <a:extLst>
              <a:ext uri="{FF2B5EF4-FFF2-40B4-BE49-F238E27FC236}">
                <a16:creationId xmlns:a16="http://schemas.microsoft.com/office/drawing/2014/main" id="{05F60ACB-1123-4612-9C16-84D3E3CE9CCC}"/>
              </a:ext>
            </a:extLst>
          </p:cNvPr>
          <p:cNvSpPr/>
          <p:nvPr/>
        </p:nvSpPr>
        <p:spPr>
          <a:xfrm>
            <a:off x="6539952" y="2703440"/>
            <a:ext cx="2067344"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بيضاوي 17">
            <a:extLst>
              <a:ext uri="{FF2B5EF4-FFF2-40B4-BE49-F238E27FC236}">
                <a16:creationId xmlns:a16="http://schemas.microsoft.com/office/drawing/2014/main" id="{199E6D91-4A47-4C8C-9BA3-653C9E2C6072}"/>
              </a:ext>
            </a:extLst>
          </p:cNvPr>
          <p:cNvSpPr/>
          <p:nvPr/>
        </p:nvSpPr>
        <p:spPr>
          <a:xfrm>
            <a:off x="6453810" y="4764157"/>
            <a:ext cx="2067344"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بيضاوي 18">
            <a:extLst>
              <a:ext uri="{FF2B5EF4-FFF2-40B4-BE49-F238E27FC236}">
                <a16:creationId xmlns:a16="http://schemas.microsoft.com/office/drawing/2014/main" id="{1E52DEDC-E039-4410-A86D-DE6DB4EEDFA0}"/>
              </a:ext>
            </a:extLst>
          </p:cNvPr>
          <p:cNvSpPr/>
          <p:nvPr/>
        </p:nvSpPr>
        <p:spPr>
          <a:xfrm>
            <a:off x="1464363" y="2690186"/>
            <a:ext cx="2067344"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شكل بيضاوي 19">
            <a:extLst>
              <a:ext uri="{FF2B5EF4-FFF2-40B4-BE49-F238E27FC236}">
                <a16:creationId xmlns:a16="http://schemas.microsoft.com/office/drawing/2014/main" id="{16C3BA53-034D-48C4-A08B-F4094B2C93F5}"/>
              </a:ext>
            </a:extLst>
          </p:cNvPr>
          <p:cNvSpPr/>
          <p:nvPr/>
        </p:nvSpPr>
        <p:spPr>
          <a:xfrm>
            <a:off x="4055168" y="2696814"/>
            <a:ext cx="2067344"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شكل بيضاوي 20">
            <a:extLst>
              <a:ext uri="{FF2B5EF4-FFF2-40B4-BE49-F238E27FC236}">
                <a16:creationId xmlns:a16="http://schemas.microsoft.com/office/drawing/2014/main" id="{15D8C654-C5C0-4B1E-8A30-E90E95671DD7}"/>
              </a:ext>
            </a:extLst>
          </p:cNvPr>
          <p:cNvSpPr/>
          <p:nvPr/>
        </p:nvSpPr>
        <p:spPr>
          <a:xfrm>
            <a:off x="6453813" y="3770242"/>
            <a:ext cx="2067344"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شكل بيضاوي 21">
            <a:extLst>
              <a:ext uri="{FF2B5EF4-FFF2-40B4-BE49-F238E27FC236}">
                <a16:creationId xmlns:a16="http://schemas.microsoft.com/office/drawing/2014/main" id="{7569D664-F6CF-4F17-853B-1807E069E072}"/>
              </a:ext>
            </a:extLst>
          </p:cNvPr>
          <p:cNvSpPr/>
          <p:nvPr/>
        </p:nvSpPr>
        <p:spPr>
          <a:xfrm>
            <a:off x="4028664" y="3756990"/>
            <a:ext cx="2067344"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 name="We Can 6 (2020) SB_CD 1_22">
            <a:hlinkClick r:id="" action="ppaction://media"/>
            <a:extLst>
              <a:ext uri="{FF2B5EF4-FFF2-40B4-BE49-F238E27FC236}">
                <a16:creationId xmlns:a16="http://schemas.microsoft.com/office/drawing/2014/main" id="{C7CCF33D-4978-4567-A3B6-72F4EFC6782F}"/>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PlasticWrap/>
                    </a14:imgEffect>
                  </a14:imgLayer>
                </a14:imgProps>
              </a:ext>
            </a:extLst>
          </a:blip>
          <a:stretch>
            <a:fillRect/>
          </a:stretch>
        </p:blipFill>
        <p:spPr>
          <a:xfrm>
            <a:off x="1285462" y="909454"/>
            <a:ext cx="940904" cy="940904"/>
          </a:xfrm>
          <a:prstGeom prst="rect">
            <a:avLst/>
          </a:prstGeom>
        </p:spPr>
      </p:pic>
      <p:sp>
        <p:nvSpPr>
          <p:cNvPr id="23" name="مربع نص 22">
            <a:extLst>
              <a:ext uri="{FF2B5EF4-FFF2-40B4-BE49-F238E27FC236}">
                <a16:creationId xmlns:a16="http://schemas.microsoft.com/office/drawing/2014/main" id="{0405B159-4D99-4EBA-9852-D5D936453A35}"/>
              </a:ext>
            </a:extLst>
          </p:cNvPr>
          <p:cNvSpPr txBox="1"/>
          <p:nvPr/>
        </p:nvSpPr>
        <p:spPr>
          <a:xfrm>
            <a:off x="1577009" y="4821295"/>
            <a:ext cx="2087216" cy="584775"/>
          </a:xfrm>
          <a:prstGeom prst="rect">
            <a:avLst/>
          </a:prstGeom>
          <a:noFill/>
        </p:spPr>
        <p:txBody>
          <a:bodyPr wrap="square" rtlCol="1">
            <a:spAutoFit/>
          </a:bodyPr>
          <a:lstStyle/>
          <a:p>
            <a:pPr algn="ctr" rtl="0"/>
            <a:r>
              <a:rPr lang="en-US" sz="3200" dirty="0">
                <a:latin typeface="Comic Sans MS" panose="030F0702030302020204" pitchFamily="66" charset="0"/>
              </a:rPr>
              <a:t>lost</a:t>
            </a:r>
            <a:endParaRPr lang="ar-SA" sz="3200" dirty="0">
              <a:latin typeface="Comic Sans MS" panose="030F0702030302020204" pitchFamily="66" charset="0"/>
            </a:endParaRPr>
          </a:p>
        </p:txBody>
      </p:sp>
      <p:sp>
        <p:nvSpPr>
          <p:cNvPr id="24" name="شكل بيضاوي 23">
            <a:extLst>
              <a:ext uri="{FF2B5EF4-FFF2-40B4-BE49-F238E27FC236}">
                <a16:creationId xmlns:a16="http://schemas.microsoft.com/office/drawing/2014/main" id="{06A30127-119A-4ECD-9711-38D70AA5019E}"/>
              </a:ext>
            </a:extLst>
          </p:cNvPr>
          <p:cNvSpPr/>
          <p:nvPr/>
        </p:nvSpPr>
        <p:spPr>
          <a:xfrm>
            <a:off x="1563761" y="4728959"/>
            <a:ext cx="2067344" cy="72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75122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50404" fill="hold"/>
                                        <p:tgtEl>
                                          <p:spTgt spid="2"/>
                                        </p:tgtEl>
                                      </p:cBhvr>
                                    </p:cmd>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20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heel(1)">
                                      <p:cBhvr>
                                        <p:cTn id="55" dur="20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heel(1)">
                                      <p:cBhvr>
                                        <p:cTn id="60" dur="2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20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heel(1)">
                                      <p:cBhvr>
                                        <p:cTn id="70" dur="2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heel(1)">
                                      <p:cBhvr>
                                        <p:cTn id="75" dur="20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heel(1)">
                                      <p:cBhvr>
                                        <p:cTn id="80" dur="20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heel(1)">
                                      <p:cBhvr>
                                        <p:cTn id="85" dur="20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heel(1)">
                                      <p:cBhvr>
                                        <p:cTn id="9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1" fill="hold" display="0">
                  <p:stCondLst>
                    <p:cond delay="indefinite"/>
                  </p:stCondLst>
                  <p:endCondLst>
                    <p:cond evt="onStopAudio" delay="0">
                      <p:tgtEl>
                        <p:sldTgt/>
                      </p:tgtEl>
                    </p:cond>
                  </p:endCondLst>
                </p:cTn>
                <p:tgtEl>
                  <p:spTgt spid="2"/>
                </p:tgtEl>
              </p:cMediaNode>
            </p:audio>
          </p:childTnLst>
        </p:cTn>
      </p:par>
    </p:tnLst>
    <p:bldLst>
      <p:bldP spid="6" grpId="0"/>
      <p:bldP spid="7" grpId="0"/>
      <p:bldP spid="8" grpId="0"/>
      <p:bldP spid="9" grpId="0"/>
      <p:bldP spid="10" grpId="0"/>
      <p:bldP spid="11" grpId="0"/>
      <p:bldP spid="12" grpId="0"/>
      <p:bldP spid="13" grpId="0"/>
      <p:bldP spid="15" grpId="0" animBg="1"/>
      <p:bldP spid="16" grpId="0" animBg="1"/>
      <p:bldP spid="17" grpId="0" animBg="1"/>
      <p:bldP spid="18" grpId="0" animBg="1"/>
      <p:bldP spid="19" grpId="0" animBg="1"/>
      <p:bldP spid="20" grpId="0" animBg="1"/>
      <p:bldP spid="21" grpId="0" animBg="1"/>
      <p:bldP spid="22" grpId="0" animBg="1"/>
      <p:bldP spid="23"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3245824" y="1117178"/>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1518785" y="3044687"/>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385391" y="1050285"/>
            <a:ext cx="6512949" cy="1706167"/>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a:t>
            </a:r>
            <a:endParaRPr lang="ar-SA" sz="4800" dirty="0">
              <a:cs typeface="+mj-cs"/>
            </a:endParaRPr>
          </a:p>
          <a:p>
            <a:pPr algn="ctr"/>
            <a:r>
              <a:rPr lang="ar-SA" sz="2800" dirty="0">
                <a:cs typeface="+mj-cs"/>
              </a:rPr>
              <a:t>أن يذكر الطالب 6 أفعال غير منتظمة في الزمن الماضي </a:t>
            </a:r>
          </a:p>
          <a:p>
            <a:pPr algn="ctr"/>
            <a:r>
              <a:rPr lang="ar-SA" sz="2800" dirty="0">
                <a:cs typeface="+mj-cs"/>
              </a:rPr>
              <a:t>أن يذكر الطالب جملتين باستعمال الأفعال الغير منتظمة </a:t>
            </a:r>
          </a:p>
        </p:txBody>
      </p:sp>
      <p:pic>
        <p:nvPicPr>
          <p:cNvPr id="6" name="صورة 5">
            <a:extLst>
              <a:ext uri="{FF2B5EF4-FFF2-40B4-BE49-F238E27FC236}">
                <a16:creationId xmlns:a16="http://schemas.microsoft.com/office/drawing/2014/main" id="{6930942E-7334-465D-A7DB-B8C39DCF0B10}"/>
              </a:ext>
            </a:extLst>
          </p:cNvPr>
          <p:cNvPicPr>
            <a:picLocks noChangeAspect="1"/>
          </p:cNvPicPr>
          <p:nvPr/>
        </p:nvPicPr>
        <p:blipFill>
          <a:blip r:embed="rId2"/>
          <a:stretch>
            <a:fillRect/>
          </a:stretch>
        </p:blipFill>
        <p:spPr>
          <a:xfrm>
            <a:off x="1234432" y="3307504"/>
            <a:ext cx="6972300" cy="1905000"/>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5D9F1AD-AB8F-43F6-A118-72E834E3DDB8}"/>
              </a:ext>
            </a:extLst>
          </p:cNvPr>
          <p:cNvSpPr txBox="1"/>
          <p:nvPr/>
        </p:nvSpPr>
        <p:spPr>
          <a:xfrm>
            <a:off x="1245705" y="2598003"/>
            <a:ext cx="7610901" cy="1661993"/>
          </a:xfrm>
          <a:prstGeom prst="rect">
            <a:avLst/>
          </a:prstGeom>
          <a:noFill/>
        </p:spPr>
        <p:txBody>
          <a:bodyPr wrap="square" rtlCol="1">
            <a:spAutoFit/>
          </a:bodyPr>
          <a:lstStyle/>
          <a:p>
            <a:pPr algn="ctr" rtl="0"/>
            <a:r>
              <a:rPr lang="en-US" sz="5400" b="1" dirty="0">
                <a:solidFill>
                  <a:srgbClr val="552579"/>
                </a:solidFill>
                <a:latin typeface="Comic Sans MS" panose="030F0702030302020204" pitchFamily="66" charset="0"/>
              </a:rPr>
              <a:t>Life’s Ups and Downs</a:t>
            </a:r>
          </a:p>
          <a:p>
            <a:pPr algn="ctr"/>
            <a:r>
              <a:rPr lang="ar-SA" sz="4800" b="1" dirty="0">
                <a:solidFill>
                  <a:srgbClr val="552579"/>
                </a:solidFill>
                <a:latin typeface="Comic Sans MS" panose="030F0702030302020204" pitchFamily="66" charset="0"/>
                <a:cs typeface="+mj-cs"/>
              </a:rPr>
              <a:t>اللحظات الجيدة والسيئة في الحياة</a:t>
            </a:r>
            <a:endParaRPr lang="ar-SA" sz="4800" dirty="0">
              <a:solidFill>
                <a:srgbClr val="552579"/>
              </a:solidFill>
              <a:latin typeface="Comic Sans MS" panose="030F0702030302020204" pitchFamily="66" charset="0"/>
              <a:cs typeface="AGA Dimnah Regular" pitchFamily="2" charset="-78"/>
            </a:endParaRPr>
          </a:p>
        </p:txBody>
      </p:sp>
    </p:spTree>
    <p:extLst>
      <p:ext uri="{BB962C8B-B14F-4D97-AF65-F5344CB8AC3E}">
        <p14:creationId xmlns:p14="http://schemas.microsoft.com/office/powerpoint/2010/main" val="33561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860645" y="2551837"/>
            <a:ext cx="6421964"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Grammar in Action</a:t>
            </a:r>
          </a:p>
          <a:p>
            <a:pPr algn="ctr"/>
            <a:r>
              <a:rPr lang="ar-SA" sz="6000" b="1" dirty="0">
                <a:solidFill>
                  <a:srgbClr val="552579"/>
                </a:solidFill>
                <a:latin typeface="Comic Sans MS" panose="030F0702030302020204" pitchFamily="66" charset="0"/>
                <a:cs typeface="+mj-cs"/>
              </a:rPr>
              <a:t>القواعد اللغوية</a:t>
            </a:r>
            <a:endParaRPr lang="ar-SA" sz="60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1669775" y="1927746"/>
            <a:ext cx="6877878" cy="3002508"/>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4000" dirty="0">
                <a:latin typeface="Comic Sans MS" panose="030F0702030302020204" pitchFamily="66" charset="0"/>
              </a:rPr>
              <a:t>Materials :</a:t>
            </a:r>
          </a:p>
          <a:p>
            <a:pPr algn="ctr" rtl="0"/>
            <a:endParaRPr lang="en-US" sz="3200" dirty="0">
              <a:latin typeface="Comic Sans MS" panose="030F0702030302020204" pitchFamily="66" charset="0"/>
            </a:endParaRPr>
          </a:p>
          <a:p>
            <a:pPr algn="l" rtl="0"/>
            <a:r>
              <a:rPr lang="en-US" sz="3200" dirty="0">
                <a:latin typeface="Comic Sans MS" panose="030F0702030302020204" pitchFamily="66" charset="0"/>
              </a:rPr>
              <a:t>Life’s Ups and Downs flashcards</a:t>
            </a:r>
          </a:p>
          <a:p>
            <a:pPr algn="l" rtl="0"/>
            <a:r>
              <a:rPr lang="en-US" sz="3200" dirty="0">
                <a:latin typeface="Comic Sans MS" panose="030F0702030302020204" pitchFamily="66" charset="0"/>
              </a:rPr>
              <a:t>A ball</a:t>
            </a: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404729" y="1046922"/>
            <a:ext cx="7368209" cy="4903304"/>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800" dirty="0">
                <a:latin typeface="Comic Sans MS" panose="030F0702030302020204" pitchFamily="66" charset="0"/>
              </a:rPr>
              <a:t>Strategy</a:t>
            </a:r>
            <a:r>
              <a:rPr lang="en-US" sz="2000" dirty="0">
                <a:latin typeface="Comic Sans MS" panose="030F0702030302020204" pitchFamily="66" charset="0"/>
              </a:rPr>
              <a:t>  :</a:t>
            </a:r>
          </a:p>
          <a:p>
            <a:pPr algn="l" rtl="0"/>
            <a:r>
              <a:rPr lang="en-US" sz="2000" dirty="0">
                <a:latin typeface="Comic Sans MS" panose="030F0702030302020204" pitchFamily="66" charset="0"/>
              </a:rPr>
              <a:t>Past tense verb relay : </a:t>
            </a:r>
          </a:p>
          <a:p>
            <a:pPr algn="l" rtl="0"/>
            <a:r>
              <a:rPr lang="en-US" sz="2000" dirty="0">
                <a:latin typeface="Comic Sans MS" panose="030F0702030302020204" pitchFamily="66" charset="0"/>
              </a:rPr>
              <a:t>Invite eight student volunteers to the front. Divide them into two teams of four and have them stand in two lines. Say a verb in past tense irregular form to one team, and another verb (in past tense) to the other team. Then say, “Go!” The teams must go to the board, and write the irregular past tense form of that verb. (If they misspell the irregular form, they must go back to their desk and look at their books. They can only look at their books at their desk.) Once the first student in line has completed this, they go to the back of their team’s line. Tell the next student in line a verb in past tense.</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charRg st="37" end="649"/>
                                            </p:txEl>
                                          </p:spTgt>
                                        </p:tgtEl>
                                        <p:attrNameLst>
                                          <p:attrName>style.visibility</p:attrName>
                                        </p:attrNameLst>
                                      </p:cBhvr>
                                      <p:to>
                                        <p:strVal val="visible"/>
                                      </p:to>
                                    </p:set>
                                    <p:animEffect transition="in" filter="fade">
                                      <p:cBhvr>
                                        <p:cTn id="22" dur="500"/>
                                        <p:tgtEl>
                                          <p:spTgt spid="4">
                                            <p:txEl>
                                              <p:charRg st="37" end="6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rget: Hitting or Missing the Bullseye? – Now Trending:">
            <a:extLst>
              <a:ext uri="{FF2B5EF4-FFF2-40B4-BE49-F238E27FC236}">
                <a16:creationId xmlns:a16="http://schemas.microsoft.com/office/drawing/2014/main" id="{9E85EC75-4A14-461D-8A33-2FC9C0F1A2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21180" y="857732"/>
            <a:ext cx="1098940" cy="1092617"/>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a:extLst>
              <a:ext uri="{FF2B5EF4-FFF2-40B4-BE49-F238E27FC236}">
                <a16:creationId xmlns:a16="http://schemas.microsoft.com/office/drawing/2014/main" id="{9198FAF9-D73B-4869-9A15-1372FF2347F1}"/>
              </a:ext>
            </a:extLst>
          </p:cNvPr>
          <p:cNvPicPr>
            <a:picLocks noChangeAspect="1"/>
          </p:cNvPicPr>
          <p:nvPr/>
        </p:nvPicPr>
        <p:blipFill>
          <a:blip r:embed="rId3"/>
          <a:stretch>
            <a:fillRect/>
          </a:stretch>
        </p:blipFill>
        <p:spPr>
          <a:xfrm>
            <a:off x="1889003" y="4181786"/>
            <a:ext cx="6997821" cy="1907794"/>
          </a:xfrm>
          <a:prstGeom prst="rect">
            <a:avLst/>
          </a:prstGeom>
        </p:spPr>
      </p:pic>
      <p:sp>
        <p:nvSpPr>
          <p:cNvPr id="5" name="مربع نص 4">
            <a:extLst>
              <a:ext uri="{FF2B5EF4-FFF2-40B4-BE49-F238E27FC236}">
                <a16:creationId xmlns:a16="http://schemas.microsoft.com/office/drawing/2014/main" id="{0C750499-0AF4-4D6E-843D-FD64AD859A5F}"/>
              </a:ext>
            </a:extLst>
          </p:cNvPr>
          <p:cNvSpPr txBox="1"/>
          <p:nvPr/>
        </p:nvSpPr>
        <p:spPr>
          <a:xfrm>
            <a:off x="2782957" y="4717776"/>
            <a:ext cx="4664765" cy="1131848"/>
          </a:xfrm>
          <a:prstGeom prst="rect">
            <a:avLst/>
          </a:prstGeom>
          <a:noFill/>
        </p:spPr>
        <p:txBody>
          <a:bodyPr wrap="square" rtlCol="1">
            <a:spAutoFit/>
          </a:bodyPr>
          <a:lstStyle/>
          <a:p>
            <a:pPr>
              <a:lnSpc>
                <a:spcPct val="150000"/>
              </a:lnSpc>
            </a:pPr>
            <a:r>
              <a:rPr lang="ar-SA" sz="2400" b="1" dirty="0"/>
              <a:t>أذكر 6 أفعال غير منتظمة في الزمن الماضي </a:t>
            </a:r>
          </a:p>
          <a:p>
            <a:pPr>
              <a:lnSpc>
                <a:spcPct val="150000"/>
              </a:lnSpc>
            </a:pPr>
            <a:r>
              <a:rPr lang="ar-SA" sz="2400" b="1" dirty="0"/>
              <a:t>أذكر جملتين في الزمن الماضي</a:t>
            </a:r>
          </a:p>
        </p:txBody>
      </p:sp>
      <p:pic>
        <p:nvPicPr>
          <p:cNvPr id="6" name="صورة 5">
            <a:extLst>
              <a:ext uri="{FF2B5EF4-FFF2-40B4-BE49-F238E27FC236}">
                <a16:creationId xmlns:a16="http://schemas.microsoft.com/office/drawing/2014/main" id="{B82FA9A5-70DE-4FFA-A69A-E74A8615DCD4}"/>
              </a:ext>
            </a:extLst>
          </p:cNvPr>
          <p:cNvPicPr>
            <a:picLocks noChangeAspect="1"/>
          </p:cNvPicPr>
          <p:nvPr/>
        </p:nvPicPr>
        <p:blipFill>
          <a:blip r:embed="rId4"/>
          <a:stretch>
            <a:fillRect/>
          </a:stretch>
        </p:blipFill>
        <p:spPr>
          <a:xfrm>
            <a:off x="1221180" y="2008791"/>
            <a:ext cx="6972300" cy="1905000"/>
          </a:xfrm>
          <a:prstGeom prst="rect">
            <a:avLst/>
          </a:prstGeom>
        </p:spPr>
      </p:pic>
    </p:spTree>
    <p:extLst>
      <p:ext uri="{BB962C8B-B14F-4D97-AF65-F5344CB8AC3E}">
        <p14:creationId xmlns:p14="http://schemas.microsoft.com/office/powerpoint/2010/main" val="287766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537252" y="1356622"/>
            <a:ext cx="7265555" cy="1323439"/>
          </a:xfrm>
          <a:prstGeom prst="rect">
            <a:avLst/>
          </a:prstGeom>
          <a:noFill/>
        </p:spPr>
        <p:txBody>
          <a:bodyPr wrap="square" rtlCol="1">
            <a:spAutoFit/>
          </a:bodyPr>
          <a:lstStyle/>
          <a:p>
            <a:pPr algn="ctr"/>
            <a:r>
              <a:rPr lang="en-US" sz="4000" b="1" dirty="0">
                <a:solidFill>
                  <a:srgbClr val="552579"/>
                </a:solidFill>
                <a:latin typeface="Comic Sans MS" panose="030F0702030302020204" pitchFamily="66" charset="0"/>
              </a:rPr>
              <a:t>Review the previous lesson </a:t>
            </a:r>
          </a:p>
          <a:p>
            <a:pPr algn="ctr"/>
            <a:r>
              <a:rPr lang="ar-SA" sz="4000" b="1" dirty="0">
                <a:solidFill>
                  <a:srgbClr val="552579"/>
                </a:solidFill>
                <a:latin typeface="Comic Sans MS" panose="030F0702030302020204" pitchFamily="66" charset="0"/>
                <a:cs typeface="+mj-cs"/>
              </a:rPr>
              <a:t>مراجعة سريعة للدرس السابق</a:t>
            </a:r>
            <a:endParaRPr lang="ar-SA" sz="40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1356668" y="3057938"/>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E8E17309-3BAF-4639-B8D7-C853B0BF4354}"/>
              </a:ext>
            </a:extLst>
          </p:cNvPr>
          <p:cNvPicPr>
            <a:picLocks noChangeAspect="1"/>
          </p:cNvPicPr>
          <p:nvPr/>
        </p:nvPicPr>
        <p:blipFill>
          <a:blip r:embed="rId2"/>
          <a:stretch>
            <a:fillRect/>
          </a:stretch>
        </p:blipFill>
        <p:spPr>
          <a:xfrm>
            <a:off x="1177468" y="901148"/>
            <a:ext cx="7648480" cy="3750366"/>
          </a:xfrm>
          <a:prstGeom prst="rect">
            <a:avLst/>
          </a:prstGeom>
        </p:spPr>
      </p:pic>
      <p:pic>
        <p:nvPicPr>
          <p:cNvPr id="11" name="صورة 10">
            <a:extLst>
              <a:ext uri="{FF2B5EF4-FFF2-40B4-BE49-F238E27FC236}">
                <a16:creationId xmlns:a16="http://schemas.microsoft.com/office/drawing/2014/main" id="{41EFE159-3065-4729-8B95-7EC592891EDA}"/>
              </a:ext>
            </a:extLst>
          </p:cNvPr>
          <p:cNvPicPr>
            <a:picLocks noChangeAspect="1"/>
          </p:cNvPicPr>
          <p:nvPr/>
        </p:nvPicPr>
        <p:blipFill>
          <a:blip r:embed="rId3"/>
          <a:stretch>
            <a:fillRect/>
          </a:stretch>
        </p:blipFill>
        <p:spPr>
          <a:xfrm>
            <a:off x="2888975" y="4678019"/>
            <a:ext cx="5910469" cy="1575350"/>
          </a:xfrm>
          <a:prstGeom prst="rect">
            <a:avLst/>
          </a:prstGeom>
        </p:spPr>
      </p:pic>
    </p:spTree>
    <p:extLst>
      <p:ext uri="{BB962C8B-B14F-4D97-AF65-F5344CB8AC3E}">
        <p14:creationId xmlns:p14="http://schemas.microsoft.com/office/powerpoint/2010/main" val="295746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880425" y="981255"/>
            <a:ext cx="5023958" cy="461665"/>
          </a:xfrm>
          <a:prstGeom prst="rect">
            <a:avLst/>
          </a:prstGeom>
          <a:noFill/>
        </p:spPr>
        <p:txBody>
          <a:bodyPr wrap="square" rtlCol="1">
            <a:spAutoFit/>
          </a:bodyPr>
          <a:lstStyle/>
          <a:p>
            <a:pPr algn="l" rtl="0"/>
            <a:r>
              <a:rPr lang="en-US" sz="2400" dirty="0">
                <a:solidFill>
                  <a:srgbClr val="7030A0"/>
                </a:solidFill>
                <a:latin typeface="Comic Sans MS" panose="030F0702030302020204" pitchFamily="66" charset="0"/>
              </a:rPr>
              <a:t>Listen and practice .</a:t>
            </a:r>
            <a:r>
              <a:rPr lang="ar-SA" sz="2400" dirty="0">
                <a:solidFill>
                  <a:srgbClr val="FF0000"/>
                </a:solidFill>
                <a:cs typeface="+mj-cs"/>
              </a:rPr>
              <a:t>استمع ثم تدرب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307218" y="899367"/>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4" name="صورة 3">
            <a:extLst>
              <a:ext uri="{FF2B5EF4-FFF2-40B4-BE49-F238E27FC236}">
                <a16:creationId xmlns:a16="http://schemas.microsoft.com/office/drawing/2014/main" id="{5C8B2AA8-EA6B-47FD-BC60-7B4A04CFCEAA}"/>
              </a:ext>
            </a:extLst>
          </p:cNvPr>
          <p:cNvPicPr>
            <a:picLocks noChangeAspect="1"/>
          </p:cNvPicPr>
          <p:nvPr/>
        </p:nvPicPr>
        <p:blipFill>
          <a:blip r:embed="rId4"/>
          <a:stretch>
            <a:fillRect/>
          </a:stretch>
        </p:blipFill>
        <p:spPr>
          <a:xfrm>
            <a:off x="2143531" y="2585712"/>
            <a:ext cx="6131058" cy="2688653"/>
          </a:xfrm>
          <a:prstGeom prst="rect">
            <a:avLst/>
          </a:prstGeom>
        </p:spPr>
      </p:pic>
      <p:pic>
        <p:nvPicPr>
          <p:cNvPr id="7" name="We Can 6 (2020) SB_CD 1_18">
            <a:hlinkClick r:id="" action="ppaction://media"/>
            <a:extLst>
              <a:ext uri="{FF2B5EF4-FFF2-40B4-BE49-F238E27FC236}">
                <a16:creationId xmlns:a16="http://schemas.microsoft.com/office/drawing/2014/main" id="{7720DEE8-386A-428F-9A45-4CEC9185F6B5}"/>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Cement/>
                    </a14:imgEffect>
                  </a14:imgLayer>
                </a14:imgProps>
              </a:ext>
            </a:extLst>
          </a:blip>
          <a:stretch>
            <a:fillRect/>
          </a:stretch>
        </p:blipFill>
        <p:spPr>
          <a:xfrm>
            <a:off x="1853128" y="1611221"/>
            <a:ext cx="838200" cy="838200"/>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95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7"/>
                </p:tgtEl>
              </p:cMediaNode>
            </p:audio>
          </p:childTnLst>
        </p:cTn>
      </p:par>
    </p:tnLst>
    <p:bldLst>
      <p:bldP spid="5" grpId="0" build="p"/>
      <p:bldP spid="6"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1383</TotalTime>
  <Words>359</Words>
  <Application>Microsoft Office PowerPoint</Application>
  <PresentationFormat>عرض على الشاشة (4:3)</PresentationFormat>
  <Paragraphs>60</Paragraphs>
  <Slides>20</Slides>
  <Notes>0</Notes>
  <HiddenSlides>0</HiddenSlides>
  <MMClips>5</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20</vt:i4>
      </vt:variant>
    </vt:vector>
  </HeadingPairs>
  <TitlesOfParts>
    <vt:vector size="25" baseType="lpstr">
      <vt:lpstr>Arial</vt:lpstr>
      <vt:lpstr>Calibri Light</vt:lpstr>
      <vt:lpstr>Calibri</vt:lpstr>
      <vt:lpstr>Comic Sans MS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71</cp:revision>
  <dcterms:created xsi:type="dcterms:W3CDTF">2020-07-29T08:50:48Z</dcterms:created>
  <dcterms:modified xsi:type="dcterms:W3CDTF">2020-12-19T17:47:20Z</dcterms:modified>
</cp:coreProperties>
</file>