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72" r:id="rId1"/>
  </p:sldMasterIdLst>
  <p:sldIdLst>
    <p:sldId id="291" r:id="rId2"/>
    <p:sldId id="312" r:id="rId3"/>
    <p:sldId id="292" r:id="rId4"/>
    <p:sldId id="305" r:id="rId5"/>
    <p:sldId id="306" r:id="rId6"/>
    <p:sldId id="325" r:id="rId7"/>
    <p:sldId id="313" r:id="rId8"/>
    <p:sldId id="327" r:id="rId9"/>
    <p:sldId id="293" r:id="rId10"/>
    <p:sldId id="328" r:id="rId11"/>
    <p:sldId id="314" r:id="rId12"/>
    <p:sldId id="329" r:id="rId13"/>
    <p:sldId id="330" r:id="rId14"/>
    <p:sldId id="324" r:id="rId15"/>
    <p:sldId id="321" r:id="rId16"/>
    <p:sldId id="331" r:id="rId17"/>
    <p:sldId id="310" r:id="rId18"/>
    <p:sldId id="294" r:id="rId19"/>
    <p:sldId id="304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</p:embeddedFont>
    <p:embeddedFont>
      <p:font typeface="Calibri Light" panose="020F0302020204030204" pitchFamily="34" charset="0"/>
      <p:regular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  <a:srgbClr val="F79621"/>
    <a:srgbClr val="F79B31"/>
    <a:srgbClr val="E91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64E76C-E28F-4AD9-8F74-62BE9468D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C16B245-D54A-4D47-BF7C-B81B37FF4D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CB6CF22-3B39-4539-B9DA-1972C374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D245966-F9C7-4044-9225-B9F8EA250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602218A-E7E0-412A-B16D-3B10176A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2838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232E6-6D55-439E-AD80-C4B5DB02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587F51F-E0F4-45EF-BD22-F67737F8B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666FB07-219B-4655-AE3F-D9C64D01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3E71FED-0A70-4EF4-83B8-3EE49F7CF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D59165-D761-4ABF-A97E-E67730DFD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857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681BE15-9F88-45D9-BBED-32A5C5A5F1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6214E87-A977-4EDD-A0F5-E9FA46CE0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AEA4B85-D439-49DD-BD28-28E9590F5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51F56AA-B2BF-4527-B94D-8804DD39F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234135A-83D8-4EFC-AC39-AB66CA1C2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023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769723-61F3-47C6-A789-D6984026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F8EC1A-7803-4C4A-8B44-6F9DA0882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369C25-1421-4E31-BE4F-69212AFFA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8EBB18-1360-40F9-AE9C-8F8602327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F5C52B1-854C-4065-97DA-70202739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713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33A992-6C83-47E4-AE3B-830F35572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EC0194D-E7AD-4134-B383-1C8ACC313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193D52C-3461-4D4A-9030-C7F9C3FE2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EECE2B-F4DE-469E-B443-ED42BD2BE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31154B-460B-4D3A-89C1-116F07111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295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108400-2FFA-4509-9BB5-2209BBCBE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CFD85B-192B-44AE-B48D-FA89E41D1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7B486C9-B935-4454-8D81-52478E13C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F0D5FE3-A862-4337-9B85-F7021E4DF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2D923D4-5BE6-42D7-BE7A-041D28011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09E14F6-806E-4745-B477-3B57319A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914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91B55E-D5A1-43E2-A2BB-F890B30A3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BDF684D-03B7-4518-B5C9-8A5F4F3F7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123912B-CDD3-49F9-8AAE-A1911BDC2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2B5AD82-B274-4F3F-BF0C-06AEB6D26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72A2BC4-D582-45F7-938E-6B20755EA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473C014-CD6E-4E21-BFE0-8947D6667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8696B23-BA0D-4A3A-9BBB-C5768AE01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BCD9642-F78A-427A-802C-00FB97D4E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376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107DB5-7A77-402D-BE8D-E7AB61073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8333713-0D27-4F8B-829B-61AF000B4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5D2B91A-4587-489C-8F47-AB1F5AE6C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FA7397F-EABB-481D-965F-FDFCD498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1799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9680614-DADE-4B8C-B588-50DFE6BEB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1B184A1-08FF-45DB-BE18-8CB70721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9321C6-2269-4357-861A-22E0ED7E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705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D7B8A3-E4AA-465D-8AC0-CAC531D6B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525BC39-92FB-4A50-AD05-9B5498980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4D7A202-7FE8-46DB-9785-9E2E453C0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AC47235-B1C1-45DC-9734-4FCCD5199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2BAB190-49B3-47F9-BC77-5A3833E6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3DA8A59-23D3-45EC-B809-65AC038A7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820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640AC2-D57D-4D96-87F5-2355A63C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53AE210-C587-4435-BAEF-E1AEFE427A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80B15-F81C-4991-99CA-D29765253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5A7042A-4DE2-4B42-A41A-FA80E7093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7DA0725-5647-4464-9D6F-48CF1F5A7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9D1CA9B-B377-490C-A288-B9534E0BA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481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ACB361A-ADE6-443F-917F-FF4DD17C6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0464392-7FD5-46E5-8CA4-4BF3DF05B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85543C-30E7-4415-8905-1190F6486C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1C14-F3D3-4A76-963A-798F5D590958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7D1BCF-8EE4-4BDB-A1FC-E2B6713E6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D404621-1B65-4C1F-B3EB-762A5CF80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89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28">
            <a:off x="1156246" y="1440352"/>
            <a:ext cx="2896469" cy="221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31" y="821758"/>
            <a:ext cx="4160315" cy="23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3269896" y="3187551"/>
            <a:ext cx="1728192" cy="1728192"/>
          </a:xfrm>
          <a:prstGeom prst="ellipse">
            <a:avLst/>
          </a:prstGeom>
          <a:gradFill flip="none" rotWithShape="1">
            <a:gsLst>
              <a:gs pos="41000">
                <a:srgbClr val="FF0000"/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6</a:t>
            </a:r>
            <a:endParaRPr lang="ar-SA" sz="7200" b="1" dirty="0">
              <a:ln w="22225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070320" y="4901862"/>
            <a:ext cx="27638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8000" b="1" dirty="0">
                <a:ln w="12700">
                  <a:solidFill>
                    <a:srgbClr val="000099"/>
                  </a:solidFill>
                  <a:prstDash val="solid"/>
                </a:ln>
                <a:pattFill prst="pct50">
                  <a:fgClr>
                    <a:srgbClr val="000099"/>
                  </a:fgClr>
                  <a:bgClr>
                    <a:srgbClr val="0070C0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Unit 2</a:t>
            </a:r>
            <a:endParaRPr lang="ar-SA" sz="8000" b="1" dirty="0">
              <a:ln w="12700">
                <a:solidFill>
                  <a:srgbClr val="000099"/>
                </a:solidFill>
                <a:prstDash val="solid"/>
              </a:ln>
              <a:pattFill prst="pct50">
                <a:fgClr>
                  <a:srgbClr val="000099"/>
                </a:fgClr>
                <a:bgClr>
                  <a:srgbClr val="0070C0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757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F9BA5533-57A4-408D-905A-300AFC83F441}"/>
              </a:ext>
            </a:extLst>
          </p:cNvPr>
          <p:cNvSpPr txBox="1"/>
          <p:nvPr/>
        </p:nvSpPr>
        <p:spPr>
          <a:xfrm>
            <a:off x="1848085" y="953710"/>
            <a:ext cx="70308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and read. Then chant</a:t>
            </a:r>
            <a:r>
              <a:rPr lang="ar-SA" sz="2400" dirty="0">
                <a:solidFill>
                  <a:srgbClr val="C00000"/>
                </a:solidFill>
                <a:cs typeface="+mj-cs"/>
              </a:rPr>
              <a:t>استمع ثم أعد قراءة الأنشودة </a:t>
            </a: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61A69949-CE65-4EF2-818F-1F8F851F4141}"/>
              </a:ext>
            </a:extLst>
          </p:cNvPr>
          <p:cNvSpPr/>
          <p:nvPr/>
        </p:nvSpPr>
        <p:spPr>
          <a:xfrm>
            <a:off x="1172224" y="873986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3</a:t>
            </a:r>
            <a:endParaRPr lang="ar-SA" sz="32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1D4B39A-6563-4530-B8C7-F498F4861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307" y="1415375"/>
            <a:ext cx="4981782" cy="1746422"/>
          </a:xfrm>
          <a:prstGeom prst="rect">
            <a:avLst/>
          </a:prstGeom>
        </p:spPr>
      </p:pic>
      <p:pic>
        <p:nvPicPr>
          <p:cNvPr id="5" name="We Can 6 (2020) SB_CD 1_28">
            <a:hlinkClick r:id="" action="ppaction://media"/>
            <a:extLst>
              <a:ext uri="{FF2B5EF4-FFF2-40B4-BE49-F238E27FC236}">
                <a16:creationId xmlns:a16="http://schemas.microsoft.com/office/drawing/2014/main" id="{4AEAC6B3-32FA-4FB5-92B2-B8B7C3C747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8084" y="1678985"/>
            <a:ext cx="749341" cy="749341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762385F-579F-4AD0-B8A9-62AEDC88D6DB}"/>
              </a:ext>
            </a:extLst>
          </p:cNvPr>
          <p:cNvSpPr txBox="1"/>
          <p:nvPr/>
        </p:nvSpPr>
        <p:spPr>
          <a:xfrm>
            <a:off x="1841460" y="3411992"/>
            <a:ext cx="604358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Complete the sentences with the words. </a:t>
            </a:r>
          </a:p>
          <a:p>
            <a:pPr algn="ctr" rtl="0"/>
            <a:r>
              <a:rPr lang="ar-SA" sz="2400" dirty="0">
                <a:solidFill>
                  <a:srgbClr val="C00000"/>
                </a:solidFill>
                <a:cs typeface="+mj-cs"/>
              </a:rPr>
              <a:t>أكمل الفراغات بالكلمات التي أمامك </a:t>
            </a: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399F3F3F-6DF3-4D23-926F-BE92B3255C64}"/>
              </a:ext>
            </a:extLst>
          </p:cNvPr>
          <p:cNvSpPr/>
          <p:nvPr/>
        </p:nvSpPr>
        <p:spPr>
          <a:xfrm>
            <a:off x="1165599" y="3491296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4</a:t>
            </a:r>
            <a:endParaRPr lang="ar-SA" sz="3200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9D4A17E-C51E-4EF6-86FA-E6CC25DD29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6175" y="4267898"/>
            <a:ext cx="7350103" cy="1888393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E475A05C-8E29-4922-A8B2-CBE17CE33FD3}"/>
              </a:ext>
            </a:extLst>
          </p:cNvPr>
          <p:cNvSpPr txBox="1"/>
          <p:nvPr/>
        </p:nvSpPr>
        <p:spPr>
          <a:xfrm>
            <a:off x="7205897" y="4896804"/>
            <a:ext cx="15703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enough</a:t>
            </a:r>
            <a:endParaRPr lang="ar-SA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BE95C8F4-17D1-420D-96E4-84562A9C9E29}"/>
              </a:ext>
            </a:extLst>
          </p:cNvPr>
          <p:cNvSpPr txBox="1"/>
          <p:nvPr/>
        </p:nvSpPr>
        <p:spPr>
          <a:xfrm>
            <a:off x="2653769" y="5314248"/>
            <a:ext cx="15703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funny</a:t>
            </a:r>
            <a:endParaRPr lang="ar-SA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EABCBE5B-C2A5-42BA-B7D2-5213097605BD}"/>
              </a:ext>
            </a:extLst>
          </p:cNvPr>
          <p:cNvSpPr txBox="1"/>
          <p:nvPr/>
        </p:nvSpPr>
        <p:spPr>
          <a:xfrm>
            <a:off x="3806712" y="5711812"/>
            <a:ext cx="15703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photo</a:t>
            </a:r>
            <a:endParaRPr lang="ar-SA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08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08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build="p"/>
      <p:bldP spid="10" grpId="0" animBg="1"/>
      <p:bldP spid="17" grpId="0" build="p"/>
      <p:bldP spid="18" grpId="0" animBg="1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20494A2-D561-4FAD-9ACB-AE028B9D3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496" y="1316728"/>
            <a:ext cx="7064029" cy="172512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8AAACC2-46D8-4C30-BAE3-614391BBF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176" y="3410569"/>
            <a:ext cx="7041350" cy="1725122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487AC64E-B36A-4624-AB21-2B0F46F7EAAB}"/>
              </a:ext>
            </a:extLst>
          </p:cNvPr>
          <p:cNvSpPr txBox="1"/>
          <p:nvPr/>
        </p:nvSpPr>
        <p:spPr>
          <a:xfrm>
            <a:off x="1718958" y="4174435"/>
            <a:ext cx="5370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bg2">
                    <a:lumMod val="10000"/>
                  </a:schemeClr>
                </a:solidFill>
              </a:rPr>
              <a:t>كل يوم يمضي من حياتك ما هو الا صفحة من التاريخ </a:t>
            </a:r>
          </a:p>
        </p:txBody>
      </p:sp>
    </p:spTree>
    <p:extLst>
      <p:ext uri="{BB962C8B-B14F-4D97-AF65-F5344CB8AC3E}">
        <p14:creationId xmlns:p14="http://schemas.microsoft.com/office/powerpoint/2010/main" val="2621764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DABBD82-9601-4A23-8954-FB49B7820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40" y="894522"/>
            <a:ext cx="3668570" cy="142460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4A40DC1-48EC-4DAF-826B-E1B07F5C6E40}"/>
              </a:ext>
            </a:extLst>
          </p:cNvPr>
          <p:cNvSpPr txBox="1"/>
          <p:nvPr/>
        </p:nvSpPr>
        <p:spPr>
          <a:xfrm>
            <a:off x="1219200" y="2319130"/>
            <a:ext cx="7683979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cs typeface="+mj-cs"/>
              </a:rPr>
              <a:t>ضمائر المفعول: </a:t>
            </a:r>
            <a:r>
              <a:rPr lang="en-US" sz="2400" b="1" dirty="0">
                <a:solidFill>
                  <a:srgbClr val="C00000"/>
                </a:solidFill>
                <a:cs typeface="+mj-cs"/>
              </a:rPr>
              <a:t>Objective Pronoun</a:t>
            </a:r>
          </a:p>
          <a:p>
            <a:r>
              <a:rPr lang="ar-SA" sz="2400" b="1" dirty="0">
                <a:cs typeface="+mj-cs"/>
              </a:rPr>
              <a:t>وهي التي تستعمل للتعبير عن المفعول به وتأتي بعد الفعل أو حرف الجر </a:t>
            </a:r>
          </a:p>
          <a:p>
            <a:endParaRPr lang="ar-SA" sz="2400" b="1" dirty="0">
              <a:cs typeface="+mj-cs"/>
            </a:endParaRPr>
          </a:p>
          <a:p>
            <a:r>
              <a:rPr lang="ar-SA" sz="2400" b="1" dirty="0">
                <a:cs typeface="+mj-cs"/>
              </a:rPr>
              <a:t>هي تخبرني بكل شيء		.</a:t>
            </a:r>
            <a:r>
              <a:rPr lang="en-US" sz="2400" b="1" dirty="0">
                <a:cs typeface="+mj-cs"/>
              </a:rPr>
              <a:t>She </a:t>
            </a:r>
            <a:r>
              <a:rPr lang="en-US" sz="2400" b="1" dirty="0">
                <a:solidFill>
                  <a:srgbClr val="0070C0"/>
                </a:solidFill>
                <a:cs typeface="+mj-cs"/>
              </a:rPr>
              <a:t>tells</a:t>
            </a:r>
            <a:r>
              <a:rPr lang="en-US" sz="2400" b="1" dirty="0">
                <a:cs typeface="+mj-cs"/>
              </a:rPr>
              <a:t> </a:t>
            </a:r>
            <a:r>
              <a:rPr lang="en-US" sz="2400" b="1" dirty="0">
                <a:solidFill>
                  <a:srgbClr val="C00000"/>
                </a:solidFill>
                <a:cs typeface="+mj-cs"/>
              </a:rPr>
              <a:t>me</a:t>
            </a:r>
            <a:r>
              <a:rPr lang="en-US" sz="2400" b="1" dirty="0">
                <a:cs typeface="+mj-cs"/>
              </a:rPr>
              <a:t> everything</a:t>
            </a:r>
          </a:p>
          <a:p>
            <a:r>
              <a:rPr lang="ar-SA" sz="2400" b="1" dirty="0">
                <a:cs typeface="+mj-cs"/>
              </a:rPr>
              <a:t>أنا أفضل الذهاب معك/معكم 		.</a:t>
            </a:r>
            <a:r>
              <a:rPr lang="en-US" sz="2400" b="1" dirty="0">
                <a:cs typeface="+mj-cs"/>
              </a:rPr>
              <a:t>I prefers to go </a:t>
            </a:r>
            <a:r>
              <a:rPr lang="en-US" sz="2400" b="1" dirty="0">
                <a:solidFill>
                  <a:srgbClr val="0070C0"/>
                </a:solidFill>
                <a:cs typeface="+mj-cs"/>
              </a:rPr>
              <a:t>with</a:t>
            </a:r>
            <a:r>
              <a:rPr lang="en-US" sz="2400" b="1" dirty="0">
                <a:cs typeface="+mj-cs"/>
              </a:rPr>
              <a:t> </a:t>
            </a:r>
            <a:r>
              <a:rPr lang="en-US" sz="2400" b="1" dirty="0">
                <a:solidFill>
                  <a:srgbClr val="C00000"/>
                </a:solidFill>
                <a:cs typeface="+mj-cs"/>
              </a:rPr>
              <a:t>you</a:t>
            </a:r>
          </a:p>
          <a:p>
            <a:r>
              <a:rPr lang="ar-SA" sz="2400" b="1" dirty="0">
                <a:cs typeface="+mj-cs"/>
              </a:rPr>
              <a:t>أنا اعرفها جيداً.			.</a:t>
            </a:r>
            <a:r>
              <a:rPr lang="en-US" sz="2400" b="1" dirty="0">
                <a:cs typeface="+mj-cs"/>
              </a:rPr>
              <a:t>I </a:t>
            </a:r>
            <a:r>
              <a:rPr lang="en-US" sz="2400" b="1" dirty="0">
                <a:solidFill>
                  <a:srgbClr val="0070C0"/>
                </a:solidFill>
                <a:cs typeface="+mj-cs"/>
              </a:rPr>
              <a:t>know</a:t>
            </a:r>
            <a:r>
              <a:rPr lang="en-US" sz="2400" b="1" dirty="0">
                <a:cs typeface="+mj-cs"/>
              </a:rPr>
              <a:t> </a:t>
            </a:r>
            <a:r>
              <a:rPr lang="en-US" sz="2400" b="1" dirty="0">
                <a:solidFill>
                  <a:srgbClr val="C00000"/>
                </a:solidFill>
                <a:cs typeface="+mj-cs"/>
              </a:rPr>
              <a:t>her</a:t>
            </a:r>
            <a:r>
              <a:rPr lang="en-US" sz="2400" b="1" dirty="0">
                <a:cs typeface="+mj-cs"/>
              </a:rPr>
              <a:t> well</a:t>
            </a:r>
          </a:p>
          <a:p>
            <a:r>
              <a:rPr lang="ar-SA" sz="2400" b="1" dirty="0">
                <a:cs typeface="+mj-cs"/>
              </a:rPr>
              <a:t>رأيته الليلة الماضية.		.</a:t>
            </a:r>
            <a:r>
              <a:rPr lang="en-US" sz="2400" b="1" dirty="0">
                <a:cs typeface="+mj-cs"/>
              </a:rPr>
              <a:t>I </a:t>
            </a:r>
            <a:r>
              <a:rPr lang="en-US" sz="2400" b="1" dirty="0">
                <a:solidFill>
                  <a:srgbClr val="0070C0"/>
                </a:solidFill>
                <a:cs typeface="+mj-cs"/>
              </a:rPr>
              <a:t>saw</a:t>
            </a:r>
            <a:r>
              <a:rPr lang="en-US" sz="2400" b="1" dirty="0">
                <a:cs typeface="+mj-cs"/>
              </a:rPr>
              <a:t> </a:t>
            </a:r>
            <a:r>
              <a:rPr lang="en-US" sz="2400" b="1" dirty="0">
                <a:solidFill>
                  <a:srgbClr val="C00000"/>
                </a:solidFill>
                <a:cs typeface="+mj-cs"/>
              </a:rPr>
              <a:t>him</a:t>
            </a:r>
            <a:r>
              <a:rPr lang="en-US" sz="2400" b="1" dirty="0">
                <a:cs typeface="+mj-cs"/>
              </a:rPr>
              <a:t> last night</a:t>
            </a:r>
          </a:p>
          <a:p>
            <a:r>
              <a:rPr lang="ar-SA" sz="2400" b="1" dirty="0">
                <a:cs typeface="+mj-cs"/>
              </a:rPr>
              <a:t>هو يطعمه/ها			.</a:t>
            </a:r>
            <a:r>
              <a:rPr lang="en-US" sz="2400" b="1" dirty="0">
                <a:cs typeface="+mj-cs"/>
              </a:rPr>
              <a:t>He </a:t>
            </a:r>
            <a:r>
              <a:rPr lang="en-US" sz="2400" b="1" dirty="0">
                <a:solidFill>
                  <a:srgbClr val="0070C0"/>
                </a:solidFill>
                <a:cs typeface="+mj-cs"/>
              </a:rPr>
              <a:t>feeds</a:t>
            </a:r>
            <a:r>
              <a:rPr lang="en-US" sz="2400" b="1" dirty="0">
                <a:cs typeface="+mj-cs"/>
              </a:rPr>
              <a:t> </a:t>
            </a:r>
            <a:r>
              <a:rPr lang="en-US" sz="2400" b="1" dirty="0">
                <a:solidFill>
                  <a:srgbClr val="C00000"/>
                </a:solidFill>
                <a:cs typeface="+mj-cs"/>
              </a:rPr>
              <a:t>it</a:t>
            </a:r>
          </a:p>
          <a:p>
            <a:r>
              <a:rPr lang="ar-SA" sz="2400" b="1" dirty="0">
                <a:cs typeface="+mj-cs"/>
              </a:rPr>
              <a:t>هو يعرفنا جيداً.			.</a:t>
            </a:r>
            <a:r>
              <a:rPr lang="en-US" sz="2400" b="1" dirty="0">
                <a:cs typeface="+mj-cs"/>
              </a:rPr>
              <a:t>He </a:t>
            </a:r>
            <a:r>
              <a:rPr lang="en-US" sz="2400" b="1" dirty="0">
                <a:solidFill>
                  <a:srgbClr val="0070C0"/>
                </a:solidFill>
                <a:cs typeface="+mj-cs"/>
              </a:rPr>
              <a:t>knows</a:t>
            </a:r>
            <a:r>
              <a:rPr lang="en-US" sz="2400" b="1" dirty="0">
                <a:cs typeface="+mj-cs"/>
              </a:rPr>
              <a:t> </a:t>
            </a:r>
            <a:r>
              <a:rPr lang="en-US" sz="2400" b="1" dirty="0">
                <a:solidFill>
                  <a:srgbClr val="C00000"/>
                </a:solidFill>
                <a:cs typeface="+mj-cs"/>
              </a:rPr>
              <a:t>us</a:t>
            </a:r>
            <a:r>
              <a:rPr lang="en-US" sz="2400" b="1" dirty="0">
                <a:cs typeface="+mj-cs"/>
              </a:rPr>
              <a:t> well</a:t>
            </a:r>
          </a:p>
          <a:p>
            <a:r>
              <a:rPr lang="ar-SA" sz="2400" b="1" dirty="0">
                <a:cs typeface="+mj-cs"/>
              </a:rPr>
              <a:t>رأيتهم بالأمس.			.</a:t>
            </a:r>
            <a:r>
              <a:rPr lang="en-US" sz="2400" b="1" dirty="0">
                <a:cs typeface="+mj-cs"/>
              </a:rPr>
              <a:t>I </a:t>
            </a:r>
            <a:r>
              <a:rPr lang="en-US" sz="2400" b="1" dirty="0">
                <a:solidFill>
                  <a:srgbClr val="0070C0"/>
                </a:solidFill>
                <a:cs typeface="+mj-cs"/>
              </a:rPr>
              <a:t>saw</a:t>
            </a:r>
            <a:r>
              <a:rPr lang="en-US" sz="2400" b="1" dirty="0">
                <a:cs typeface="+mj-cs"/>
              </a:rPr>
              <a:t> </a:t>
            </a:r>
            <a:r>
              <a:rPr lang="en-US" sz="2400" b="1" dirty="0">
                <a:solidFill>
                  <a:srgbClr val="C00000"/>
                </a:solidFill>
                <a:cs typeface="+mj-cs"/>
              </a:rPr>
              <a:t>them</a:t>
            </a:r>
            <a:r>
              <a:rPr lang="en-US" sz="2400" b="1" dirty="0">
                <a:cs typeface="+mj-cs"/>
              </a:rPr>
              <a:t> yesterday</a:t>
            </a:r>
            <a:endParaRPr lang="ar-SA" sz="2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6942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ثمرات اللغة Language Thamarat: شرح ضمائر المفعول به الشخصية Object personal  pronouns منهج فل بلاست 1 Full Blast">
            <a:extLst>
              <a:ext uri="{FF2B5EF4-FFF2-40B4-BE49-F238E27FC236}">
                <a16:creationId xmlns:a16="http://schemas.microsoft.com/office/drawing/2014/main" id="{BD427D78-F394-4D9C-986B-6B214603D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33" y="917775"/>
            <a:ext cx="5013464" cy="395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QR Code">
            <a:extLst>
              <a:ext uri="{FF2B5EF4-FFF2-40B4-BE49-F238E27FC236}">
                <a16:creationId xmlns:a16="http://schemas.microsoft.com/office/drawing/2014/main" id="{C23250B3-803E-4378-82B7-1DE273253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442" y="329896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75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FC6F89-FC1A-4AF3-BF1E-18226A44E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467" y="2029614"/>
            <a:ext cx="3842211" cy="876820"/>
          </a:xfrm>
        </p:spPr>
        <p:txBody>
          <a:bodyPr>
            <a:normAutofit/>
          </a:bodyPr>
          <a:lstStyle/>
          <a:p>
            <a:pPr algn="ctr"/>
            <a:r>
              <a:rPr lang="ar-SA" sz="5400" b="1" dirty="0">
                <a:solidFill>
                  <a:srgbClr val="FF0000"/>
                </a:solidFill>
              </a:rPr>
              <a:t>وقت التحدي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4EE9AA3-1B7B-4310-80A6-1FBF75312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923" y="898274"/>
            <a:ext cx="5707301" cy="87682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B90D2C5-0DD2-479D-BC3B-C75F8EAA1DA7}"/>
              </a:ext>
            </a:extLst>
          </p:cNvPr>
          <p:cNvSpPr txBox="1"/>
          <p:nvPr/>
        </p:nvSpPr>
        <p:spPr>
          <a:xfrm>
            <a:off x="1404731" y="3764151"/>
            <a:ext cx="752723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A fun day </a:t>
            </a:r>
          </a:p>
          <a:p>
            <a:pPr algn="ctr" rtl="0"/>
            <a:r>
              <a:rPr lang="ar-SA" sz="2400" dirty="0">
                <a:solidFill>
                  <a:srgbClr val="C00000"/>
                </a:solidFill>
              </a:rPr>
              <a:t>يوم ممتع </a:t>
            </a:r>
          </a:p>
          <a:p>
            <a:pPr algn="ctr" rtl="0"/>
            <a:endParaRPr lang="en-US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 rtl="0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Read what Mohammed wrote about his day.</a:t>
            </a:r>
          </a:p>
          <a:p>
            <a:pPr algn="ctr" rtl="0"/>
            <a:r>
              <a:rPr lang="ar-SA" sz="2400" dirty="0">
                <a:solidFill>
                  <a:srgbClr val="C00000"/>
                </a:solidFill>
                <a:cs typeface="+mj-cs"/>
              </a:rPr>
              <a:t>اقراء ما الذي كتبه محمد عن يومه 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37DE5331-376F-482E-A205-25AC5A221518}"/>
              </a:ext>
            </a:extLst>
          </p:cNvPr>
          <p:cNvSpPr/>
          <p:nvPr/>
        </p:nvSpPr>
        <p:spPr>
          <a:xfrm>
            <a:off x="2168923" y="2948207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5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77169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E1EDD79-3278-4569-A98B-29A829005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723" y="1550505"/>
            <a:ext cx="7525784" cy="4520026"/>
          </a:xfrm>
          <a:prstGeom prst="rect">
            <a:avLst/>
          </a:prstGeom>
        </p:spPr>
      </p:pic>
      <p:pic>
        <p:nvPicPr>
          <p:cNvPr id="4" name="We Can 6 (2020) SB_CD 1_29">
            <a:hlinkClick r:id="" action="ppaction://media"/>
            <a:extLst>
              <a:ext uri="{FF2B5EF4-FFF2-40B4-BE49-F238E27FC236}">
                <a16:creationId xmlns:a16="http://schemas.microsoft.com/office/drawing/2014/main" id="{AE68C537-524C-42E4-A6E2-D6EDF9A8E0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1723" y="787469"/>
            <a:ext cx="763036" cy="76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05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92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E1B65657-F72E-4394-9B50-F87803CA5A14}"/>
              </a:ext>
            </a:extLst>
          </p:cNvPr>
          <p:cNvSpPr txBox="1"/>
          <p:nvPr/>
        </p:nvSpPr>
        <p:spPr>
          <a:xfrm>
            <a:off x="1868557" y="822070"/>
            <a:ext cx="67718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Can you rewrite about Mohammed‘s day? </a:t>
            </a:r>
          </a:p>
          <a:p>
            <a:pPr algn="l" rtl="0"/>
            <a:r>
              <a:rPr lang="ar-SA" sz="2400" dirty="0">
                <a:solidFill>
                  <a:srgbClr val="C00000"/>
                </a:solidFill>
                <a:cs typeface="+mj-cs"/>
              </a:rPr>
              <a:t>هل يمكنك أن تعيد الكتابة عن يوم محمد باستعمال ضمائر المفعول ؟</a:t>
            </a: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289B3481-A319-4434-8FFD-B3F5ED5CCC05}"/>
              </a:ext>
            </a:extLst>
          </p:cNvPr>
          <p:cNvSpPr/>
          <p:nvPr/>
        </p:nvSpPr>
        <p:spPr>
          <a:xfrm>
            <a:off x="1228019" y="875078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6</a:t>
            </a:r>
            <a:endParaRPr lang="ar-SA" sz="3200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4FC6857-1DDC-464B-9362-7E4E0ED26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574" y="1878703"/>
            <a:ext cx="7389372" cy="171263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7B4B71A-B6F4-4061-BCFF-99A8489690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36"/>
          <a:stretch/>
        </p:blipFill>
        <p:spPr>
          <a:xfrm>
            <a:off x="1228019" y="3816976"/>
            <a:ext cx="7729253" cy="23917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456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134BA9-B710-4D38-9D52-EC8F831FE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4763" y="997908"/>
            <a:ext cx="4666681" cy="1927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C00000"/>
                </a:solidFill>
                <a:latin typeface="Comic Sans MS" panose="030F0702030302020204" pitchFamily="66" charset="0"/>
                <a:cs typeface="AGA Dimnah Regular" pitchFamily="2" charset="-78"/>
              </a:rPr>
              <a:t>Goal Check </a:t>
            </a:r>
          </a:p>
          <a:p>
            <a:pPr marL="0" indent="0" algn="ctr">
              <a:buNone/>
            </a:pPr>
            <a:r>
              <a:rPr lang="ar-SA" sz="5400" dirty="0">
                <a:solidFill>
                  <a:srgbClr val="C00000"/>
                </a:solidFill>
                <a:latin typeface="Comic Sans MS" panose="030F0702030302020204" pitchFamily="66" charset="0"/>
                <a:cs typeface="AGA Dimnah Regular" pitchFamily="2" charset="-78"/>
              </a:rPr>
              <a:t>التحقق من الهدف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19FB601-2D19-4ABB-B87D-9E08F2C47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3761" y="3056014"/>
            <a:ext cx="3248239" cy="316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66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اوية مطوية 3">
            <a:extLst>
              <a:ext uri="{FF2B5EF4-FFF2-40B4-BE49-F238E27FC236}">
                <a16:creationId xmlns:a16="http://schemas.microsoft.com/office/drawing/2014/main" id="{BC73D175-2FE7-41F6-9129-67CF505DC199}"/>
              </a:ext>
            </a:extLst>
          </p:cNvPr>
          <p:cNvSpPr/>
          <p:nvPr/>
        </p:nvSpPr>
        <p:spPr>
          <a:xfrm>
            <a:off x="2080602" y="1205949"/>
            <a:ext cx="6817739" cy="1805658"/>
          </a:xfrm>
          <a:prstGeom prst="foldedCorne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 dirty="0">
                <a:cs typeface="+mj-cs"/>
              </a:rPr>
              <a:t>الهدف</a:t>
            </a:r>
            <a:endParaRPr lang="ar-SA" sz="4800" dirty="0">
              <a:cs typeface="+mj-cs"/>
            </a:endParaRPr>
          </a:p>
          <a:p>
            <a:pPr algn="ctr" rtl="1"/>
            <a:r>
              <a:rPr lang="ar-SA" sz="2800" dirty="0">
                <a:cs typeface="+mj-cs"/>
              </a:rPr>
              <a:t>أن يقرأ الطالب ويكتب الكلمات التي تحتوي على </a:t>
            </a:r>
            <a:r>
              <a:rPr lang="en-US" sz="2400" dirty="0">
                <a:latin typeface="Comic Sans MS" panose="030F0702030302020204" pitchFamily="66" charset="0"/>
                <a:cs typeface="+mj-cs"/>
              </a:rPr>
              <a:t>f-</a:t>
            </a:r>
            <a:r>
              <a:rPr lang="en-US" sz="2400" dirty="0" err="1">
                <a:latin typeface="Comic Sans MS" panose="030F0702030302020204" pitchFamily="66" charset="0"/>
                <a:cs typeface="+mj-cs"/>
              </a:rPr>
              <a:t>ph</a:t>
            </a:r>
            <a:r>
              <a:rPr lang="en-US" sz="2400" dirty="0">
                <a:latin typeface="Comic Sans MS" panose="030F0702030302020204" pitchFamily="66" charset="0"/>
                <a:cs typeface="+mj-cs"/>
              </a:rPr>
              <a:t>-</a:t>
            </a:r>
            <a:r>
              <a:rPr lang="en-US" sz="2400" dirty="0" err="1">
                <a:latin typeface="Comic Sans MS" panose="030F0702030302020204" pitchFamily="66" charset="0"/>
                <a:cs typeface="+mj-cs"/>
              </a:rPr>
              <a:t>gh</a:t>
            </a:r>
            <a:endParaRPr lang="ar-SA" sz="2800" dirty="0">
              <a:latin typeface="Comic Sans MS" panose="030F0702030302020204" pitchFamily="66" charset="0"/>
              <a:cs typeface="+mj-cs"/>
            </a:endParaRPr>
          </a:p>
          <a:p>
            <a:pPr algn="ctr" rtl="1"/>
            <a:r>
              <a:rPr lang="ar-SA" sz="2800" dirty="0">
                <a:cs typeface="+mj-cs"/>
              </a:rPr>
              <a:t>أن يقرأ الطالب ويعيد الكتابة باستعمال ضمائر المفعول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DD33AA3-E267-4FD5-9052-D823D6984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180" y="3429000"/>
            <a:ext cx="68961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57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3871979A-0D84-413B-97C1-334931DF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807" y="1096045"/>
            <a:ext cx="4805281" cy="2923061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Have a nice day </a:t>
            </a:r>
          </a:p>
          <a:p>
            <a:pPr marL="0" indent="0" algn="ctr" rtl="0">
              <a:buNone/>
            </a:pPr>
            <a:endParaRPr lang="en-US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See you next class </a:t>
            </a:r>
            <a:endParaRPr lang="ar-SA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صورة 5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33AA4AC-8948-432D-99DD-4ED52913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4" y="2942028"/>
            <a:ext cx="27432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67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60D2546B-3AE8-44C6-B49B-E6C983B1E133}"/>
              </a:ext>
            </a:extLst>
          </p:cNvPr>
          <p:cNvSpPr txBox="1"/>
          <p:nvPr/>
        </p:nvSpPr>
        <p:spPr>
          <a:xfrm>
            <a:off x="1245705" y="2598003"/>
            <a:ext cx="7610901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5400" b="1" dirty="0">
                <a:solidFill>
                  <a:srgbClr val="552579"/>
                </a:solidFill>
                <a:latin typeface="Comic Sans MS" panose="030F0702030302020204" pitchFamily="66" charset="0"/>
              </a:rPr>
              <a:t>Life’s Ups and Downs</a:t>
            </a:r>
          </a:p>
          <a:p>
            <a:pPr algn="ctr"/>
            <a:r>
              <a:rPr lang="ar-SA" sz="48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اللحظات الجيدة والسيئة في الحياة</a:t>
            </a:r>
            <a:endParaRPr lang="ar-SA" sz="4800" dirty="0">
              <a:solidFill>
                <a:srgbClr val="552579"/>
              </a:solidFill>
              <a:latin typeface="Comic Sans MS" panose="030F0702030302020204" pitchFamily="66" charset="0"/>
              <a:cs typeface="AGA Dimnah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6186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2885760" y="2151727"/>
            <a:ext cx="4565175" cy="24314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7200" b="1" dirty="0">
                <a:solidFill>
                  <a:srgbClr val="552579"/>
                </a:solidFill>
                <a:latin typeface="Comic Sans MS" panose="030F0702030302020204" pitchFamily="66" charset="0"/>
              </a:rPr>
              <a:t>Phonics </a:t>
            </a:r>
          </a:p>
          <a:p>
            <a:pPr algn="ctr"/>
            <a:r>
              <a:rPr lang="ar-SA" sz="80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الأصوات</a:t>
            </a:r>
            <a:endParaRPr lang="ar-SA" sz="80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1036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علوية مقصوصة 1">
            <a:extLst>
              <a:ext uri="{FF2B5EF4-FFF2-40B4-BE49-F238E27FC236}">
                <a16:creationId xmlns:a16="http://schemas.microsoft.com/office/drawing/2014/main" id="{F1134614-78FA-4EAB-BE80-082E46C0E7CA}"/>
              </a:ext>
            </a:extLst>
          </p:cNvPr>
          <p:cNvSpPr/>
          <p:nvPr/>
        </p:nvSpPr>
        <p:spPr>
          <a:xfrm>
            <a:off x="2613737" y="2211481"/>
            <a:ext cx="4993012" cy="2435038"/>
          </a:xfrm>
          <a:prstGeom prst="snip2SameRect">
            <a:avLst/>
          </a:prstGeom>
          <a:solidFill>
            <a:srgbClr val="E91F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dirty="0">
                <a:latin typeface="Comic Sans MS" panose="030F0702030302020204" pitchFamily="66" charset="0"/>
              </a:rPr>
              <a:t>Materials :</a:t>
            </a:r>
          </a:p>
          <a:p>
            <a:pPr algn="ctr" rtl="0"/>
            <a:endParaRPr lang="en-US" sz="2800" dirty="0">
              <a:latin typeface="Comic Sans MS" panose="030F0702030302020204" pitchFamily="66" charset="0"/>
            </a:endParaRPr>
          </a:p>
          <a:p>
            <a:pPr algn="l" rtl="0"/>
            <a:r>
              <a:rPr lang="en-US" sz="2800" dirty="0">
                <a:latin typeface="Comic Sans MS" panose="030F0702030302020204" pitchFamily="66" charset="0"/>
              </a:rPr>
              <a:t>A calendar </a:t>
            </a:r>
          </a:p>
          <a:p>
            <a:pPr algn="l" rtl="0"/>
            <a:r>
              <a:rPr lang="en-US" sz="2800" dirty="0">
                <a:latin typeface="Comic Sans MS" panose="030F0702030302020204" pitchFamily="66" charset="0"/>
              </a:rPr>
              <a:t>Poster for the ( f ) sounds </a:t>
            </a:r>
          </a:p>
        </p:txBody>
      </p:sp>
    </p:spTree>
    <p:extLst>
      <p:ext uri="{BB962C8B-B14F-4D97-AF65-F5344CB8AC3E}">
        <p14:creationId xmlns:p14="http://schemas.microsoft.com/office/powerpoint/2010/main" val="798513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علوية مقصوصة 3">
            <a:extLst>
              <a:ext uri="{FF2B5EF4-FFF2-40B4-BE49-F238E27FC236}">
                <a16:creationId xmlns:a16="http://schemas.microsoft.com/office/drawing/2014/main" id="{CED91018-99B9-40A5-88ED-5D8E2F192A09}"/>
              </a:ext>
            </a:extLst>
          </p:cNvPr>
          <p:cNvSpPr/>
          <p:nvPr/>
        </p:nvSpPr>
        <p:spPr>
          <a:xfrm>
            <a:off x="1311965" y="843591"/>
            <a:ext cx="7513982" cy="2585409"/>
          </a:xfrm>
          <a:prstGeom prst="snip2Same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>
                <a:latin typeface="Comic Sans MS" panose="030F0702030302020204" pitchFamily="66" charset="0"/>
              </a:rPr>
              <a:t>Strategy </a:t>
            </a:r>
            <a:endParaRPr lang="en-US" dirty="0">
              <a:latin typeface="Comic Sans MS" panose="030F0702030302020204" pitchFamily="66" charset="0"/>
            </a:endParaRP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Four corners race : 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Place the three pieces of paper in three different places/corners in the classroom or on the board of the classroom. Call out a word and have the students run to the place/corner where the correct letter is. Then have the students remember, say the words, and spell them. Next have the students play “teacher” and call out words.</a:t>
            </a:r>
            <a:endParaRPr lang="ar-SA" dirty="0">
              <a:latin typeface="Comic Sans MS" panose="030F0702030302020204" pitchFamily="66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92B8A69-87E3-483C-BDFD-97CBD1EB2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052" y="3656365"/>
            <a:ext cx="6623808" cy="258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02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1" end="3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charRg st="31" end="3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F7A582B-0700-4F4C-852E-9CFC49FA4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78" y="4306563"/>
            <a:ext cx="7235687" cy="1941422"/>
          </a:xfrm>
          <a:prstGeom prst="rect">
            <a:avLst/>
          </a:prstGeom>
        </p:spPr>
      </p:pic>
      <p:pic>
        <p:nvPicPr>
          <p:cNvPr id="4" name="Picture 2" descr="Target: Hitting or Missing the Bullseye? – Now Trending:">
            <a:extLst>
              <a:ext uri="{FF2B5EF4-FFF2-40B4-BE49-F238E27FC236}">
                <a16:creationId xmlns:a16="http://schemas.microsoft.com/office/drawing/2014/main" id="{9E85EC75-4A14-461D-8A33-2FC9C0F1A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1180" y="857732"/>
            <a:ext cx="1098940" cy="109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C750499-0AF4-4D6E-843D-FD64AD859A5F}"/>
              </a:ext>
            </a:extLst>
          </p:cNvPr>
          <p:cNvSpPr txBox="1"/>
          <p:nvPr/>
        </p:nvSpPr>
        <p:spPr>
          <a:xfrm>
            <a:off x="2320120" y="4929811"/>
            <a:ext cx="5167358" cy="11318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/>
              <a:t>اقراء وأكتب الكلمات التي تحتوي </a:t>
            </a:r>
            <a:r>
              <a:rPr lang="en-US" sz="2400" dirty="0">
                <a:latin typeface="Comic Sans MS" panose="030F0702030302020204" pitchFamily="66" charset="0"/>
              </a:rPr>
              <a:t>f-</a:t>
            </a:r>
            <a:r>
              <a:rPr lang="en-US" sz="2400" dirty="0" err="1">
                <a:latin typeface="Comic Sans MS" panose="030F0702030302020204" pitchFamily="66" charset="0"/>
              </a:rPr>
              <a:t>ph</a:t>
            </a:r>
            <a:r>
              <a:rPr lang="en-US" sz="2400" dirty="0">
                <a:latin typeface="Comic Sans MS" panose="030F0702030302020204" pitchFamily="66" charset="0"/>
              </a:rPr>
              <a:t>-</a:t>
            </a:r>
            <a:r>
              <a:rPr lang="en-US" sz="2400" dirty="0" err="1">
                <a:latin typeface="Comic Sans MS" panose="030F0702030302020204" pitchFamily="66" charset="0"/>
              </a:rPr>
              <a:t>gh</a:t>
            </a:r>
            <a:endParaRPr lang="ar-SA" sz="2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ar-SA" sz="2400" b="1" dirty="0"/>
              <a:t>اقراء النص وأعيد كتابته باستعمال ضمائر المفعول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2510544-C6A6-4F51-8632-AB9A6744A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180" y="2195006"/>
            <a:ext cx="68961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6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1192696" y="1674674"/>
            <a:ext cx="7466808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400" b="1" dirty="0">
                <a:solidFill>
                  <a:srgbClr val="552579"/>
                </a:solidFill>
                <a:latin typeface="Comic Sans MS" panose="030F0702030302020204" pitchFamily="66" charset="0"/>
              </a:rPr>
              <a:t>Review the previous lesson </a:t>
            </a:r>
          </a:p>
          <a:p>
            <a:pPr algn="ctr" rtl="0"/>
            <a:r>
              <a:rPr lang="ar-SA" sz="48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مراجعة سريعة للدرس السابق</a:t>
            </a:r>
            <a:endParaRPr lang="ar-SA" sz="48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  <p:pic>
        <p:nvPicPr>
          <p:cNvPr id="1026" name="Picture 2" descr="Countdown Timer by POWr App Reviews - Countdown Timer by POWr ...">
            <a:extLst>
              <a:ext uri="{FF2B5EF4-FFF2-40B4-BE49-F238E27FC236}">
                <a16:creationId xmlns:a16="http://schemas.microsoft.com/office/drawing/2014/main" id="{38EDE6DC-6EC7-4E11-9B29-C82521F34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917" y1="40750" x2="43917" y2="40750"/>
                        <a14:foregroundMark x1="44167" y1="37500" x2="44167" y2="37500"/>
                        <a14:foregroundMark x1="45000" y1="34250" x2="38250" y2="41000"/>
                        <a14:foregroundMark x1="38250" y1="41000" x2="40667" y2="44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5" t="10779" r="15196" b="14936"/>
          <a:stretch/>
        </p:blipFill>
        <p:spPr bwMode="auto">
          <a:xfrm>
            <a:off x="1316911" y="3521765"/>
            <a:ext cx="2647665" cy="28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04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ACA28C5-02F5-4D67-B957-636823DE9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278" y="816812"/>
            <a:ext cx="6812053" cy="538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8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1996036" y="833521"/>
            <a:ext cx="458564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, point , and practice </a:t>
            </a:r>
            <a:endParaRPr lang="en-US" sz="1000" dirty="0">
              <a:solidFill>
                <a:srgbClr val="7030A0"/>
              </a:solidFill>
            </a:endParaRPr>
          </a:p>
          <a:p>
            <a:pPr algn="l" rtl="0"/>
            <a:r>
              <a:rPr lang="ar-SA" sz="2000" dirty="0">
                <a:solidFill>
                  <a:srgbClr val="C00000"/>
                </a:solidFill>
                <a:cs typeface="+mj-cs"/>
              </a:rPr>
              <a:t>استمع ، اقراء ، ثم تدرب على الكلمات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1301646" y="853284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1</a:t>
            </a:r>
            <a:endParaRPr lang="ar-SA" sz="32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FA9FDBA-D664-4C8A-926D-6A72B35C53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6036" y="1602963"/>
            <a:ext cx="6931154" cy="957008"/>
          </a:xfrm>
          <a:prstGeom prst="rect">
            <a:avLst/>
          </a:prstGeom>
        </p:spPr>
      </p:pic>
      <p:pic>
        <p:nvPicPr>
          <p:cNvPr id="3" name="We Can 6 (2020) SB_CD 1_26">
            <a:hlinkClick r:id="" action="ppaction://media"/>
            <a:extLst>
              <a:ext uri="{FF2B5EF4-FFF2-40B4-BE49-F238E27FC236}">
                <a16:creationId xmlns:a16="http://schemas.microsoft.com/office/drawing/2014/main" id="{BF38E673-12D2-45F8-AEEF-477FA66854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0662" y="1804596"/>
            <a:ext cx="755374" cy="75537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B79D710A-1E83-4A42-BA5C-094E2DBBE782}"/>
              </a:ext>
            </a:extLst>
          </p:cNvPr>
          <p:cNvSpPr txBox="1"/>
          <p:nvPr/>
        </p:nvSpPr>
        <p:spPr>
          <a:xfrm>
            <a:off x="2002661" y="2801472"/>
            <a:ext cx="693115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and circle f, </a:t>
            </a:r>
            <a:r>
              <a:rPr lang="en-US" sz="2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ph</a:t>
            </a:r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, or </a:t>
            </a:r>
            <a:r>
              <a:rPr lang="en-US" sz="2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gh</a:t>
            </a:r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. Then complete the words.</a:t>
            </a:r>
          </a:p>
          <a:p>
            <a:pPr algn="ctr" rtl="0"/>
            <a:r>
              <a:rPr lang="ar-SA" sz="2000" dirty="0">
                <a:solidFill>
                  <a:srgbClr val="C00000"/>
                </a:solidFill>
                <a:cs typeface="+mj-cs"/>
              </a:rPr>
              <a:t>استمع وضع دائرة حول الحرف المناسب . ثم أكمل الكلمات </a:t>
            </a: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EF8F0BB3-D808-4991-A12C-B4337ED62E32}"/>
              </a:ext>
            </a:extLst>
          </p:cNvPr>
          <p:cNvSpPr/>
          <p:nvPr/>
        </p:nvSpPr>
        <p:spPr>
          <a:xfrm>
            <a:off x="1308271" y="2821235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2</a:t>
            </a:r>
            <a:endParaRPr lang="ar-SA" sz="3200" dirty="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460BE9B-3810-4E19-9A1D-2936C45662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2661" y="3584164"/>
            <a:ext cx="6625125" cy="2619375"/>
          </a:xfrm>
          <a:prstGeom prst="rect">
            <a:avLst/>
          </a:prstGeom>
        </p:spPr>
      </p:pic>
      <p:pic>
        <p:nvPicPr>
          <p:cNvPr id="11" name="We Can 6 (2020) SB_CD 1_27">
            <a:hlinkClick r:id="" action="ppaction://media"/>
            <a:extLst>
              <a:ext uri="{FF2B5EF4-FFF2-40B4-BE49-F238E27FC236}">
                <a16:creationId xmlns:a16="http://schemas.microsoft.com/office/drawing/2014/main" id="{41CA0D4C-4A4A-4DB9-9D33-5C03E8FEE4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0784" y="3900465"/>
            <a:ext cx="755374" cy="755374"/>
          </a:xfrm>
          <a:prstGeom prst="rect">
            <a:avLst/>
          </a:prstGeom>
        </p:spPr>
      </p:pic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1591E30E-AD40-4145-BD6E-074B8BD68E7E}"/>
              </a:ext>
            </a:extLst>
          </p:cNvPr>
          <p:cNvSpPr/>
          <p:nvPr/>
        </p:nvSpPr>
        <p:spPr>
          <a:xfrm>
            <a:off x="6581681" y="3737113"/>
            <a:ext cx="362458" cy="39756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AAE3FB7F-587A-4BAB-B31C-5F85A4C1C2B8}"/>
              </a:ext>
            </a:extLst>
          </p:cNvPr>
          <p:cNvSpPr/>
          <p:nvPr/>
        </p:nvSpPr>
        <p:spPr>
          <a:xfrm>
            <a:off x="7284048" y="4379844"/>
            <a:ext cx="395588" cy="39756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119554D1-1E2D-45BB-A563-6DF3DA293EEE}"/>
              </a:ext>
            </a:extLst>
          </p:cNvPr>
          <p:cNvSpPr/>
          <p:nvPr/>
        </p:nvSpPr>
        <p:spPr>
          <a:xfrm>
            <a:off x="7284048" y="5022575"/>
            <a:ext cx="382336" cy="39756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CE3BBF14-766C-43AC-8900-9A73A093434D}"/>
              </a:ext>
            </a:extLst>
          </p:cNvPr>
          <p:cNvSpPr/>
          <p:nvPr/>
        </p:nvSpPr>
        <p:spPr>
          <a:xfrm>
            <a:off x="7993039" y="5652053"/>
            <a:ext cx="388961" cy="39756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B6B3CF2-CED2-4BC4-B395-8A8255177495}"/>
              </a:ext>
            </a:extLst>
          </p:cNvPr>
          <p:cNvSpPr txBox="1"/>
          <p:nvPr/>
        </p:nvSpPr>
        <p:spPr>
          <a:xfrm>
            <a:off x="2822713" y="3623920"/>
            <a:ext cx="5565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E93D96B-BB1D-4B50-9212-BAE150877120}"/>
              </a:ext>
            </a:extLst>
          </p:cNvPr>
          <p:cNvSpPr txBox="1"/>
          <p:nvPr/>
        </p:nvSpPr>
        <p:spPr>
          <a:xfrm>
            <a:off x="2749828" y="4266651"/>
            <a:ext cx="6294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ph</a:t>
            </a:r>
            <a:endParaRPr lang="ar-SA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6A3B0F1-F58D-4C32-A73B-952913B0243D}"/>
              </a:ext>
            </a:extLst>
          </p:cNvPr>
          <p:cNvSpPr txBox="1"/>
          <p:nvPr/>
        </p:nvSpPr>
        <p:spPr>
          <a:xfrm>
            <a:off x="3154020" y="4909382"/>
            <a:ext cx="6294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ph</a:t>
            </a:r>
            <a:endParaRPr lang="ar-SA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2687F6B-3482-4614-A363-BE932ADC00EB}"/>
              </a:ext>
            </a:extLst>
          </p:cNvPr>
          <p:cNvSpPr txBox="1"/>
          <p:nvPr/>
        </p:nvSpPr>
        <p:spPr>
          <a:xfrm>
            <a:off x="3147396" y="5538859"/>
            <a:ext cx="6294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gh</a:t>
            </a:r>
            <a:endParaRPr lang="ar-SA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99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05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53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build="p"/>
      <p:bldP spid="6" grpId="0" animBg="1"/>
      <p:bldP spid="8" grpId="0" build="p"/>
      <p:bldP spid="9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</TotalTime>
  <Words>284</Words>
  <Application>Microsoft Office PowerPoint</Application>
  <PresentationFormat>عرض على الشاشة (4:3)</PresentationFormat>
  <Paragraphs>64</Paragraphs>
  <Slides>19</Slides>
  <Notes>0</Notes>
  <HiddenSlides>0</HiddenSlides>
  <MMClips>4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4" baseType="lpstr">
      <vt:lpstr>Calibri Light</vt:lpstr>
      <vt:lpstr>Calibri</vt:lpstr>
      <vt:lpstr>Comic Sans MS</vt:lpstr>
      <vt:lpstr>Arial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وقت التحدي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ڪپړۑآء اڷٲﻣير</dc:creator>
  <cp:lastModifiedBy>ڪپړۑآء اڷٲﻣير</cp:lastModifiedBy>
  <cp:revision>80</cp:revision>
  <dcterms:created xsi:type="dcterms:W3CDTF">2020-07-29T08:50:48Z</dcterms:created>
  <dcterms:modified xsi:type="dcterms:W3CDTF">2020-12-20T10:23:14Z</dcterms:modified>
</cp:coreProperties>
</file>