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603" r:id="rId5"/>
    <p:sldId id="258" r:id="rId6"/>
    <p:sldId id="259" r:id="rId7"/>
    <p:sldId id="597" r:id="rId8"/>
    <p:sldId id="598" r:id="rId9"/>
    <p:sldId id="260" r:id="rId10"/>
    <p:sldId id="261" r:id="rId11"/>
    <p:sldId id="601" r:id="rId12"/>
    <p:sldId id="596" r:id="rId13"/>
    <p:sldId id="605" r:id="rId14"/>
    <p:sldId id="599" r:id="rId15"/>
    <p:sldId id="60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3EF8"/>
    <a:srgbClr val="932D80"/>
    <a:srgbClr val="B09DBA"/>
    <a:srgbClr val="508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2.png"/><Relationship Id="rId7" Type="http://schemas.openxmlformats.org/officeDocument/2006/relationships/slide" Target="slide1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42.gif"/><Relationship Id="rId10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ordwall.net/resource/27065274" TargetMode="External"/><Relationship Id="rId12" Type="http://schemas.openxmlformats.org/officeDocument/2006/relationships/image" Target="../media/image47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11" Type="http://schemas.openxmlformats.org/officeDocument/2006/relationships/slide" Target="slide14.xml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openxmlformats.org/officeDocument/2006/relationships/image" Target="../media/image5.jpe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slide" Target="slide14.xml"/><Relationship Id="rId4" Type="http://schemas.openxmlformats.org/officeDocument/2006/relationships/image" Target="../media/image53.png"/><Relationship Id="rId9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0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slide" Target="slide5.xml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33.png"/><Relationship Id="rId5" Type="http://schemas.openxmlformats.org/officeDocument/2006/relationships/image" Target="../media/image5.jpeg"/><Relationship Id="rId10" Type="http://schemas.openxmlformats.org/officeDocument/2006/relationships/image" Target="../media/image32.JPG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5" Type="http://schemas.openxmlformats.org/officeDocument/2006/relationships/image" Target="../media/image5.jpeg"/><Relationship Id="rId10" Type="http://schemas.openxmlformats.org/officeDocument/2006/relationships/image" Target="../media/image34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5" Type="http://schemas.openxmlformats.org/officeDocument/2006/relationships/image" Target="../media/image5.jpeg"/><Relationship Id="rId10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41.png"/><Relationship Id="rId5" Type="http://schemas.openxmlformats.org/officeDocument/2006/relationships/image" Target="../media/image5.jpeg"/><Relationship Id="rId10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053" y="3122269"/>
            <a:ext cx="5856003" cy="313537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4 listening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5 </a:t>
            </a:r>
            <a:r>
              <a:rPr lang="en-US" sz="5300" dirty="0">
                <a:latin typeface="Goudy Old Style" panose="02020502050305020303" pitchFamily="18" charset="0"/>
              </a:rPr>
              <a:t>pronunciation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6 conversation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7 about you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75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168379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 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C701DACC-23B9-733E-0C2B-7FF8FDB11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860" y="1516656"/>
            <a:ext cx="7544853" cy="1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lientmoji">
            <a:extLst>
              <a:ext uri="{FF2B5EF4-FFF2-40B4-BE49-F238E27FC236}">
                <a16:creationId xmlns:a16="http://schemas.microsoft.com/office/drawing/2014/main" id="{76172A2C-2BBB-448E-280B-C45B802C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72" y="4042331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4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11" name="Picture 2" descr="Saudi Arabia Anim Flag | 3D Animated Clipart for PowerPoint -  PresenterMedia.com">
            <a:extLst>
              <a:ext uri="{FF2B5EF4-FFF2-40B4-BE49-F238E27FC236}">
                <a16:creationId xmlns:a16="http://schemas.microsoft.com/office/drawing/2014/main" id="{36DF99CD-B6B0-E332-4B1B-300EC6CC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75"/>
            <a:ext cx="1458515" cy="145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A983194-560D-D48E-DA76-858712A74F1C}"/>
              </a:ext>
            </a:extLst>
          </p:cNvPr>
          <p:cNvSpPr txBox="1"/>
          <p:nvPr/>
        </p:nvSpPr>
        <p:spPr>
          <a:xfrm>
            <a:off x="2284911" y="395947"/>
            <a:ext cx="3561806" cy="510778"/>
          </a:xfrm>
          <a:prstGeom prst="wedgeRoundRectCallout">
            <a:avLst>
              <a:gd name="adj1" fmla="val 64035"/>
              <a:gd name="adj2" fmla="val -57295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Name jobs in KSA?</a:t>
            </a:r>
          </a:p>
        </p:txBody>
      </p:sp>
      <p:sp>
        <p:nvSpPr>
          <p:cNvPr id="3" name="مربع نص 2">
            <a:hlinkClick r:id="rId6" action="ppaction://hlinksldjump"/>
            <a:extLst>
              <a:ext uri="{FF2B5EF4-FFF2-40B4-BE49-F238E27FC236}">
                <a16:creationId xmlns:a16="http://schemas.microsoft.com/office/drawing/2014/main" id="{0BAD8BCD-AE6A-D9F2-005B-5274C0B24BE7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7" action="ppaction://hlinksldjump"/>
              </a:rPr>
              <a:t>H.W</a:t>
            </a:r>
            <a:endParaRPr lang="ar-SA" sz="2800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398DE14-79E3-F3F3-9801-9A05BD23C2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6613"/>
          <a:stretch/>
        </p:blipFill>
        <p:spPr>
          <a:xfrm>
            <a:off x="231916" y="1081917"/>
            <a:ext cx="6361342" cy="284343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878CA4-FE00-D2E3-5300-BF26992BB3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44643"/>
          <a:stretch/>
        </p:blipFill>
        <p:spPr>
          <a:xfrm>
            <a:off x="2580984" y="4275739"/>
            <a:ext cx="6749143" cy="2364467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E87A5548-24C3-426D-1B1C-1275FA5685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9634060"/>
                  </p:ext>
                </p:extLst>
              </p:nvPr>
            </p:nvGraphicFramePr>
            <p:xfrm>
              <a:off x="9420034" y="177467"/>
              <a:ext cx="2592916" cy="1458515"/>
            </p:xfrm>
            <a:graphic>
              <a:graphicData uri="http://schemas.microsoft.com/office/powerpoint/2016/slidezoom">
                <pslz:sldZm>
                  <pslz:sldZmObj sldId="598" cId="3662756125">
                    <pslz:zmPr id="{7995E180-1CD6-44D9-8D01-65353EC54CB8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92916" cy="145851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9" name="صورة الشريحة 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E87A5548-24C3-426D-1B1C-1275FA5685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20034" y="177467"/>
                <a:ext cx="2592916" cy="145851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2" name="مستطيل 11">
            <a:extLst>
              <a:ext uri="{FF2B5EF4-FFF2-40B4-BE49-F238E27FC236}">
                <a16:creationId xmlns:a16="http://schemas.microsoft.com/office/drawing/2014/main" id="{FDE79347-B1A2-2672-1A90-37B88834C802}"/>
              </a:ext>
            </a:extLst>
          </p:cNvPr>
          <p:cNvSpPr/>
          <p:nvPr/>
        </p:nvSpPr>
        <p:spPr>
          <a:xfrm>
            <a:off x="5016724" y="1811174"/>
            <a:ext cx="2989922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They’re students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2F634FE0-4A5A-542E-B4DB-B7AF4B91F10B}"/>
              </a:ext>
            </a:extLst>
          </p:cNvPr>
          <p:cNvSpPr/>
          <p:nvPr/>
        </p:nvSpPr>
        <p:spPr>
          <a:xfrm>
            <a:off x="5016083" y="2320651"/>
            <a:ext cx="5981126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wants to be a flight attendant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91C8E5EC-093B-2FC7-89A8-EA2B7BA51EF6}"/>
              </a:ext>
            </a:extLst>
          </p:cNvPr>
          <p:cNvSpPr/>
          <p:nvPr/>
        </p:nvSpPr>
        <p:spPr>
          <a:xfrm>
            <a:off x="6556040" y="2802041"/>
            <a:ext cx="5404044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because he likes to travel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40D4E392-9496-5062-2B4E-DA43E592A8BE}"/>
              </a:ext>
            </a:extLst>
          </p:cNvPr>
          <p:cNvSpPr/>
          <p:nvPr/>
        </p:nvSpPr>
        <p:spPr>
          <a:xfrm>
            <a:off x="4293477" y="3266930"/>
            <a:ext cx="4769254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good with computers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4" grpId="0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5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B141EDC4-2ECA-7929-D24C-3A421EA5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955" y="987223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13" name="Picture 2" descr="dice">
            <a:extLst>
              <a:ext uri="{FF2B5EF4-FFF2-40B4-BE49-F238E27FC236}">
                <a16:creationId xmlns:a16="http://schemas.microsoft.com/office/drawing/2014/main" id="{C7ED291C-2D33-6C3D-93EF-AA2E0D6F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6" y="0"/>
            <a:ext cx="2935752" cy="29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reate Gamified Interactive Reviews with Wordwall | Profweb">
            <a:hlinkClick r:id="rId7"/>
            <a:extLst>
              <a:ext uri="{FF2B5EF4-FFF2-40B4-BE49-F238E27FC236}">
                <a16:creationId xmlns:a16="http://schemas.microsoft.com/office/drawing/2014/main" id="{2ADE3857-E36B-E4E4-5912-5191A807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8" y="3083006"/>
            <a:ext cx="4163081" cy="21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itmoji Image">
            <a:extLst>
              <a:ext uri="{FF2B5EF4-FFF2-40B4-BE49-F238E27FC236}">
                <a16:creationId xmlns:a16="http://schemas.microsoft.com/office/drawing/2014/main" id="{B514D119-9AA7-74B0-EDDB-077BE94EE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8"/>
          <a:stretch/>
        </p:blipFill>
        <p:spPr bwMode="auto">
          <a:xfrm>
            <a:off x="4298504" y="-313106"/>
            <a:ext cx="2271025" cy="158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hlinkClick r:id="rId10" action="ppaction://hlinksldjump"/>
            <a:extLst>
              <a:ext uri="{FF2B5EF4-FFF2-40B4-BE49-F238E27FC236}">
                <a16:creationId xmlns:a16="http://schemas.microsoft.com/office/drawing/2014/main" id="{90FBB4F8-14F4-4BA4-9BF6-768E804FE81E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11" action="ppaction://hlinksldjump"/>
              </a:rPr>
              <a:t>H.W</a:t>
            </a:r>
            <a:endParaRPr lang="ar-SA" sz="2800" dirty="0"/>
          </a:p>
        </p:txBody>
      </p:sp>
      <p:pic>
        <p:nvPicPr>
          <p:cNvPr id="6" name="5122cef5f2075143b4c453f21f952e66">
            <a:hlinkClick r:id="" action="ppaction://media"/>
            <a:extLst>
              <a:ext uri="{FF2B5EF4-FFF2-40B4-BE49-F238E27FC236}">
                <a16:creationId xmlns:a16="http://schemas.microsoft.com/office/drawing/2014/main" id="{9701A4E3-6D92-E638-3AA5-FEA11992BA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27"/>
                </p14:media>
              </p:ext>
            </p:extLst>
          </p:nvPr>
        </p:nvPicPr>
        <p:blipFill rotWithShape="1">
          <a:blip r:embed="rId12"/>
          <a:srcRect b="19287"/>
          <a:stretch/>
        </p:blipFill>
        <p:spPr>
          <a:xfrm>
            <a:off x="4960582" y="1129391"/>
            <a:ext cx="3738223" cy="53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05" y="1676138"/>
            <a:ext cx="2643606" cy="3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1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dirty="0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4C0CB33-45F4-435A-86EA-CD2E40EDBD78}"/>
              </a:ext>
            </a:extLst>
          </p:cNvPr>
          <p:cNvSpPr txBox="1"/>
          <p:nvPr/>
        </p:nvSpPr>
        <p:spPr>
          <a:xfrm>
            <a:off x="923587" y="2510819"/>
            <a:ext cx="2496413" cy="695265"/>
          </a:xfrm>
          <a:prstGeom prst="horizontalScroll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architecture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E5DBE91-9470-4F0A-45E5-F05A3D26716D}"/>
              </a:ext>
            </a:extLst>
          </p:cNvPr>
          <p:cNvSpPr txBox="1"/>
          <p:nvPr/>
        </p:nvSpPr>
        <p:spPr>
          <a:xfrm>
            <a:off x="1398626" y="3632782"/>
            <a:ext cx="2204545" cy="578882"/>
          </a:xfrm>
          <a:prstGeom prst="wedgeRoundRectCallout">
            <a:avLst>
              <a:gd name="adj1" fmla="val 91641"/>
              <a:gd name="adj2" fmla="val 943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advertising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699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933560-28A6-43E4-8038-59922BF98FF1}"/>
              </a:ext>
            </a:extLst>
          </p:cNvPr>
          <p:cNvSpPr txBox="1"/>
          <p:nvPr/>
        </p:nvSpPr>
        <p:spPr>
          <a:xfrm>
            <a:off x="900901" y="1151405"/>
            <a:ext cx="3021240" cy="578882"/>
          </a:xfrm>
          <a:prstGeom prst="wedgeRoundRectCallout">
            <a:avLst>
              <a:gd name="adj1" fmla="val 68657"/>
              <a:gd name="adj2" fmla="val 4129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flight attendant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 descr="Bitmoji Image">
            <a:extLst>
              <a:ext uri="{FF2B5EF4-FFF2-40B4-BE49-F238E27FC236}">
                <a16:creationId xmlns:a16="http://schemas.microsoft.com/office/drawing/2014/main" id="{9869CC7B-023D-C16C-E8C0-BC5432EA0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808" y="4243500"/>
            <a:ext cx="1982087" cy="19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70A7B99-C51D-9C19-535E-91B9AEA16316}"/>
              </a:ext>
            </a:extLst>
          </p:cNvPr>
          <p:cNvSpPr txBox="1"/>
          <p:nvPr/>
        </p:nvSpPr>
        <p:spPr>
          <a:xfrm>
            <a:off x="956219" y="4552315"/>
            <a:ext cx="1770963" cy="578882"/>
          </a:xfrm>
          <a:prstGeom prst="wedgeRoundRectCallout">
            <a:avLst>
              <a:gd name="adj1" fmla="val 78549"/>
              <a:gd name="adj2" fmla="val -327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website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27AF96F-5E77-5002-1F98-CA6E2C492611}"/>
              </a:ext>
            </a:extLst>
          </p:cNvPr>
          <p:cNvSpPr/>
          <p:nvPr/>
        </p:nvSpPr>
        <p:spPr>
          <a:xfrm>
            <a:off x="3040634" y="4641701"/>
            <a:ext cx="2043573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Pages on internet</a:t>
            </a:r>
            <a:endParaRPr lang="ar-SA" sz="200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1643736-DB1C-363C-789B-984DE98DEB1E}"/>
              </a:ext>
            </a:extLst>
          </p:cNvPr>
          <p:cNvSpPr txBox="1"/>
          <p:nvPr/>
        </p:nvSpPr>
        <p:spPr>
          <a:xfrm>
            <a:off x="1119073" y="5440011"/>
            <a:ext cx="2803068" cy="578882"/>
          </a:xfrm>
          <a:prstGeom prst="wedgeRoundRectCallout">
            <a:avLst>
              <a:gd name="adj1" fmla="val 70476"/>
              <a:gd name="adj2" fmla="val 13196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interested in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1E012EB-9F83-026A-7E9A-350F6BCE6922}"/>
              </a:ext>
            </a:extLst>
          </p:cNvPr>
          <p:cNvSpPr/>
          <p:nvPr/>
        </p:nvSpPr>
        <p:spPr>
          <a:xfrm>
            <a:off x="3420000" y="2652195"/>
            <a:ext cx="1715534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Art of building</a:t>
            </a:r>
            <a:endParaRPr lang="ar-SA" sz="2000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0C805B0-9988-50DA-706C-A9B24DDA59BF}"/>
              </a:ext>
            </a:extLst>
          </p:cNvPr>
          <p:cNvSpPr/>
          <p:nvPr/>
        </p:nvSpPr>
        <p:spPr>
          <a:xfrm>
            <a:off x="4431651" y="5582481"/>
            <a:ext cx="810863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Like it</a:t>
            </a:r>
            <a:endParaRPr lang="ar-SA" sz="20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4835B34-06DB-DA91-6087-B81C738FE90D}"/>
              </a:ext>
            </a:extLst>
          </p:cNvPr>
          <p:cNvSpPr/>
          <p:nvPr/>
        </p:nvSpPr>
        <p:spPr>
          <a:xfrm>
            <a:off x="4149342" y="3774158"/>
            <a:ext cx="104067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ar-SA" sz="2000" b="1" dirty="0">
                <a:solidFill>
                  <a:srgbClr val="C00000"/>
                </a:solidFill>
                <a:latin typeface="MyriadPro-Light"/>
              </a:rPr>
              <a:t>اعلانات</a:t>
            </a:r>
            <a:endParaRPr lang="ar-SA" sz="2000" dirty="0"/>
          </a:p>
        </p:txBody>
      </p:sp>
      <p:pic>
        <p:nvPicPr>
          <p:cNvPr id="1026" name="Picture 2" descr="1 Freelance Web Designer Dubai in UAE | Best Web Designer UAE">
            <a:extLst>
              <a:ext uri="{FF2B5EF4-FFF2-40B4-BE49-F238E27FC236}">
                <a16:creationId xmlns:a16="http://schemas.microsoft.com/office/drawing/2014/main" id="{3AA5175D-9005-0975-1755-9D1330017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61" y="4230523"/>
            <a:ext cx="1733683" cy="128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8,600+ Flight Attendant Stock Illustrations, Royalty-Free Vector Graphics &amp; Clip  Art - iStock | Stewardess, Flight attendant plane, Male flight attendant">
            <a:extLst>
              <a:ext uri="{FF2B5EF4-FFF2-40B4-BE49-F238E27FC236}">
                <a16:creationId xmlns:a16="http://schemas.microsoft.com/office/drawing/2014/main" id="{3B0CD99D-57E7-3F09-8448-3C4BF0E64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92" y="899897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D5B3BE-D956-C82E-2AEE-AB2C8400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89" y="-58264"/>
            <a:ext cx="10058400" cy="1371600"/>
          </a:xfrm>
        </p:spPr>
        <p:txBody>
          <a:bodyPr/>
          <a:lstStyle/>
          <a:p>
            <a:r>
              <a:rPr lang="en-US" dirty="0"/>
              <a:t>Write in your notebook</a:t>
            </a:r>
            <a:endParaRPr lang="ar-SA" dirty="0"/>
          </a:p>
        </p:txBody>
      </p:sp>
      <p:pic>
        <p:nvPicPr>
          <p:cNvPr id="4" name="Picture 6" descr="Clientmoji">
            <a:extLst>
              <a:ext uri="{FF2B5EF4-FFF2-40B4-BE49-F238E27FC236}">
                <a16:creationId xmlns:a16="http://schemas.microsoft.com/office/drawing/2014/main" id="{183DFCD1-14E3-F921-CC00-F8C2A30B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86" y="1712432"/>
            <a:ext cx="3866427" cy="386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F9FFBC8-96B3-841E-695F-FF6614A281D3}"/>
              </a:ext>
            </a:extLst>
          </p:cNvPr>
          <p:cNvSpPr/>
          <p:nvPr/>
        </p:nvSpPr>
        <p:spPr>
          <a:xfrm rot="21258162">
            <a:off x="8245804" y="5348027"/>
            <a:ext cx="3318345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Make a question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DA2A7D-8149-B318-1BAC-D72C67216754}"/>
              </a:ext>
            </a:extLst>
          </p:cNvPr>
          <p:cNvSpPr/>
          <p:nvPr/>
        </p:nvSpPr>
        <p:spPr>
          <a:xfrm>
            <a:off x="3043215" y="1279141"/>
            <a:ext cx="6637380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Like final test </a:t>
            </a:r>
            <a:r>
              <a:rPr lang="ar-SA" sz="2400" b="1" dirty="0"/>
              <a:t>أسئلة للاختبار النهائي</a:t>
            </a:r>
            <a:endParaRPr lang="en-US" sz="24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4D6975-C00E-2F51-7AED-F696BF178624}"/>
              </a:ext>
            </a:extLst>
          </p:cNvPr>
          <p:cNvSpPr/>
          <p:nvPr/>
        </p:nvSpPr>
        <p:spPr>
          <a:xfrm>
            <a:off x="748089" y="2536065"/>
            <a:ext cx="5548677" cy="150810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Choose:</a:t>
            </a:r>
          </a:p>
          <a:p>
            <a:pPr algn="l" rtl="0"/>
            <a:r>
              <a:rPr lang="en-US" sz="2400" b="1" dirty="0" err="1"/>
              <a:t>Mmmmmmm</a:t>
            </a:r>
            <a:r>
              <a:rPr lang="en-US" sz="2400" b="1" dirty="0"/>
              <a:t> ………. </a:t>
            </a:r>
            <a:r>
              <a:rPr lang="en-US" sz="2400" b="1" dirty="0" err="1"/>
              <a:t>mmmmmmm</a:t>
            </a:r>
            <a:endParaRPr lang="en-US" sz="2400" b="1" dirty="0"/>
          </a:p>
          <a:p>
            <a:pPr algn="l" rtl="0"/>
            <a:r>
              <a:rPr lang="en-US" sz="2400" b="1" dirty="0"/>
              <a:t>(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sssss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6093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47613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223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</a:t>
            </a:r>
            <a:r>
              <a:rPr lang="en-US" sz="2800" dirty="0"/>
              <a:t>conversation</a:t>
            </a:r>
            <a:endParaRPr lang="en-US" sz="3200" dirty="0"/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4" name="مربع نص 13">
            <a:hlinkClick r:id="rId9" action="ppaction://hlinksldjump"/>
            <a:extLst>
              <a:ext uri="{FF2B5EF4-FFF2-40B4-BE49-F238E27FC236}">
                <a16:creationId xmlns:a16="http://schemas.microsoft.com/office/drawing/2014/main" id="{71CA647D-460E-9D0F-9D9B-7C72C762DFE7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10" action="ppaction://hlinksldjump"/>
              </a:rPr>
              <a:t>H.W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CA5D9296-2529-92AE-70D2-7A1644729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3" t="53254"/>
          <a:stretch/>
        </p:blipFill>
        <p:spPr>
          <a:xfrm>
            <a:off x="250754" y="2125818"/>
            <a:ext cx="9083746" cy="4456232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048088" y="143530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p.223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617777F7-B4EC-A809-CEFA-453E4CD9F632}"/>
              </a:ext>
            </a:extLst>
          </p:cNvPr>
          <p:cNvSpPr/>
          <p:nvPr/>
        </p:nvSpPr>
        <p:spPr>
          <a:xfrm>
            <a:off x="4298030" y="1903257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doctor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" name="مربع نص 1">
            <a:hlinkClick r:id="rId5" action="ppaction://hlinksldjump"/>
            <a:extLst>
              <a:ext uri="{FF2B5EF4-FFF2-40B4-BE49-F238E27FC236}">
                <a16:creationId xmlns:a16="http://schemas.microsoft.com/office/drawing/2014/main" id="{BCD2ED5A-3E52-05C2-20BB-73DF792FB6E3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6" action="ppaction://hlinksldjump"/>
              </a:rPr>
              <a:t>H.W</a:t>
            </a:r>
            <a:endParaRPr lang="ar-SA" sz="2800"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63DFBDF3-C523-EA1F-B2CA-F3D1332E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748" b="94048"/>
          <a:stretch/>
        </p:blipFill>
        <p:spPr>
          <a:xfrm>
            <a:off x="231917" y="361950"/>
            <a:ext cx="8810120" cy="81915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A62AEB7-C3A4-0650-BEAB-79C130C0F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5" t="6032" r="9665" b="48968"/>
          <a:stretch/>
        </p:blipFill>
        <p:spPr>
          <a:xfrm>
            <a:off x="8594272" y="1477001"/>
            <a:ext cx="3552097" cy="1888672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8D1F7545-4F2B-3EB0-1087-1A74307FF30B}"/>
              </a:ext>
            </a:extLst>
          </p:cNvPr>
          <p:cNvSpPr/>
          <p:nvPr/>
        </p:nvSpPr>
        <p:spPr>
          <a:xfrm>
            <a:off x="2458344" y="2676142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do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8D48BD0-6F93-9FBA-B684-71EE6E09BF1D}"/>
              </a:ext>
            </a:extLst>
          </p:cNvPr>
          <p:cNvSpPr/>
          <p:nvPr/>
        </p:nvSpPr>
        <p:spPr>
          <a:xfrm>
            <a:off x="5125344" y="2625414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do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45CF61D-0267-44F5-F9F5-77CF00481410}"/>
              </a:ext>
            </a:extLst>
          </p:cNvPr>
          <p:cNvSpPr/>
          <p:nvPr/>
        </p:nvSpPr>
        <p:spPr>
          <a:xfrm>
            <a:off x="2235036" y="3073285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lawyer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C249EA9E-C416-D8FA-3A4E-D65056185597}"/>
              </a:ext>
            </a:extLst>
          </p:cNvPr>
          <p:cNvSpPr/>
          <p:nvPr/>
        </p:nvSpPr>
        <p:spPr>
          <a:xfrm>
            <a:off x="1623009" y="3383413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teacher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5ED9DED3-B2E7-209C-5B77-AC6E67730990}"/>
              </a:ext>
            </a:extLst>
          </p:cNvPr>
          <p:cNvSpPr/>
          <p:nvPr/>
        </p:nvSpPr>
        <p:spPr>
          <a:xfrm>
            <a:off x="2368752" y="4430524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do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78437497-1447-809D-74B0-8087A7BDA6AB}"/>
              </a:ext>
            </a:extLst>
          </p:cNvPr>
          <p:cNvSpPr/>
          <p:nvPr/>
        </p:nvSpPr>
        <p:spPr>
          <a:xfrm>
            <a:off x="5171895" y="4430523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do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ED6FDCE3-011F-7F6D-73BD-1855BB72E113}"/>
              </a:ext>
            </a:extLst>
          </p:cNvPr>
          <p:cNvSpPr/>
          <p:nvPr/>
        </p:nvSpPr>
        <p:spPr>
          <a:xfrm>
            <a:off x="2458343" y="4845407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E451A3C3-3F0F-9591-4F39-D9EBDAF2BE5F}"/>
              </a:ext>
            </a:extLst>
          </p:cNvPr>
          <p:cNvSpPr/>
          <p:nvPr/>
        </p:nvSpPr>
        <p:spPr>
          <a:xfrm>
            <a:off x="6044241" y="4819255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work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4F3B4552-F26E-B5EE-C3DA-E5C6FFB617A6}"/>
              </a:ext>
            </a:extLst>
          </p:cNvPr>
          <p:cNvSpPr/>
          <p:nvPr/>
        </p:nvSpPr>
        <p:spPr>
          <a:xfrm>
            <a:off x="4028693" y="5152136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5E04AD13-284D-257E-5B34-433AECE8479A}"/>
              </a:ext>
            </a:extLst>
          </p:cNvPr>
          <p:cNvSpPr/>
          <p:nvPr/>
        </p:nvSpPr>
        <p:spPr>
          <a:xfrm>
            <a:off x="7238100" y="5152136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works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C845ADCA-BA05-4394-1CD9-F94648CF0E6C}"/>
              </a:ext>
            </a:extLst>
          </p:cNvPr>
          <p:cNvSpPr/>
          <p:nvPr/>
        </p:nvSpPr>
        <p:spPr>
          <a:xfrm>
            <a:off x="5932291" y="5763973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works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4" y="2798047"/>
            <a:ext cx="8177541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Ask &amp; answer questions about jobs and place of work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Complete a chart with </a:t>
            </a:r>
            <a:r>
              <a:rPr lang="en-US" sz="2000" b="1" dirty="0"/>
              <a:t>information</a:t>
            </a:r>
            <a:r>
              <a:rPr lang="en-US" sz="2400" b="1" dirty="0"/>
              <a:t> from a listening text</a:t>
            </a:r>
            <a:endParaRPr lang="en-US" sz="44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0DB3E58-138A-8880-F3EB-46CACD45B207}"/>
              </a:ext>
            </a:extLst>
          </p:cNvPr>
          <p:cNvSpPr/>
          <p:nvPr/>
        </p:nvSpPr>
        <p:spPr>
          <a:xfrm>
            <a:off x="1436274" y="4682826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Recognize the different "s" </a:t>
            </a:r>
            <a:r>
              <a:rPr lang="en-US" sz="2000" b="1" dirty="0"/>
              <a:t>sounds</a:t>
            </a:r>
            <a:r>
              <a:rPr lang="en-US" sz="2400" b="1" dirty="0"/>
              <a:t> at the verb endings</a:t>
            </a:r>
            <a:endParaRPr lang="en-US" sz="4400" b="1" dirty="0"/>
          </a:p>
        </p:txBody>
      </p:sp>
      <p:pic>
        <p:nvPicPr>
          <p:cNvPr id="3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0638EE13-DA54-E44D-3460-2EB70A784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06" y="5421214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DDBCC13-2E6A-3374-4452-49586F5D95F0}"/>
              </a:ext>
            </a:extLst>
          </p:cNvPr>
          <p:cNvSpPr/>
          <p:nvPr/>
        </p:nvSpPr>
        <p:spPr>
          <a:xfrm>
            <a:off x="1436274" y="5739097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answer questions from a conversation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EAFDBB3-F286-3999-01FC-A75F484C1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800" y="0"/>
            <a:ext cx="6116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Revision</a:t>
            </a:r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  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53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llustration of Kids Raising their Hands Asking Questions ...">
            <a:extLst>
              <a:ext uri="{FF2B5EF4-FFF2-40B4-BE49-F238E27FC236}">
                <a16:creationId xmlns:a16="http://schemas.microsoft.com/office/drawing/2014/main" id="{A5EF302B-CDE4-7F2B-6655-7693809F9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1"/>
          <a:stretch/>
        </p:blipFill>
        <p:spPr bwMode="auto">
          <a:xfrm>
            <a:off x="7316433" y="2116519"/>
            <a:ext cx="4176150" cy="31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4059EBF-09E5-23A8-1E34-801A416A464E}"/>
              </a:ext>
            </a:extLst>
          </p:cNvPr>
          <p:cNvSpPr txBox="1"/>
          <p:nvPr/>
        </p:nvSpPr>
        <p:spPr>
          <a:xfrm>
            <a:off x="4285866" y="4805243"/>
            <a:ext cx="1134032" cy="578882"/>
          </a:xfrm>
          <a:prstGeom prst="wedgeRoundRectCallout">
            <a:avLst>
              <a:gd name="adj1" fmla="val 72239"/>
              <a:gd name="adj2" fmla="val -5474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7FA0735-FEC9-2A21-D95B-61384345B351}"/>
              </a:ext>
            </a:extLst>
          </p:cNvPr>
          <p:cNvSpPr txBox="1"/>
          <p:nvPr/>
        </p:nvSpPr>
        <p:spPr>
          <a:xfrm>
            <a:off x="2349081" y="4318223"/>
            <a:ext cx="908010" cy="578882"/>
          </a:xfrm>
          <a:prstGeom prst="wedgeRoundRectCallout">
            <a:avLst>
              <a:gd name="adj1" fmla="val -91171"/>
              <a:gd name="adj2" fmla="val -57936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56712E2-C103-8ACB-5A54-51748543877E}"/>
              </a:ext>
            </a:extLst>
          </p:cNvPr>
          <p:cNvSpPr txBox="1"/>
          <p:nvPr/>
        </p:nvSpPr>
        <p:spPr>
          <a:xfrm>
            <a:off x="3664989" y="5542795"/>
            <a:ext cx="1576032" cy="578882"/>
          </a:xfrm>
          <a:prstGeom prst="wedgeRoundRectCallout">
            <a:avLst>
              <a:gd name="adj1" fmla="val 79212"/>
              <a:gd name="adj2" fmla="val 23335"/>
              <a:gd name="adj3" fmla="val 16667"/>
            </a:avLst>
          </a:prstGeom>
          <a:solidFill>
            <a:srgbClr val="B09DBA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……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E5F0B59-F8B5-DC31-3F34-772F70BFE397}"/>
              </a:ext>
            </a:extLst>
          </p:cNvPr>
          <p:cNvSpPr txBox="1"/>
          <p:nvPr/>
        </p:nvSpPr>
        <p:spPr>
          <a:xfrm>
            <a:off x="2250207" y="5637073"/>
            <a:ext cx="732064" cy="578882"/>
          </a:xfrm>
          <a:prstGeom prst="wedgeRoundRectCallout">
            <a:avLst>
              <a:gd name="adj1" fmla="val -82652"/>
              <a:gd name="adj2" fmla="val -79149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2D39879-AC15-4E1C-3705-1E10CE427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49" y="4583368"/>
            <a:ext cx="1247936" cy="169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ute Cartoon Female Lawyer in Court 26960356 PNG">
            <a:extLst>
              <a:ext uri="{FF2B5EF4-FFF2-40B4-BE49-F238E27FC236}">
                <a16:creationId xmlns:a16="http://schemas.microsoft.com/office/drawing/2014/main" id="{1D00ACEC-A4DB-5024-1603-3C3A5EE3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899" y="5025598"/>
            <a:ext cx="1222951" cy="122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Mechanic Clipart Images | Free Download | PNG Transparent Background -  Pngtree">
            <a:extLst>
              <a:ext uri="{FF2B5EF4-FFF2-40B4-BE49-F238E27FC236}">
                <a16:creationId xmlns:a16="http://schemas.microsoft.com/office/drawing/2014/main" id="{F45CE914-9211-1DDE-7418-C588AAB39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9" b="17353"/>
          <a:stretch/>
        </p:blipFill>
        <p:spPr bwMode="auto">
          <a:xfrm>
            <a:off x="5241021" y="3835990"/>
            <a:ext cx="1580708" cy="100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Briefcase Thin Line Icon. Handheld Suitcase Baggage Business Office Job  Travel Linear Sign Symbol. Black Vector Graphic Illustration Clipart Cricut  26306288 Vector Art at Vecteezy">
            <a:extLst>
              <a:ext uri="{FF2B5EF4-FFF2-40B4-BE49-F238E27FC236}">
                <a16:creationId xmlns:a16="http://schemas.microsoft.com/office/drawing/2014/main" id="{AE5E11BB-5054-9461-8F84-CD299A929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1F3F2"/>
              </a:clrFrom>
              <a:clrTo>
                <a:srgbClr val="F1F3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t="15533" r="16725" b="15116"/>
          <a:stretch/>
        </p:blipFill>
        <p:spPr bwMode="auto">
          <a:xfrm>
            <a:off x="842913" y="3574920"/>
            <a:ext cx="1201161" cy="103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29E23BB-DC19-2C6A-3BEC-3EFFFB85F3BE}"/>
              </a:ext>
            </a:extLst>
          </p:cNvPr>
          <p:cNvSpPr txBox="1"/>
          <p:nvPr/>
        </p:nvSpPr>
        <p:spPr>
          <a:xfrm>
            <a:off x="2362539" y="914971"/>
            <a:ext cx="4202140" cy="442674"/>
          </a:xfrm>
          <a:prstGeom prst="wedgeRoundRectCallout">
            <a:avLst>
              <a:gd name="adj1" fmla="val 53102"/>
              <a:gd name="adj2" fmla="val 8691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design clothes : ………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2B17956-4CF7-AAFC-D5CC-140618E63ADB}"/>
              </a:ext>
            </a:extLst>
          </p:cNvPr>
          <p:cNvSpPr txBox="1"/>
          <p:nvPr/>
        </p:nvSpPr>
        <p:spPr>
          <a:xfrm>
            <a:off x="3133934" y="1704484"/>
            <a:ext cx="3324872" cy="442674"/>
          </a:xfrm>
          <a:prstGeom prst="wedgeRoundRectCallout">
            <a:avLst>
              <a:gd name="adj1" fmla="val 59597"/>
              <a:gd name="adj2" fmla="val 97978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takes photo: ………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8E2E6-38C9-F1C1-476F-0E13271D7216}"/>
              </a:ext>
            </a:extLst>
          </p:cNvPr>
          <p:cNvSpPr txBox="1"/>
          <p:nvPr/>
        </p:nvSpPr>
        <p:spPr>
          <a:xfrm>
            <a:off x="753264" y="2631737"/>
            <a:ext cx="2694391" cy="510778"/>
          </a:xfrm>
          <a:prstGeom prst="wedgeRoundRectCallout">
            <a:avLst>
              <a:gd name="adj1" fmla="val -63404"/>
              <a:gd name="adj2" fmla="val -104123"/>
              <a:gd name="adj3" fmla="val 16667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We read a book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1E128FB9-1413-BAF8-31DB-E2CB99F83E55}"/>
              </a:ext>
            </a:extLst>
          </p:cNvPr>
          <p:cNvSpPr txBox="1">
            <a:spLocks/>
          </p:cNvSpPr>
          <p:nvPr/>
        </p:nvSpPr>
        <p:spPr>
          <a:xfrm>
            <a:off x="3508817" y="2708673"/>
            <a:ext cx="1018800" cy="510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1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</a:rPr>
              <a:t>She</a:t>
            </a:r>
            <a:endParaRPr lang="en-US" sz="4000" dirty="0"/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D88248C9-F39E-7B7A-4520-C6E953F6D6AD}"/>
              </a:ext>
            </a:extLst>
          </p:cNvPr>
          <p:cNvSpPr txBox="1">
            <a:spLocks/>
          </p:cNvSpPr>
          <p:nvPr/>
        </p:nvSpPr>
        <p:spPr>
          <a:xfrm>
            <a:off x="4414460" y="2730653"/>
            <a:ext cx="3279528" cy="510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z="4000" dirty="0"/>
              <a:t>read</a:t>
            </a:r>
            <a:r>
              <a:rPr lang="en-US" sz="4000" dirty="0">
                <a:solidFill>
                  <a:srgbClr val="FF0000"/>
                </a:solidFill>
              </a:rPr>
              <a:t>s</a:t>
            </a:r>
            <a:r>
              <a:rPr lang="en-US" sz="4000" dirty="0"/>
              <a:t> a book</a:t>
            </a:r>
          </a:p>
        </p:txBody>
      </p:sp>
    </p:spTree>
    <p:extLst>
      <p:ext uri="{BB962C8B-B14F-4D97-AF65-F5344CB8AC3E}">
        <p14:creationId xmlns:p14="http://schemas.microsoft.com/office/powerpoint/2010/main" val="33066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" y="1495513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8" name="Picture 6" descr="Clientmoji">
            <a:extLst>
              <a:ext uri="{FF2B5EF4-FFF2-40B4-BE49-F238E27FC236}">
                <a16:creationId xmlns:a16="http://schemas.microsoft.com/office/drawing/2014/main" id="{74478893-55A4-365F-B438-6E369CC1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97" y="-62795"/>
            <a:ext cx="1619911" cy="16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47AD1CD3-5F3C-8819-1011-3B2B3E71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755" y="1762428"/>
            <a:ext cx="2049794" cy="11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remium Vector | Happy smile emotclip-art with talk speech bubble vector  clip-art illustration">
            <a:extLst>
              <a:ext uri="{FF2B5EF4-FFF2-40B4-BE49-F238E27FC236}">
                <a16:creationId xmlns:a16="http://schemas.microsoft.com/office/drawing/2014/main" id="{B4ECB01D-D50D-86F6-6E84-A8757C6B5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6F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59" y="466492"/>
            <a:ext cx="3791158" cy="283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3BCC0124-C300-C1E0-10AE-08C73FA7E087}"/>
              </a:ext>
            </a:extLst>
          </p:cNvPr>
          <p:cNvSpPr/>
          <p:nvPr/>
        </p:nvSpPr>
        <p:spPr>
          <a:xfrm>
            <a:off x="2873906" y="1683922"/>
            <a:ext cx="4337776" cy="646331"/>
          </a:xfrm>
          <a:prstGeom prst="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Answer with emoji</a:t>
            </a:r>
            <a:endParaRPr lang="ar-SA" sz="3600" dirty="0">
              <a:latin typeface="Papyrus" panose="03070502060502030205" pitchFamily="66" charset="0"/>
            </a:endParaRPr>
          </a:p>
        </p:txBody>
      </p:sp>
      <p:pic>
        <p:nvPicPr>
          <p:cNvPr id="19" name="Picture 2" descr="Happy Emoji Clipart Images | Free Download | PNG Transparent Background -  Pngtree">
            <a:extLst>
              <a:ext uri="{FF2B5EF4-FFF2-40B4-BE49-F238E27FC236}">
                <a16:creationId xmlns:a16="http://schemas.microsoft.com/office/drawing/2014/main" id="{2221B895-809E-0507-AD8E-312CB643C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6" y="3406671"/>
            <a:ext cx="2105167" cy="12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hinking Emoji Home Framed Fine Art Print | Homosneksual Store">
            <a:extLst>
              <a:ext uri="{FF2B5EF4-FFF2-40B4-BE49-F238E27FC236}">
                <a16:creationId xmlns:a16="http://schemas.microsoft.com/office/drawing/2014/main" id="{9917DA6E-1C74-8C74-FD44-3E8F36155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59" y="4570952"/>
            <a:ext cx="1555630" cy="155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reamy Emoticon Stock Illustration - Download Image Now - Emoticon,  Anthropomorphic Smiley Face, Contemplation - iStock">
            <a:extLst>
              <a:ext uri="{FF2B5EF4-FFF2-40B4-BE49-F238E27FC236}">
                <a16:creationId xmlns:a16="http://schemas.microsoft.com/office/drawing/2014/main" id="{20A0801F-2BD6-4A03-C80D-FE2F8B942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96" y="3436272"/>
            <a:ext cx="1554584" cy="12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Download Great Job Emoji Free PNG HQ HQ PNG Image | FreePNGImg">
            <a:extLst>
              <a:ext uri="{FF2B5EF4-FFF2-40B4-BE49-F238E27FC236}">
                <a16:creationId xmlns:a16="http://schemas.microsoft.com/office/drawing/2014/main" id="{AB00C834-A250-A697-5DE1-4C639B5E3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41" y="301245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I'm Watching You! | Symbols &amp; Emoticons">
            <a:extLst>
              <a:ext uri="{FF2B5EF4-FFF2-40B4-BE49-F238E27FC236}">
                <a16:creationId xmlns:a16="http://schemas.microsoft.com/office/drawing/2014/main" id="{9C02E808-FD68-2A82-E1AA-C156264F3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240" y="4356864"/>
            <a:ext cx="3113196" cy="163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6E36BF4-4947-D7E5-9351-C55532A2EBE2}"/>
              </a:ext>
            </a:extLst>
          </p:cNvPr>
          <p:cNvSpPr txBox="1"/>
          <p:nvPr/>
        </p:nvSpPr>
        <p:spPr>
          <a:xfrm>
            <a:off x="402581" y="4731759"/>
            <a:ext cx="2209989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Tennis player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C0A1870-DEA0-DEED-574B-7611688B4527}"/>
              </a:ext>
            </a:extLst>
          </p:cNvPr>
          <p:cNvSpPr txBox="1"/>
          <p:nvPr/>
        </p:nvSpPr>
        <p:spPr>
          <a:xfrm>
            <a:off x="2553747" y="5936582"/>
            <a:ext cx="2415581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photographer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49A3233-8DEB-EE2B-52E8-72291AC2E05F}"/>
              </a:ext>
            </a:extLst>
          </p:cNvPr>
          <p:cNvSpPr txBox="1"/>
          <p:nvPr/>
        </p:nvSpPr>
        <p:spPr>
          <a:xfrm>
            <a:off x="6667167" y="6070359"/>
            <a:ext cx="1761006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mechanic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102D356-7FA8-4DA1-8810-7A926A6BBA0E}"/>
              </a:ext>
            </a:extLst>
          </p:cNvPr>
          <p:cNvSpPr txBox="1"/>
          <p:nvPr/>
        </p:nvSpPr>
        <p:spPr>
          <a:xfrm>
            <a:off x="7965468" y="4837989"/>
            <a:ext cx="1764839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lawyer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D3A6867-F16F-E603-96A2-3036F7FE38CE}"/>
              </a:ext>
            </a:extLst>
          </p:cNvPr>
          <p:cNvSpPr txBox="1"/>
          <p:nvPr/>
        </p:nvSpPr>
        <p:spPr>
          <a:xfrm>
            <a:off x="4475858" y="4928069"/>
            <a:ext cx="1761006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High-tech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BFED38A6-99AF-256E-B3CB-AF50BDC942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84" t="22131"/>
          <a:stretch/>
        </p:blipFill>
        <p:spPr>
          <a:xfrm>
            <a:off x="287790" y="1516006"/>
            <a:ext cx="10237809" cy="3192065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hlinkClick r:id="rId6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2" name="مربع نص 11">
            <a:hlinkClick r:id="rId7" action="ppaction://hlinksldjump"/>
            <a:extLst>
              <a:ext uri="{FF2B5EF4-FFF2-40B4-BE49-F238E27FC236}">
                <a16:creationId xmlns:a16="http://schemas.microsoft.com/office/drawing/2014/main" id="{62B507E4-572A-E3DD-CCCF-2A61202011E3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8" action="ppaction://hlinksldjump"/>
              </a:rPr>
              <a:t>H.W</a:t>
            </a:r>
            <a:endParaRPr lang="ar-SA" sz="2800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75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0E66B40D-82E1-0DA0-E188-F154F60680D1}"/>
              </a:ext>
            </a:extLst>
          </p:cNvPr>
          <p:cNvGrpSpPr/>
          <p:nvPr/>
        </p:nvGrpSpPr>
        <p:grpSpPr>
          <a:xfrm>
            <a:off x="5994626" y="5294962"/>
            <a:ext cx="3336194" cy="1425427"/>
            <a:chOff x="8020382" y="1272326"/>
            <a:chExt cx="3826108" cy="1656828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9C3E984D-EE88-A4DA-BABE-A045886B7683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4" name="سهم: لليمين 13">
              <a:extLst>
                <a:ext uri="{FF2B5EF4-FFF2-40B4-BE49-F238E27FC236}">
                  <a16:creationId xmlns:a16="http://schemas.microsoft.com/office/drawing/2014/main" id="{A9563A43-621D-9A74-094D-411FB179F46C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سهم: لليمين 14">
              <a:extLst>
                <a:ext uri="{FF2B5EF4-FFF2-40B4-BE49-F238E27FC236}">
                  <a16:creationId xmlns:a16="http://schemas.microsoft.com/office/drawing/2014/main" id="{96F64B90-8959-C2A9-4761-7C38ADDFEE6D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BF4563B6-2B21-3582-675B-219DF572B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0D24852-D0FE-8DF9-3F40-A791093E9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495437D-85D9-813C-CEC9-4E7A318A5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pic>
        <p:nvPicPr>
          <p:cNvPr id="25" name="صورة 24">
            <a:extLst>
              <a:ext uri="{FF2B5EF4-FFF2-40B4-BE49-F238E27FC236}">
                <a16:creationId xmlns:a16="http://schemas.microsoft.com/office/drawing/2014/main" id="{44434C9A-AEF6-D14F-682F-7FA869234E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59" b="80727"/>
          <a:stretch/>
        </p:blipFill>
        <p:spPr>
          <a:xfrm>
            <a:off x="174172" y="372930"/>
            <a:ext cx="4174671" cy="880804"/>
          </a:xfrm>
          <a:prstGeom prst="rect">
            <a:avLst/>
          </a:prstGeom>
        </p:spPr>
      </p:pic>
      <p:pic>
        <p:nvPicPr>
          <p:cNvPr id="27" name="u9 listening">
            <a:hlinkClick r:id="" action="ppaction://media"/>
            <a:extLst>
              <a:ext uri="{FF2B5EF4-FFF2-40B4-BE49-F238E27FC236}">
                <a16:creationId xmlns:a16="http://schemas.microsoft.com/office/drawing/2014/main" id="{395197EC-21D7-0CD9-9385-F723339AC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45484" y="1038524"/>
            <a:ext cx="1279071" cy="1279071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D0CA251C-0FC3-5510-017D-6E291E14459E}"/>
              </a:ext>
            </a:extLst>
          </p:cNvPr>
          <p:cNvSpPr/>
          <p:nvPr/>
        </p:nvSpPr>
        <p:spPr>
          <a:xfrm>
            <a:off x="4013551" y="2588818"/>
            <a:ext cx="9829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chef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D0F37962-757B-7637-8E4F-B71630D4E158}"/>
              </a:ext>
            </a:extLst>
          </p:cNvPr>
          <p:cNvSpPr/>
          <p:nvPr/>
        </p:nvSpPr>
        <p:spPr>
          <a:xfrm>
            <a:off x="7463562" y="2588818"/>
            <a:ext cx="268192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restaurant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F9372DAE-703D-E1C7-E8C2-C1A5F84D1918}"/>
              </a:ext>
            </a:extLst>
          </p:cNvPr>
          <p:cNvSpPr/>
          <p:nvPr/>
        </p:nvSpPr>
        <p:spPr>
          <a:xfrm>
            <a:off x="3406818" y="3112038"/>
            <a:ext cx="34700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salesperson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80CAAE5C-24E6-AADD-F2B1-0E9D7CFA1377}"/>
              </a:ext>
            </a:extLst>
          </p:cNvPr>
          <p:cNvSpPr/>
          <p:nvPr/>
        </p:nvSpPr>
        <p:spPr>
          <a:xfrm>
            <a:off x="7391317" y="3089531"/>
            <a:ext cx="268192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store  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12AB1178-C6EF-5605-3922-E01DFA466FB4}"/>
              </a:ext>
            </a:extLst>
          </p:cNvPr>
          <p:cNvSpPr/>
          <p:nvPr/>
        </p:nvSpPr>
        <p:spPr>
          <a:xfrm>
            <a:off x="3539984" y="3612751"/>
            <a:ext cx="26881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teacher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7914BE70-522B-2CB9-9CDE-E1112787559A}"/>
              </a:ext>
            </a:extLst>
          </p:cNvPr>
          <p:cNvSpPr/>
          <p:nvPr/>
        </p:nvSpPr>
        <p:spPr>
          <a:xfrm>
            <a:off x="7216169" y="3629524"/>
            <a:ext cx="26881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EC26CEAB-6EAE-1ED8-D680-76E967742A3E}"/>
              </a:ext>
            </a:extLst>
          </p:cNvPr>
          <p:cNvSpPr/>
          <p:nvPr/>
        </p:nvSpPr>
        <p:spPr>
          <a:xfrm>
            <a:off x="3723423" y="4097398"/>
            <a:ext cx="2040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doctor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977CA627-C8F7-6CBE-D29E-AD8DFDEE181F}"/>
              </a:ext>
            </a:extLst>
          </p:cNvPr>
          <p:cNvSpPr/>
          <p:nvPr/>
        </p:nvSpPr>
        <p:spPr>
          <a:xfrm>
            <a:off x="7472786" y="4117030"/>
            <a:ext cx="20405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hospital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0" grpId="0"/>
      <p:bldP spid="46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0D850784-A653-BB84-6911-9E8B2CFE5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71" y="1131942"/>
            <a:ext cx="9671957" cy="2836246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75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00F8FA0-EB51-DB60-AD82-3699EB2821F1}"/>
              </a:ext>
            </a:extLst>
          </p:cNvPr>
          <p:cNvSpPr txBox="1"/>
          <p:nvPr/>
        </p:nvSpPr>
        <p:spPr>
          <a:xfrm>
            <a:off x="1186976" y="3983244"/>
            <a:ext cx="1267752" cy="783193"/>
          </a:xfrm>
          <a:prstGeom prst="wedgeRoundRectCallout">
            <a:avLst>
              <a:gd name="adj1" fmla="val 75147"/>
              <a:gd name="adj2" fmla="val -51816"/>
              <a:gd name="adj3" fmla="val 16667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bus</a:t>
            </a:r>
          </a:p>
        </p:txBody>
      </p:sp>
      <p:sp>
        <p:nvSpPr>
          <p:cNvPr id="2" name="مربع نص 1">
            <a:hlinkClick r:id="rId7" action="ppaction://hlinksldjump"/>
            <a:extLst>
              <a:ext uri="{FF2B5EF4-FFF2-40B4-BE49-F238E27FC236}">
                <a16:creationId xmlns:a16="http://schemas.microsoft.com/office/drawing/2014/main" id="{EA0636F3-097C-7E61-6094-A68D969BDD56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8" action="ppaction://hlinksldjump"/>
              </a:rPr>
              <a:t>H.W</a:t>
            </a:r>
            <a:endParaRPr lang="ar-SA" sz="2800" dirty="0"/>
          </a:p>
        </p:txBody>
      </p:sp>
      <p:pic>
        <p:nvPicPr>
          <p:cNvPr id="3" name="Picture 6" descr="Practice Pronunciation – Applications sur Google Play">
            <a:extLst>
              <a:ext uri="{FF2B5EF4-FFF2-40B4-BE49-F238E27FC236}">
                <a16:creationId xmlns:a16="http://schemas.microsoft.com/office/drawing/2014/main" id="{0A369A62-E218-EC99-1E78-305A7D36F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28" y="4711666"/>
            <a:ext cx="1783372" cy="178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B37CCDB-1EB6-3DFC-B84C-0132F8B8F3BD}"/>
              </a:ext>
            </a:extLst>
          </p:cNvPr>
          <p:cNvSpPr/>
          <p:nvPr/>
        </p:nvSpPr>
        <p:spPr>
          <a:xfrm>
            <a:off x="1619655" y="5402892"/>
            <a:ext cx="304551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Listen </a:t>
            </a:r>
            <a:endParaRPr lang="ar-SA" sz="3600" dirty="0">
              <a:latin typeface="Papyrus" panose="03070502060502030205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94DBCCA-2F7A-07EE-933B-0FE96D1D5268}"/>
              </a:ext>
            </a:extLst>
          </p:cNvPr>
          <p:cNvSpPr/>
          <p:nvPr/>
        </p:nvSpPr>
        <p:spPr>
          <a:xfrm>
            <a:off x="5743455" y="5877597"/>
            <a:ext cx="304551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repeat </a:t>
            </a:r>
            <a:endParaRPr lang="ar-SA" sz="3600" dirty="0">
              <a:latin typeface="Papyrus" panose="03070502060502030205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F4540D-58D6-F349-B4EF-62435BE38FFC}"/>
              </a:ext>
            </a:extLst>
          </p:cNvPr>
          <p:cNvSpPr txBox="1"/>
          <p:nvPr/>
        </p:nvSpPr>
        <p:spPr>
          <a:xfrm>
            <a:off x="7051534" y="3983244"/>
            <a:ext cx="1737439" cy="783193"/>
          </a:xfrm>
          <a:prstGeom prst="wedgeRoundRectCallout">
            <a:avLst>
              <a:gd name="adj1" fmla="val -68423"/>
              <a:gd name="adj2" fmla="val -53901"/>
              <a:gd name="adj3" fmla="val 16667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buzz</a:t>
            </a:r>
          </a:p>
        </p:txBody>
      </p:sp>
      <p:pic>
        <p:nvPicPr>
          <p:cNvPr id="19" name="u9 pron">
            <a:hlinkClick r:id="" action="ppaction://media"/>
            <a:extLst>
              <a:ext uri="{FF2B5EF4-FFF2-40B4-BE49-F238E27FC236}">
                <a16:creationId xmlns:a16="http://schemas.microsoft.com/office/drawing/2014/main" id="{EC00BB9A-C3A0-17CD-4131-E30238E5F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69853" y="993602"/>
            <a:ext cx="1839686" cy="183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4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0E12D5FC-3C4E-AAB6-2E22-C9202A8ED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16" y="438358"/>
            <a:ext cx="9695855" cy="5416139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451021-DCA1-8A2A-1EFF-432B2D3D1EE1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76</a:t>
            </a:r>
          </a:p>
        </p:txBody>
      </p:sp>
      <p:sp>
        <p:nvSpPr>
          <p:cNvPr id="2" name="مربع نص 1">
            <a:hlinkClick r:id="rId7" action="ppaction://hlinksldjump"/>
            <a:extLst>
              <a:ext uri="{FF2B5EF4-FFF2-40B4-BE49-F238E27FC236}">
                <a16:creationId xmlns:a16="http://schemas.microsoft.com/office/drawing/2014/main" id="{8D7F24F9-3431-EB15-612D-FD805E387A6F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8" action="ppaction://hlinksldjump"/>
              </a:rPr>
              <a:t>H.W</a:t>
            </a:r>
            <a:endParaRPr lang="ar-SA" sz="2800" dirty="0"/>
          </a:p>
        </p:txBody>
      </p:sp>
      <p:pic>
        <p:nvPicPr>
          <p:cNvPr id="7" name="u9 conv">
            <a:hlinkClick r:id="" action="ppaction://media"/>
            <a:extLst>
              <a:ext uri="{FF2B5EF4-FFF2-40B4-BE49-F238E27FC236}">
                <a16:creationId xmlns:a16="http://schemas.microsoft.com/office/drawing/2014/main" id="{36653784-A252-121B-7126-0EA0AAEEE7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34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24185" y="1306419"/>
            <a:ext cx="1485354" cy="1485354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29099821-9574-F3FC-EE8B-728B23DAE443}"/>
              </a:ext>
            </a:extLst>
          </p:cNvPr>
          <p:cNvGrpSpPr/>
          <p:nvPr/>
        </p:nvGrpSpPr>
        <p:grpSpPr>
          <a:xfrm>
            <a:off x="5881441" y="4630497"/>
            <a:ext cx="2231759" cy="2044030"/>
            <a:chOff x="9746865" y="462199"/>
            <a:chExt cx="2231759" cy="2044030"/>
          </a:xfrm>
        </p:grpSpPr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D50EBB62-3261-8549-29B0-843A95B9D451}"/>
                </a:ext>
              </a:extLst>
            </p:cNvPr>
            <p:cNvSpPr/>
            <p:nvPr/>
          </p:nvSpPr>
          <p:spPr>
            <a:xfrm>
              <a:off x="9746865" y="1859898"/>
              <a:ext cx="2231759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Role paly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18" name="Picture 2" descr="Download Role Play In The Classroom Clipart Role-playing - Clipart  Classroom Role Play, HD Png Download - vhv">
              <a:extLst>
                <a:ext uri="{FF2B5EF4-FFF2-40B4-BE49-F238E27FC236}">
                  <a16:creationId xmlns:a16="http://schemas.microsoft.com/office/drawing/2014/main" id="{551331BB-C1BD-BF8C-D7BA-79F36327E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1085" y="462199"/>
              <a:ext cx="1890152" cy="139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C373EF6A-93AB-2FEA-BF3E-6FE5F0AE9812}"/>
              </a:ext>
            </a:extLst>
          </p:cNvPr>
          <p:cNvSpPr txBox="1"/>
          <p:nvPr/>
        </p:nvSpPr>
        <p:spPr>
          <a:xfrm>
            <a:off x="3951946" y="62068"/>
            <a:ext cx="3556917" cy="578882"/>
          </a:xfrm>
          <a:prstGeom prst="wedgeRoundRectCallout">
            <a:avLst>
              <a:gd name="adj1" fmla="val -71754"/>
              <a:gd name="adj2" fmla="val 182303"/>
              <a:gd name="adj3" fmla="val 16667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Where are they?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561DC04-2C05-2441-AC90-C45BC9271197}"/>
              </a:ext>
            </a:extLst>
          </p:cNvPr>
          <p:cNvSpPr txBox="1"/>
          <p:nvPr/>
        </p:nvSpPr>
        <p:spPr>
          <a:xfrm>
            <a:off x="0" y="4704031"/>
            <a:ext cx="3556917" cy="1055608"/>
          </a:xfrm>
          <a:prstGeom prst="wedgeRoundRectCallout">
            <a:avLst>
              <a:gd name="adj1" fmla="val 98866"/>
              <a:gd name="adj2" fmla="val -303405"/>
              <a:gd name="adj3" fmla="val 16667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Where does </a:t>
            </a:r>
            <a:r>
              <a:rPr lang="en-US" sz="2800" b="1" dirty="0" err="1">
                <a:solidFill>
                  <a:schemeClr val="bg1"/>
                </a:solidFill>
              </a:rPr>
              <a:t>aflight</a:t>
            </a:r>
            <a:r>
              <a:rPr lang="en-US" sz="2800" b="1" dirty="0">
                <a:solidFill>
                  <a:schemeClr val="bg1"/>
                </a:solidFill>
              </a:rPr>
              <a:t> attendant work?</a:t>
            </a:r>
          </a:p>
        </p:txBody>
      </p:sp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2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1F16B13-029E-D257-81EB-87FABFE8BB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1" y="4876319"/>
            <a:ext cx="9541328" cy="1403137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6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14F81E86-98DC-04C4-1FAC-82F3D17E597F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76</a:t>
            </a:r>
          </a:p>
        </p:txBody>
      </p:sp>
      <p:sp>
        <p:nvSpPr>
          <p:cNvPr id="4" name="مربع نص 3">
            <a:hlinkClick r:id="rId7" action="ppaction://hlinksldjump"/>
            <a:extLst>
              <a:ext uri="{FF2B5EF4-FFF2-40B4-BE49-F238E27FC236}">
                <a16:creationId xmlns:a16="http://schemas.microsoft.com/office/drawing/2014/main" id="{51DFEF9B-F77F-A9C0-3520-3DE07D1ECFDA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8" action="ppaction://hlinksldjump"/>
              </a:rPr>
              <a:t>H.W</a:t>
            </a:r>
            <a:endParaRPr lang="ar-SA" sz="2800" dirty="0"/>
          </a:p>
        </p:txBody>
      </p:sp>
      <p:pic>
        <p:nvPicPr>
          <p:cNvPr id="7" name="u9 conv">
            <a:hlinkClick r:id="" action="ppaction://media"/>
            <a:extLst>
              <a:ext uri="{FF2B5EF4-FFF2-40B4-BE49-F238E27FC236}">
                <a16:creationId xmlns:a16="http://schemas.microsoft.com/office/drawing/2014/main" id="{74321A4B-1C9D-AFC1-8330-62543861A3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475" end="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03673" y="748409"/>
            <a:ext cx="1485354" cy="148535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739EBDE-09AE-E6EF-8CB5-395002E29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273" y="234079"/>
            <a:ext cx="8719457" cy="350483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8DA9D1A-BF7B-4585-B81A-1D42F93477C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365" y="4255281"/>
            <a:ext cx="1545893" cy="1728192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67F32F9-7A81-75F0-58E8-EEF8F6C8EA74}"/>
              </a:ext>
            </a:extLst>
          </p:cNvPr>
          <p:cNvSpPr txBox="1"/>
          <p:nvPr/>
        </p:nvSpPr>
        <p:spPr>
          <a:xfrm>
            <a:off x="397328" y="3820711"/>
            <a:ext cx="3434443" cy="1055608"/>
          </a:xfrm>
          <a:prstGeom prst="wedgeRoundRectCallout">
            <a:avLst>
              <a:gd name="adj1" fmla="val -1500"/>
              <a:gd name="adj2" fmla="val -76535"/>
              <a:gd name="adj3" fmla="val 16667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What does an architect do?</a:t>
            </a:r>
          </a:p>
        </p:txBody>
      </p:sp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أصفر برتقالي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278</Words>
  <Application>Microsoft Office PowerPoint</Application>
  <PresentationFormat>شاشة عريضة</PresentationFormat>
  <Paragraphs>102</Paragraphs>
  <Slides>15</Slides>
  <Notes>0</Notes>
  <HiddenSlides>1</HiddenSlides>
  <MMClips>5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3" baseType="lpstr">
      <vt:lpstr>Arial</vt:lpstr>
      <vt:lpstr>Century Gothic</vt:lpstr>
      <vt:lpstr>Forte</vt:lpstr>
      <vt:lpstr>Garamond</vt:lpstr>
      <vt:lpstr>Goudy Old Style</vt:lpstr>
      <vt:lpstr>MyriadPro-Light</vt:lpstr>
      <vt:lpstr>Papyrus</vt:lpstr>
      <vt:lpstr>فقاعات</vt:lpstr>
      <vt:lpstr>4 listening 5 pronunciation 6 conversation 7 about you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عرض تقديمي في PowerPoint</vt:lpstr>
      <vt:lpstr>Write in your notebook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62</cp:revision>
  <dcterms:created xsi:type="dcterms:W3CDTF">2022-08-28T18:22:39Z</dcterms:created>
  <dcterms:modified xsi:type="dcterms:W3CDTF">2024-01-13T11:42:17Z</dcterms:modified>
</cp:coreProperties>
</file>