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330" r:id="rId3"/>
    <p:sldId id="292" r:id="rId4"/>
    <p:sldId id="312" r:id="rId5"/>
    <p:sldId id="389" r:id="rId6"/>
    <p:sldId id="390" r:id="rId7"/>
    <p:sldId id="393" r:id="rId8"/>
    <p:sldId id="395" r:id="rId9"/>
    <p:sldId id="396" r:id="rId10"/>
    <p:sldId id="345" r:id="rId11"/>
    <p:sldId id="273" r:id="rId12"/>
    <p:sldId id="261" r:id="rId13"/>
    <p:sldId id="324" r:id="rId14"/>
    <p:sldId id="401" r:id="rId15"/>
    <p:sldId id="399" r:id="rId16"/>
    <p:sldId id="400" r:id="rId17"/>
    <p:sldId id="325" r:id="rId18"/>
    <p:sldId id="275" r:id="rId19"/>
    <p:sldId id="398" r:id="rId20"/>
    <p:sldId id="397" r:id="rId21"/>
    <p:sldId id="402" r:id="rId22"/>
    <p:sldId id="403" r:id="rId23"/>
    <p:sldId id="410" r:id="rId24"/>
    <p:sldId id="404" r:id="rId25"/>
    <p:sldId id="346" r:id="rId26"/>
    <p:sldId id="405" r:id="rId27"/>
    <p:sldId id="282" r:id="rId28"/>
    <p:sldId id="350" r:id="rId29"/>
    <p:sldId id="406" r:id="rId30"/>
    <p:sldId id="407" r:id="rId31"/>
    <p:sldId id="408" r:id="rId32"/>
    <p:sldId id="409" r:id="rId33"/>
    <p:sldId id="337" r:id="rId34"/>
    <p:sldId id="281" r:id="rId35"/>
    <p:sldId id="339" r:id="rId36"/>
    <p:sldId id="352" r:id="rId37"/>
    <p:sldId id="341" r:id="rId38"/>
    <p:sldId id="297" r:id="rId39"/>
  </p:sldIdLst>
  <p:sldSz cx="18288000" cy="10287000"/>
  <p:notesSz cx="6858000" cy="9144000"/>
  <p:embeddedFontLst>
    <p:embeddedFont>
      <p:font typeface="Abadi" panose="020B0604020104020204" pitchFamily="34" charset="0"/>
      <p:regular r:id="rId41"/>
    </p:embeddedFont>
    <p:embeddedFont>
      <p:font typeface="ADLaM Display" panose="02010000000000000000" pitchFamily="2" charset="0"/>
      <p:regular r:id="rId42"/>
    </p:embeddedFont>
    <p:embeddedFont>
      <p:font typeface="Aharoni" panose="02010803020104030203" pitchFamily="2" charset="-79"/>
      <p:bold r:id="rId43"/>
    </p:embeddedFont>
    <p:embeddedFont>
      <p:font typeface="Aptos ExtraBold" panose="020B0004020202020204" pitchFamily="34" charset="0"/>
      <p:bold r:id="rId44"/>
      <p:boldItalic r:id="rId45"/>
    </p:embeddedFont>
    <p:embeddedFont>
      <p:font typeface="Arial Rounded MT Bold" panose="020F0704030504030204" pitchFamily="34" charset="0"/>
      <p:regular r:id="rId46"/>
    </p:embeddedFont>
    <p:embeddedFont>
      <p:font typeface="Calibri" panose="020F0502020204030204" pitchFamily="34" charset="0"/>
      <p:regular r:id="rId47"/>
      <p:bold r:id="rId48"/>
    </p:embeddedFont>
    <p:embeddedFont>
      <p:font typeface="Dreaming Outloud Pro" panose="03050502040302030504" pitchFamily="66" charset="0"/>
      <p:regular r:id="rId49"/>
      <p:italic r:id="rId50"/>
    </p:embeddedFont>
    <p:embeddedFont>
      <p:font typeface="Jumble" panose="02000503000000020004" pitchFamily="2" charset="0"/>
      <p:regular r:id="rId51"/>
    </p:embeddedFont>
    <p:embeddedFont>
      <p:font typeface="More Sugar Thin" panose="020B0604020202020204" charset="0"/>
      <p:regular r:id="rId52"/>
    </p:embeddedFont>
    <p:embeddedFont>
      <p:font typeface="Sitka Display" pitchFamily="2" charset="0"/>
      <p:regular r:id="rId53"/>
      <p:bold r:id="rId54"/>
      <p:italic r:id="rId55"/>
      <p:boldItalic r:id="rId56"/>
    </p:embeddedFont>
    <p:embeddedFont>
      <p:font typeface="Source Sans Pro Black" panose="020B0803030403020204" pitchFamily="34" charset="0"/>
      <p:bold r:id="rId57"/>
      <p:boldItalic r:id="rId58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FAB"/>
    <a:srgbClr val="FF0133"/>
    <a:srgbClr val="FEFDD4"/>
    <a:srgbClr val="FFBE17"/>
    <a:srgbClr val="FCBE4D"/>
    <a:srgbClr val="F2E5C2"/>
    <a:srgbClr val="FFDD4D"/>
    <a:srgbClr val="FEFEE6"/>
    <a:srgbClr val="FCC86B"/>
    <a:srgbClr val="FF9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9CF20-28FD-4FA6-B7E9-A4B17B4F3B6F}" v="761" dt="2023-12-13T23:30:56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43" autoAdjust="0"/>
    <p:restoredTop sz="87487" autoAdjust="0"/>
  </p:normalViewPr>
  <p:slideViewPr>
    <p:cSldViewPr>
      <p:cViewPr varScale="1">
        <p:scale>
          <a:sx n="38" d="100"/>
          <a:sy n="38" d="100"/>
        </p:scale>
        <p:origin x="79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-1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58D70C-F1A2-42FD-8A8D-DBA08D12AC29}" type="datetimeFigureOut">
              <a:rPr lang="ar-SA" smtClean="0"/>
              <a:t>16/06/45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883A12-4D16-4E15-8089-6126E46B70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00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741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0872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378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00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الرجاء النقر على زر الأنشطة الكتابية المحددة للانتقال لها لتوضيح الحل.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2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12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0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265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1103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766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59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6325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92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2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5.gif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5.gif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57672497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8.wdp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9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C6B45EA0-FEF1-306D-9F20-25A6028E1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r="1289"/>
          <a:stretch/>
        </p:blipFill>
        <p:spPr>
          <a:xfrm>
            <a:off x="10591800" y="813144"/>
            <a:ext cx="7162800" cy="78486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0" y="2819787"/>
            <a:ext cx="9349314" cy="527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1700" spc="158" dirty="0">
                <a:ln w="38100">
                  <a:noFill/>
                </a:ln>
                <a:latin typeface="Jumble" panose="02000503000000020004" pitchFamily="2" charset="0"/>
                <a:ea typeface="Source Sans Pro Black" panose="020B0803030403020204" pitchFamily="34" charset="0"/>
              </a:rPr>
              <a:t>Good </a:t>
            </a:r>
          </a:p>
          <a:p>
            <a:pPr algn="ctr"/>
            <a:r>
              <a:rPr lang="en-US" sz="12600" spc="158" dirty="0">
                <a:ln w="38100">
                  <a:solidFill>
                    <a:sysClr val="windowText" lastClr="000000"/>
                  </a:solidFill>
                </a:ln>
                <a:solidFill>
                  <a:srgbClr val="FCBE4D"/>
                </a:solidFill>
                <a:latin typeface="Jumble" panose="02000503000000020004" pitchFamily="2" charset="0"/>
                <a:ea typeface="Source Sans Pro Black" panose="020B0803030403020204" pitchFamily="34" charset="0"/>
              </a:rPr>
              <a:t>Morning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F335512-371D-C499-1C2F-C6317E35B8CA}"/>
              </a:ext>
            </a:extLst>
          </p:cNvPr>
          <p:cNvSpPr/>
          <p:nvPr/>
        </p:nvSpPr>
        <p:spPr>
          <a:xfrm>
            <a:off x="-114300" y="8835196"/>
            <a:ext cx="18516600" cy="1000274"/>
          </a:xfrm>
          <a:prstGeom prst="rect">
            <a:avLst/>
          </a:prstGeom>
          <a:solidFill>
            <a:srgbClr val="FFDD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4"/>
          <p:cNvSpPr txBox="1"/>
          <p:nvPr/>
        </p:nvSpPr>
        <p:spPr>
          <a:xfrm>
            <a:off x="538094" y="9182100"/>
            <a:ext cx="1642782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ar-SA" sz="4000" b="1" dirty="0">
                <a:solidFill>
                  <a:srgbClr val="222222"/>
                </a:solidFill>
                <a:latin typeface="KFGQPC Uthman Taha Naskh"/>
              </a:rPr>
              <a:t>اللَّهُمَّ انْفَعْنِي بما علمتني، وعلمني ما ينفعني، وَارْزُقْنِي علماً ينفعني</a:t>
            </a:r>
            <a:endParaRPr lang="en-US" sz="4000" dirty="0">
              <a:solidFill>
                <a:srgbClr val="333034"/>
              </a:solidFill>
              <a:latin typeface="More Sugar Th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to Move On to the Next Lesson - Hoffman Academy Blog">
            <a:extLst>
              <a:ext uri="{FF2B5EF4-FFF2-40B4-BE49-F238E27FC236}">
                <a16:creationId xmlns:a16="http://schemas.microsoft.com/office/drawing/2014/main" id="{4E391FBE-F590-3029-7847-757E0519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23900"/>
            <a:ext cx="13868400" cy="92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4550AA6-0599-99C0-4C21-A381F6AC5B87}"/>
              </a:ext>
            </a:extLst>
          </p:cNvPr>
          <p:cNvSpPr txBox="1"/>
          <p:nvPr/>
        </p:nvSpPr>
        <p:spPr>
          <a:xfrm>
            <a:off x="1676400" y="942788"/>
            <a:ext cx="153162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800" spc="12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We have a new </a:t>
            </a:r>
            <a:r>
              <a:rPr lang="en-US" sz="8800" spc="120" dirty="0"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unit</a:t>
            </a:r>
            <a:r>
              <a:rPr lang="en-US" sz="8800" spc="12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today</a:t>
            </a:r>
          </a:p>
        </p:txBody>
      </p:sp>
      <p:pic>
        <p:nvPicPr>
          <p:cNvPr id="7170" name="Picture 2" descr="Transparent excited happy GIF on GIFER - by Nesar">
            <a:extLst>
              <a:ext uri="{FF2B5EF4-FFF2-40B4-BE49-F238E27FC236}">
                <a16:creationId xmlns:a16="http://schemas.microsoft.com/office/drawing/2014/main" id="{7F8BBFEE-0593-29D9-FB81-CC6071BB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009900"/>
            <a:ext cx="8763000" cy="87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A5345CD-99BA-849A-6A20-5212E86AC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697" y="2855259"/>
            <a:ext cx="11859606" cy="19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5A48A62-625A-F6AE-0FD5-149A21CD9426}"/>
              </a:ext>
            </a:extLst>
          </p:cNvPr>
          <p:cNvSpPr/>
          <p:nvPr/>
        </p:nvSpPr>
        <p:spPr>
          <a:xfrm>
            <a:off x="1274052" y="797941"/>
            <a:ext cx="11070348" cy="1833535"/>
          </a:xfrm>
          <a:prstGeom prst="rect">
            <a:avLst/>
          </a:prstGeom>
          <a:solidFill>
            <a:srgbClr val="FEF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TextBox 2"/>
          <p:cNvSpPr txBox="1"/>
          <p:nvPr/>
        </p:nvSpPr>
        <p:spPr>
          <a:xfrm>
            <a:off x="2090712" y="1076838"/>
            <a:ext cx="1131011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1500" spc="128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Objectives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95800" y="6206604"/>
            <a:ext cx="15697200" cy="3207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List several school subjects.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Describe subjects.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Describe people.</a:t>
            </a:r>
          </a:p>
        </p:txBody>
      </p:sp>
      <p:pic>
        <p:nvPicPr>
          <p:cNvPr id="4098" name="Picture 2" descr="Target Flat Icon Stock Illustration - Download Image Now - Aspirations,  Aiming, Icon - iStock">
            <a:extLst>
              <a:ext uri="{FF2B5EF4-FFF2-40B4-BE49-F238E27FC236}">
                <a16:creationId xmlns:a16="http://schemas.microsoft.com/office/drawing/2014/main" id="{930BA611-681F-A50B-086B-C28FCDB9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1288" r="19341" b="16346"/>
          <a:stretch/>
        </p:blipFill>
        <p:spPr bwMode="auto">
          <a:xfrm>
            <a:off x="-11349" y="-301156"/>
            <a:ext cx="4543779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 descr="صورة تحتوي على نص, الخط, الرسومات, شعار&#10;&#10;تم إنشاء الوصف تلقائياً">
            <a:extLst>
              <a:ext uri="{FF2B5EF4-FFF2-40B4-BE49-F238E27FC236}">
                <a16:creationId xmlns:a16="http://schemas.microsoft.com/office/drawing/2014/main" id="{B3448036-7EFF-92CC-1689-CFD64A44A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941923"/>
            <a:ext cx="7389952" cy="1209721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7E1C251-5338-5A93-E2BD-025622571350}"/>
              </a:ext>
            </a:extLst>
          </p:cNvPr>
          <p:cNvSpPr txBox="1"/>
          <p:nvPr/>
        </p:nvSpPr>
        <p:spPr>
          <a:xfrm>
            <a:off x="2212788" y="1897075"/>
            <a:ext cx="11310114" cy="130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4800" spc="128" dirty="0">
                <a:solidFill>
                  <a:srgbClr val="333034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We will learn about..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s Go GIFs | GIFDB.com">
            <a:extLst>
              <a:ext uri="{FF2B5EF4-FFF2-40B4-BE49-F238E27FC236}">
                <a16:creationId xmlns:a16="http://schemas.microsoft.com/office/drawing/2014/main" id="{C5F428AD-1C42-391F-6D20-EF09F5AD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321269"/>
            <a:ext cx="11534775" cy="9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الخط, الرسومات, شعار&#10;&#10;تم إنشاء الوصف تلقائياً">
            <a:extLst>
              <a:ext uri="{FF2B5EF4-FFF2-40B4-BE49-F238E27FC236}">
                <a16:creationId xmlns:a16="http://schemas.microsoft.com/office/drawing/2014/main" id="{E1CFC203-80F4-45F0-60B7-AAE457DDF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952501"/>
            <a:ext cx="4654913" cy="762000"/>
          </a:xfrm>
          <a:prstGeom prst="rect">
            <a:avLst/>
          </a:prstGeom>
          <a:ln w="76200"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7822AD5-1597-9FF3-D23C-8BA0DEB4F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6" y="190501"/>
            <a:ext cx="4666014" cy="762000"/>
          </a:xfrm>
          <a:prstGeom prst="rect">
            <a:avLst/>
          </a:prstGeom>
        </p:spPr>
      </p:pic>
      <p:pic>
        <p:nvPicPr>
          <p:cNvPr id="3076" name="Picture 4" descr="QUESTION FORMATION 6th year | Baamboozle - Baamboozle | The Most Fun  Classroom Games!">
            <a:extLst>
              <a:ext uri="{FF2B5EF4-FFF2-40B4-BE49-F238E27FC236}">
                <a16:creationId xmlns:a16="http://schemas.microsoft.com/office/drawing/2014/main" id="{9D112ED1-0985-EACA-3233-426AED18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33" y="2324100"/>
            <a:ext cx="6622733" cy="76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45024E1-F74C-37C5-DFB9-947DFF73F681}"/>
              </a:ext>
            </a:extLst>
          </p:cNvPr>
          <p:cNvSpPr/>
          <p:nvPr/>
        </p:nvSpPr>
        <p:spPr>
          <a:xfrm>
            <a:off x="7391400" y="685802"/>
            <a:ext cx="10896600" cy="1028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/>
              <a:t>Before we start let me ask you some questions 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9349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cience Clip Art Set - 45 png images for commercial or personal use">
            <a:extLst>
              <a:ext uri="{FF2B5EF4-FFF2-40B4-BE49-F238E27FC236}">
                <a16:creationId xmlns:a16="http://schemas.microsoft.com/office/drawing/2014/main" id="{96B84E15-DD2E-167B-06BD-E382E0BB62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51" y="1365914"/>
            <a:ext cx="10970607" cy="783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A2BF95CF-440F-D148-96EA-CBAAFDBFF9F4}"/>
              </a:ext>
            </a:extLst>
          </p:cNvPr>
          <p:cNvSpPr/>
          <p:nvPr/>
        </p:nvSpPr>
        <p:spPr>
          <a:xfrm>
            <a:off x="1431568" y="2705100"/>
            <a:ext cx="4191000" cy="3555953"/>
          </a:xfrm>
          <a:prstGeom prst="ellipse">
            <a:avLst/>
          </a:prstGeom>
          <a:solidFill>
            <a:srgbClr val="FEF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 descr="صورة تحتوي على نص, الخط, الرسومات, شعار&#10;&#10;تم إنشاء الوصف تلقائياً">
            <a:extLst>
              <a:ext uri="{FF2B5EF4-FFF2-40B4-BE49-F238E27FC236}">
                <a16:creationId xmlns:a16="http://schemas.microsoft.com/office/drawing/2014/main" id="{E1CFC203-80F4-45F0-60B7-AAE457DDF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952501"/>
            <a:ext cx="4654913" cy="762000"/>
          </a:xfrm>
          <a:prstGeom prst="rect">
            <a:avLst/>
          </a:prstGeom>
          <a:ln w="76200"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7822AD5-1597-9FF3-D23C-8BA0DEB4F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6" y="190501"/>
            <a:ext cx="4666014" cy="762000"/>
          </a:xfrm>
          <a:prstGeom prst="rect">
            <a:avLst/>
          </a:prstGeom>
        </p:spPr>
      </p:pic>
      <p:pic>
        <p:nvPicPr>
          <p:cNvPr id="1028" name="Picture 4" descr="Download Question Mark, Thinking, Question. Royalty-Free Vector Graphic -  Pixabay">
            <a:extLst>
              <a:ext uri="{FF2B5EF4-FFF2-40B4-BE49-F238E27FC236}">
                <a16:creationId xmlns:a16="http://schemas.microsoft.com/office/drawing/2014/main" id="{15B9715F-4A0C-38B1-B288-611E21C42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2348"/>
          <a:stretch/>
        </p:blipFill>
        <p:spPr bwMode="auto">
          <a:xfrm>
            <a:off x="2498368" y="2222453"/>
            <a:ext cx="2905760" cy="48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E86895A-FC3B-87AB-C4F8-79F269FE75EA}"/>
              </a:ext>
            </a:extLst>
          </p:cNvPr>
          <p:cNvSpPr/>
          <p:nvPr/>
        </p:nvSpPr>
        <p:spPr>
          <a:xfrm>
            <a:off x="389013" y="7264731"/>
            <a:ext cx="6276109" cy="2585323"/>
          </a:xfrm>
          <a:prstGeom prst="rect">
            <a:avLst/>
          </a:prstGeom>
          <a:solidFill>
            <a:srgbClr val="FF0133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At your school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who teaches you science ?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04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A2BF95CF-440F-D148-96EA-CBAAFDBFF9F4}"/>
              </a:ext>
            </a:extLst>
          </p:cNvPr>
          <p:cNvSpPr/>
          <p:nvPr/>
        </p:nvSpPr>
        <p:spPr>
          <a:xfrm>
            <a:off x="1431568" y="2705100"/>
            <a:ext cx="4191000" cy="3555953"/>
          </a:xfrm>
          <a:prstGeom prst="ellipse">
            <a:avLst/>
          </a:prstGeom>
          <a:solidFill>
            <a:srgbClr val="FEF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 descr="صورة تحتوي على نص, الخط, الرسومات, شعار&#10;&#10;تم إنشاء الوصف تلقائياً">
            <a:extLst>
              <a:ext uri="{FF2B5EF4-FFF2-40B4-BE49-F238E27FC236}">
                <a16:creationId xmlns:a16="http://schemas.microsoft.com/office/drawing/2014/main" id="{E1CFC203-80F4-45F0-60B7-AAE457DDF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952501"/>
            <a:ext cx="4654913" cy="762000"/>
          </a:xfrm>
          <a:prstGeom prst="rect">
            <a:avLst/>
          </a:prstGeom>
          <a:ln w="76200"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7822AD5-1597-9FF3-D23C-8BA0DEB4F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6" y="190501"/>
            <a:ext cx="4666014" cy="762000"/>
          </a:xfrm>
          <a:prstGeom prst="rect">
            <a:avLst/>
          </a:prstGeom>
        </p:spPr>
      </p:pic>
      <p:pic>
        <p:nvPicPr>
          <p:cNvPr id="1028" name="Picture 4" descr="Download Question Mark, Thinking, Question. Royalty-Free Vector Graphic -  Pixabay">
            <a:extLst>
              <a:ext uri="{FF2B5EF4-FFF2-40B4-BE49-F238E27FC236}">
                <a16:creationId xmlns:a16="http://schemas.microsoft.com/office/drawing/2014/main" id="{15B9715F-4A0C-38B1-B288-611E21C42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r="2348"/>
          <a:stretch/>
        </p:blipFill>
        <p:spPr bwMode="auto">
          <a:xfrm>
            <a:off x="2498368" y="2222453"/>
            <a:ext cx="2905760" cy="48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E86895A-FC3B-87AB-C4F8-79F269FE75EA}"/>
              </a:ext>
            </a:extLst>
          </p:cNvPr>
          <p:cNvSpPr/>
          <p:nvPr/>
        </p:nvSpPr>
        <p:spPr>
          <a:xfrm>
            <a:off x="389013" y="7264731"/>
            <a:ext cx="6276109" cy="2585323"/>
          </a:xfrm>
          <a:prstGeom prst="rect">
            <a:avLst/>
          </a:prstGeom>
          <a:solidFill>
            <a:srgbClr val="5B7FAB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At your school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who teaches you math ?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2050" name="Picture 2" descr="Free Images For Math, Download Free Images For Math png images, Free  ClipArts on Clipart Library">
            <a:extLst>
              <a:ext uri="{FF2B5EF4-FFF2-40B4-BE49-F238E27FC236}">
                <a16:creationId xmlns:a16="http://schemas.microsoft.com/office/drawing/2014/main" id="{31685960-EFEE-94CA-9E6B-389EB64164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82" y="542678"/>
            <a:ext cx="9277350" cy="94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stening To Music Tumblr Gif">
            <a:extLst>
              <a:ext uri="{FF2B5EF4-FFF2-40B4-BE49-F238E27FC236}">
                <a16:creationId xmlns:a16="http://schemas.microsoft.com/office/drawing/2014/main" id="{04177714-6EA2-26EE-AD4C-66461F5B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11080026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C394984-F564-C44C-811F-FEE0310087F9}"/>
              </a:ext>
            </a:extLst>
          </p:cNvPr>
          <p:cNvSpPr txBox="1"/>
          <p:nvPr/>
        </p:nvSpPr>
        <p:spPr>
          <a:xfrm>
            <a:off x="-1634086" y="1082028"/>
            <a:ext cx="51054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4800" dirty="0"/>
              <a:t>Adjectives </a:t>
            </a:r>
            <a:endParaRPr lang="ar-SA" sz="4800" dirty="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E42A254D-75CE-D95C-A84C-0637A44AE090}"/>
              </a:ext>
            </a:extLst>
          </p:cNvPr>
          <p:cNvGrpSpPr/>
          <p:nvPr/>
        </p:nvGrpSpPr>
        <p:grpSpPr>
          <a:xfrm>
            <a:off x="918614" y="2843637"/>
            <a:ext cx="6693244" cy="2835050"/>
            <a:chOff x="918614" y="2843637"/>
            <a:chExt cx="8097116" cy="3429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8DC1E331-83AC-6C48-A394-33135CB467C7}"/>
                </a:ext>
              </a:extLst>
            </p:cNvPr>
            <p:cNvGrpSpPr/>
            <p:nvPr/>
          </p:nvGrpSpPr>
          <p:grpSpPr>
            <a:xfrm>
              <a:off x="918614" y="2843637"/>
              <a:ext cx="7658100" cy="3429000"/>
              <a:chOff x="918614" y="2843637"/>
              <a:chExt cx="7658100" cy="3429000"/>
            </a:xfrm>
          </p:grpSpPr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EED80C2F-46F7-ECAB-C94E-B9941F6E2FCB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830997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r"/>
                <a:r>
                  <a:rPr lang="en-US" sz="4800" dirty="0"/>
                  <a:t>Interesting  </a:t>
                </a:r>
                <a:endParaRPr lang="ar-SA" sz="4800" dirty="0"/>
              </a:p>
            </p:txBody>
          </p:sp>
          <p:pic>
            <p:nvPicPr>
              <p:cNvPr id="2050" name="Picture 2" descr="Interesting Clipart Images | Free Download | PNG Transparent Background -  Pngtree">
                <a:extLst>
                  <a:ext uri="{FF2B5EF4-FFF2-40B4-BE49-F238E27FC236}">
                    <a16:creationId xmlns:a16="http://schemas.microsoft.com/office/drawing/2014/main" id="{B1D3AD6F-0863-B790-13C3-8ED0F5F2F6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614" y="2843637"/>
                <a:ext cx="4333875" cy="342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C689C97-8C97-E700-E062-505F08A5D332}"/>
                </a:ext>
              </a:extLst>
            </p:cNvPr>
            <p:cNvSpPr txBox="1"/>
            <p:nvPr/>
          </p:nvSpPr>
          <p:spPr>
            <a:xfrm>
              <a:off x="5252489" y="4308163"/>
              <a:ext cx="3763241" cy="120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dirty="0">
                  <a:solidFill>
                    <a:srgbClr val="040C28"/>
                  </a:solidFill>
                  <a:effectLst/>
                  <a:latin typeface="Abadi" panose="020B0604020104020204" pitchFamily="34" charset="0"/>
                </a:rPr>
                <a:t>engaging or exciting and holding the attention or curiosity,</a:t>
              </a:r>
              <a:endParaRPr lang="ar-SA" sz="24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9CB254A-DFB0-75B2-F25C-EA9331F566C7}"/>
              </a:ext>
            </a:extLst>
          </p:cNvPr>
          <p:cNvGrpSpPr/>
          <p:nvPr/>
        </p:nvGrpSpPr>
        <p:grpSpPr>
          <a:xfrm>
            <a:off x="657658" y="5961617"/>
            <a:ext cx="7154658" cy="2957357"/>
            <a:chOff x="457200" y="6402634"/>
            <a:chExt cx="8565457" cy="2802338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A2CAC497-6534-F64D-6888-54B3CA9B2031}"/>
                </a:ext>
              </a:extLst>
            </p:cNvPr>
            <p:cNvGrpSpPr/>
            <p:nvPr/>
          </p:nvGrpSpPr>
          <p:grpSpPr>
            <a:xfrm>
              <a:off x="3478241" y="7026331"/>
              <a:ext cx="5544416" cy="1309980"/>
              <a:chOff x="3471314" y="3354868"/>
              <a:chExt cx="5544416" cy="1309980"/>
            </a:xfrm>
          </p:grpSpPr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C68B7FA7-950B-A4C3-7785-D3D1C5AD2C82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830997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4800" dirty="0"/>
                  <a:t>Boring</a:t>
                </a:r>
                <a:endParaRPr lang="ar-SA" sz="4800" dirty="0"/>
              </a:p>
            </p:txBody>
          </p:sp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697C2662-168F-CA78-03B8-F26E4B579907}"/>
                  </a:ext>
                </a:extLst>
              </p:cNvPr>
              <p:cNvSpPr txBox="1"/>
              <p:nvPr/>
            </p:nvSpPr>
            <p:spPr>
              <a:xfrm>
                <a:off x="5252489" y="4203183"/>
                <a:ext cx="376324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040C28"/>
                    </a:solidFill>
                    <a:effectLst/>
                    <a:latin typeface="Helvetica Neue"/>
                  </a:rPr>
                  <a:t>lack of interest</a:t>
                </a:r>
                <a:r>
                  <a:rPr lang="en-US" sz="2400" b="0" i="0" dirty="0">
                    <a:solidFill>
                      <a:srgbClr val="1F1F1F"/>
                    </a:solidFill>
                    <a:effectLst/>
                    <a:latin typeface="Helvetica Neue"/>
                  </a:rPr>
                  <a:t> </a:t>
                </a:r>
                <a:endParaRPr lang="ar-SA" sz="2400" dirty="0">
                  <a:latin typeface="Abadi" panose="020B0604020104020204" pitchFamily="34" charset="0"/>
                </a:endParaRPr>
              </a:p>
            </p:txBody>
          </p:sp>
        </p:grpSp>
        <p:pic>
          <p:nvPicPr>
            <p:cNvPr id="2052" name="Picture 4" descr="Bored Stock Illustrations – 19,823 Bored Stock Illustrations, Vectors &amp;  Clipart - Dreamstime">
              <a:extLst>
                <a:ext uri="{FF2B5EF4-FFF2-40B4-BE49-F238E27FC236}">
                  <a16:creationId xmlns:a16="http://schemas.microsoft.com/office/drawing/2014/main" id="{5F7E7AAC-F8A2-FDA1-D8AD-5645A339D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" b="36342"/>
            <a:stretch/>
          </p:blipFill>
          <p:spPr bwMode="auto">
            <a:xfrm>
              <a:off x="457200" y="6402634"/>
              <a:ext cx="4285562" cy="28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AA842624-C075-4BA6-A930-52F76E87A8C6}"/>
              </a:ext>
            </a:extLst>
          </p:cNvPr>
          <p:cNvGrpSpPr/>
          <p:nvPr/>
        </p:nvGrpSpPr>
        <p:grpSpPr>
          <a:xfrm>
            <a:off x="9054647" y="2087074"/>
            <a:ext cx="8725207" cy="4086407"/>
            <a:chOff x="10024249" y="1857047"/>
            <a:chExt cx="7336995" cy="3050569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B7DE0E7F-BEE5-2317-20C4-50205389067D}"/>
                </a:ext>
              </a:extLst>
            </p:cNvPr>
            <p:cNvGrpSpPr/>
            <p:nvPr/>
          </p:nvGrpSpPr>
          <p:grpSpPr>
            <a:xfrm>
              <a:off x="12778115" y="2905876"/>
              <a:ext cx="4583129" cy="1408524"/>
              <a:chOff x="3471314" y="3354868"/>
              <a:chExt cx="5544416" cy="1703613"/>
            </a:xfrm>
          </p:grpSpPr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74CF7DF6-4654-AE44-CA2B-372C6651674A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1005093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4800" dirty="0"/>
                  <a:t>      Fun  </a:t>
                </a:r>
                <a:endParaRPr lang="ar-SA" sz="4800" dirty="0"/>
              </a:p>
            </p:txBody>
          </p:sp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80B6B499-809D-8BE9-BF8E-059C3C3D0EA9}"/>
                  </a:ext>
                </a:extLst>
              </p:cNvPr>
              <p:cNvSpPr txBox="1"/>
              <p:nvPr/>
            </p:nvSpPr>
            <p:spPr>
              <a:xfrm>
                <a:off x="4797292" y="4308163"/>
                <a:ext cx="4218438" cy="75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040C28"/>
                    </a:solidFill>
                    <a:effectLst/>
                    <a:latin typeface="Helvetica Neue"/>
                  </a:rPr>
                  <a:t>something that provides amusement or enjoyment</a:t>
                </a:r>
                <a:endParaRPr lang="ar-SA" sz="2400" dirty="0">
                  <a:latin typeface="Abadi" panose="020B0604020104020204" pitchFamily="34" charset="0"/>
                </a:endParaRPr>
              </a:p>
            </p:txBody>
          </p:sp>
        </p:grpSp>
        <p:pic>
          <p:nvPicPr>
            <p:cNvPr id="2054" name="Picture 6" descr="Free Vectors | Children jumping 1">
              <a:extLst>
                <a:ext uri="{FF2B5EF4-FFF2-40B4-BE49-F238E27FC236}">
                  <a16:creationId xmlns:a16="http://schemas.microsoft.com/office/drawing/2014/main" id="{50A5C942-EAA9-8F52-6FA3-5CAD99D53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4249" y="1857047"/>
              <a:ext cx="3487048" cy="3050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DBD35358-BB89-6356-15C2-0E4DE0F4F61B}"/>
              </a:ext>
            </a:extLst>
          </p:cNvPr>
          <p:cNvGrpSpPr/>
          <p:nvPr/>
        </p:nvGrpSpPr>
        <p:grpSpPr>
          <a:xfrm>
            <a:off x="10475686" y="6102317"/>
            <a:ext cx="7154656" cy="3417082"/>
            <a:chOff x="11739013" y="5871063"/>
            <a:chExt cx="6149468" cy="2701527"/>
          </a:xfrm>
        </p:grpSpPr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B18312A9-8355-03DD-FABD-C37FF6185017}"/>
                </a:ext>
              </a:extLst>
            </p:cNvPr>
            <p:cNvGrpSpPr/>
            <p:nvPr/>
          </p:nvGrpSpPr>
          <p:grpSpPr>
            <a:xfrm>
              <a:off x="12973562" y="6142588"/>
              <a:ext cx="4914919" cy="1619168"/>
              <a:chOff x="3471314" y="3354868"/>
              <a:chExt cx="5945797" cy="1958388"/>
            </a:xfrm>
          </p:grpSpPr>
          <p:sp>
            <p:nvSpPr>
              <p:cNvPr id="35" name="مربع نص 34">
                <a:extLst>
                  <a:ext uri="{FF2B5EF4-FFF2-40B4-BE49-F238E27FC236}">
                    <a16:creationId xmlns:a16="http://schemas.microsoft.com/office/drawing/2014/main" id="{8D0A5A1F-D7CF-55B8-0090-805055384641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945797" cy="794621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4800" dirty="0"/>
                  <a:t>      difficult  </a:t>
                </a:r>
                <a:endParaRPr lang="ar-SA" sz="4800" dirty="0"/>
              </a:p>
            </p:txBody>
          </p:sp>
          <p:sp>
            <p:nvSpPr>
              <p:cNvPr id="36" name="مربع نص 35">
                <a:extLst>
                  <a:ext uri="{FF2B5EF4-FFF2-40B4-BE49-F238E27FC236}">
                    <a16:creationId xmlns:a16="http://schemas.microsoft.com/office/drawing/2014/main" id="{A9BA881D-F5F6-0541-2FB0-4818BB96CE99}"/>
                  </a:ext>
                </a:extLst>
              </p:cNvPr>
              <p:cNvSpPr txBox="1"/>
              <p:nvPr/>
            </p:nvSpPr>
            <p:spPr>
              <a:xfrm>
                <a:off x="5252489" y="4308163"/>
                <a:ext cx="3763241" cy="1005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040C28"/>
                    </a:solidFill>
                    <a:effectLst/>
                    <a:latin typeface="Helvetica Neue"/>
                  </a:rPr>
                  <a:t>hard to do, make, or carry out</a:t>
                </a:r>
                <a:r>
                  <a:rPr lang="en-US" sz="2400" b="0" i="0" dirty="0">
                    <a:solidFill>
                      <a:srgbClr val="1F1F1F"/>
                    </a:solidFill>
                    <a:effectLst/>
                    <a:latin typeface="Helvetica Neue"/>
                  </a:rPr>
                  <a:t>.</a:t>
                </a:r>
                <a:endParaRPr lang="ar-SA" sz="2400" dirty="0">
                  <a:latin typeface="Abadi" panose="020B0604020104020204" pitchFamily="34" charset="0"/>
                </a:endParaRPr>
              </a:p>
            </p:txBody>
          </p:sp>
        </p:grpSp>
        <p:pic>
          <p:nvPicPr>
            <p:cNvPr id="2056" name="Picture 8" descr="Carrying Bag Of Something | Great PowerPoint ClipArt for Presentations -  PresenterMedia.com">
              <a:extLst>
                <a:ext uri="{FF2B5EF4-FFF2-40B4-BE49-F238E27FC236}">
                  <a16:creationId xmlns:a16="http://schemas.microsoft.com/office/drawing/2014/main" id="{9B9467E8-878C-3FB4-4F1E-63AABC224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9013" y="5871063"/>
              <a:ext cx="2340198" cy="2701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A9660113-CE55-6208-F6BA-8DC2D7B921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129.875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199481" y="318247"/>
            <a:ext cx="1573604" cy="15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3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3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34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C394984-F564-C44C-811F-FEE0310087F9}"/>
              </a:ext>
            </a:extLst>
          </p:cNvPr>
          <p:cNvSpPr txBox="1"/>
          <p:nvPr/>
        </p:nvSpPr>
        <p:spPr>
          <a:xfrm>
            <a:off x="-1634086" y="1082028"/>
            <a:ext cx="51054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4800" dirty="0"/>
              <a:t>Adjectives </a:t>
            </a:r>
            <a:endParaRPr lang="ar-SA" sz="4800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A507506-F894-11D4-B03D-E3101D4F2E08}"/>
              </a:ext>
            </a:extLst>
          </p:cNvPr>
          <p:cNvGrpSpPr/>
          <p:nvPr/>
        </p:nvGrpSpPr>
        <p:grpSpPr>
          <a:xfrm>
            <a:off x="918614" y="3649504"/>
            <a:ext cx="6841082" cy="3739627"/>
            <a:chOff x="770776" y="2253852"/>
            <a:chExt cx="6841082" cy="3739627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E42A254D-75CE-D95C-A84C-0637A44AE090}"/>
                </a:ext>
              </a:extLst>
            </p:cNvPr>
            <p:cNvGrpSpPr/>
            <p:nvPr/>
          </p:nvGrpSpPr>
          <p:grpSpPr>
            <a:xfrm>
              <a:off x="3028729" y="3266316"/>
              <a:ext cx="4583129" cy="2727163"/>
              <a:chOff x="3471314" y="3354868"/>
              <a:chExt cx="5544416" cy="3298510"/>
            </a:xfrm>
          </p:grpSpPr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EED80C2F-46F7-ECAB-C94E-B9941F6E2FCB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1005093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r"/>
                <a:r>
                  <a:rPr lang="en-US" sz="4800" dirty="0"/>
                  <a:t>Challenging   </a:t>
                </a:r>
                <a:endParaRPr lang="ar-SA" sz="4800" dirty="0"/>
              </a:p>
            </p:txBody>
          </p:sp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6C689C97-8C97-E700-E062-505F08A5D332}"/>
                  </a:ext>
                </a:extLst>
              </p:cNvPr>
              <p:cNvSpPr txBox="1"/>
              <p:nvPr/>
            </p:nvSpPr>
            <p:spPr>
              <a:xfrm>
                <a:off x="5252489" y="4308163"/>
                <a:ext cx="3763241" cy="2345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1F1F1F"/>
                    </a:solidFill>
                    <a:effectLst/>
                    <a:latin typeface="Helvetica Neue"/>
                  </a:rPr>
                  <a:t>challenge is </a:t>
                </a:r>
                <a:r>
                  <a:rPr lang="en-US" sz="2400" b="0" i="0" dirty="0">
                    <a:solidFill>
                      <a:srgbClr val="040C28"/>
                    </a:solidFill>
                    <a:effectLst/>
                    <a:latin typeface="Helvetica Neue"/>
                  </a:rPr>
                  <a:t>something new and difficult which requires great effort and determination</a:t>
                </a:r>
                <a:r>
                  <a:rPr lang="en-US" sz="2400" b="0" i="0" dirty="0">
                    <a:solidFill>
                      <a:srgbClr val="1F1F1F"/>
                    </a:solidFill>
                    <a:effectLst/>
                    <a:latin typeface="Helvetica Neue"/>
                  </a:rPr>
                  <a:t>.</a:t>
                </a:r>
                <a:endParaRPr lang="ar-SA" sz="2400" dirty="0">
                  <a:latin typeface="Abadi" panose="020B0604020104020204" pitchFamily="34" charset="0"/>
                </a:endParaRPr>
              </a:p>
            </p:txBody>
          </p:sp>
        </p:grp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0DF1E2E-FC7C-16F2-3C9C-50934FB50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76" y="2253852"/>
              <a:ext cx="3579696" cy="3221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AE338E8-04C9-037C-9978-3ECCF9F9579B}"/>
              </a:ext>
            </a:extLst>
          </p:cNvPr>
          <p:cNvGrpSpPr/>
          <p:nvPr/>
        </p:nvGrpSpPr>
        <p:grpSpPr>
          <a:xfrm>
            <a:off x="9050770" y="2897188"/>
            <a:ext cx="7717307" cy="3438525"/>
            <a:chOff x="9050770" y="2897188"/>
            <a:chExt cx="7717307" cy="3438525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A2CAC497-6534-F64D-6888-54B3CA9B2031}"/>
                </a:ext>
              </a:extLst>
            </p:cNvPr>
            <p:cNvGrpSpPr/>
            <p:nvPr/>
          </p:nvGrpSpPr>
          <p:grpSpPr>
            <a:xfrm>
              <a:off x="12136870" y="3234006"/>
              <a:ext cx="4631207" cy="1726239"/>
              <a:chOff x="3471314" y="3354868"/>
              <a:chExt cx="5544416" cy="1635753"/>
            </a:xfrm>
          </p:grpSpPr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C68B7FA7-950B-A4C3-7785-D3D1C5AD2C82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787438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4800" dirty="0"/>
                  <a:t>Easy </a:t>
                </a:r>
                <a:endParaRPr lang="ar-SA" sz="4800" dirty="0"/>
              </a:p>
            </p:txBody>
          </p:sp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697C2662-168F-CA78-03B8-F26E4B579907}"/>
                  </a:ext>
                </a:extLst>
              </p:cNvPr>
              <p:cNvSpPr txBox="1"/>
              <p:nvPr/>
            </p:nvSpPr>
            <p:spPr>
              <a:xfrm>
                <a:off x="5252488" y="4203183"/>
                <a:ext cx="3763242" cy="787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040C28"/>
                    </a:solidFill>
                    <a:effectLst/>
                    <a:latin typeface="Helvetica Neue"/>
                  </a:rPr>
                  <a:t>Simple effortless task.</a:t>
                </a:r>
                <a:endParaRPr lang="ar-SA" sz="2400" dirty="0">
                  <a:latin typeface="Abadi" panose="020B0604020104020204" pitchFamily="34" charset="0"/>
                </a:endParaRPr>
              </a:p>
            </p:txBody>
          </p:sp>
        </p:grpSp>
        <p:pic>
          <p:nvPicPr>
            <p:cNvPr id="3076" name="Picture 4" descr="easy math clipart - Clip Art Library">
              <a:extLst>
                <a:ext uri="{FF2B5EF4-FFF2-40B4-BE49-F238E27FC236}">
                  <a16:creationId xmlns:a16="http://schemas.microsoft.com/office/drawing/2014/main" id="{75A6DAFA-61E9-CD89-D190-DC10A09FA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770" y="2897188"/>
              <a:ext cx="4048125" cy="343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463394AB-3AB3-C185-A99B-288C2D8EAA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5" end="80945.87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199481" y="318247"/>
            <a:ext cx="1573604" cy="15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171700"/>
            <a:ext cx="1350443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136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uLnTx/>
                <a:uFillTx/>
                <a:latin typeface="Source Sans Pro Black" panose="020F0502020204030204" pitchFamily="34" charset="0"/>
                <a:ea typeface="+mn-ea"/>
                <a:cs typeface="LilyUPC" panose="020B0502040204020203" pitchFamily="34" charset="-34"/>
              </a:rPr>
              <a:t> How are you today ?</a:t>
            </a:r>
          </a:p>
        </p:txBody>
      </p:sp>
      <p:pic>
        <p:nvPicPr>
          <p:cNvPr id="5" name="صورة 4" descr="صورة تحتوي على رسوم متحركة, رسم, تلبيس, توضيح&#10;&#10;تم إنشاء الوصف تلقائياً">
            <a:extLst>
              <a:ext uri="{FF2B5EF4-FFF2-40B4-BE49-F238E27FC236}">
                <a16:creationId xmlns:a16="http://schemas.microsoft.com/office/drawing/2014/main" id="{29BC1461-BF0D-95B3-460E-510456AA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696799"/>
            <a:ext cx="7078609" cy="5335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A733F44-CC33-F58C-9CD3-2A7FDF723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6588"/>
          <a:stretch/>
        </p:blipFill>
        <p:spPr>
          <a:xfrm>
            <a:off x="190500" y="122600"/>
            <a:ext cx="18097500" cy="996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89316ECD-C0F5-3B85-6BA1-ED01512C62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23" end="65948.87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62800" y="126064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F8F3E99-F6DD-7CAA-9195-A3C2890B9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7420" y="179125"/>
            <a:ext cx="14812363" cy="1024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4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89316ECD-C0F5-3B85-6BA1-ED01512C62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14" end="41596.87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62800" y="126064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A32EC6B-9645-1516-3700-7701785D8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8781" y="101819"/>
            <a:ext cx="11125200" cy="1055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4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89316ECD-C0F5-3B85-6BA1-ED01512C62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259" end="29000.87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62800" y="126064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9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رسوم متحركة, تلبيس, خيال, شخصية خيالية&#10;&#10;تم إنشاء الوصف تلقائياً">
            <a:extLst>
              <a:ext uri="{FF2B5EF4-FFF2-40B4-BE49-F238E27FC236}">
                <a16:creationId xmlns:a16="http://schemas.microsoft.com/office/drawing/2014/main" id="{C527472C-B99E-B10A-D9C9-8B470EF6C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609">
            <a:off x="2320530" y="653948"/>
            <a:ext cx="13258800" cy="9733733"/>
          </a:xfrm>
          <a:prstGeom prst="rect">
            <a:avLst/>
          </a:prstGeom>
        </p:spPr>
      </p:pic>
      <p:pic>
        <p:nvPicPr>
          <p:cNvPr id="3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BA9F8A54-440D-058F-B6BC-798831958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259" end="0.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928061" y="17907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27A4B68-EE02-C48A-8DAF-457B46439109}"/>
              </a:ext>
            </a:extLst>
          </p:cNvPr>
          <p:cNvSpPr txBox="1"/>
          <p:nvPr/>
        </p:nvSpPr>
        <p:spPr>
          <a:xfrm>
            <a:off x="3499023" y="4681835"/>
            <a:ext cx="11506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dirty="0"/>
              <a:t>We say PE for physical education. </a:t>
            </a:r>
            <a:endParaRPr lang="ar-SA" sz="5400" dirty="0"/>
          </a:p>
        </p:txBody>
      </p:sp>
      <p:pic>
        <p:nvPicPr>
          <p:cNvPr id="4098" name="Picture 2" descr="Fyi Images – Browse 1,861 Stock Photos, Vectors, and Video | Adobe Stock">
            <a:extLst>
              <a:ext uri="{FF2B5EF4-FFF2-40B4-BE49-F238E27FC236}">
                <a16:creationId xmlns:a16="http://schemas.microsoft.com/office/drawing/2014/main" id="{373A5D67-2676-E527-6D62-978EEE2D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43100"/>
            <a:ext cx="8382732" cy="26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قصاصة فنية, الرسومات, الرسوم المتحركة, رسوم متحركة&#10;&#10;تم إنشاء الوصف تلقائياً">
            <a:extLst>
              <a:ext uri="{FF2B5EF4-FFF2-40B4-BE49-F238E27FC236}">
                <a16:creationId xmlns:a16="http://schemas.microsoft.com/office/drawing/2014/main" id="{CBE3CC9D-A5F1-5F31-DB2A-95CE9395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19500"/>
            <a:ext cx="14630400" cy="82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E60D70E-EC4C-C03E-F097-4B59C6F86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201" b="84481"/>
          <a:stretch/>
        </p:blipFill>
        <p:spPr>
          <a:xfrm>
            <a:off x="0" y="1754885"/>
            <a:ext cx="5228523" cy="11730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FE16803-5BA8-723E-B3F8-672769145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25" b="46018"/>
          <a:stretch/>
        </p:blipFill>
        <p:spPr>
          <a:xfrm>
            <a:off x="965677" y="3846881"/>
            <a:ext cx="16255523" cy="568075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D2A269A-0F28-2B72-0FAF-6A3DBE30D681}"/>
              </a:ext>
            </a:extLst>
          </p:cNvPr>
          <p:cNvSpPr/>
          <p:nvPr/>
        </p:nvSpPr>
        <p:spPr>
          <a:xfrm>
            <a:off x="3962400" y="5143500"/>
            <a:ext cx="7232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B96840D-B264-BF6A-2E02-0F25B00CD6B0}"/>
              </a:ext>
            </a:extLst>
          </p:cNvPr>
          <p:cNvSpPr/>
          <p:nvPr/>
        </p:nvSpPr>
        <p:spPr>
          <a:xfrm>
            <a:off x="3989627" y="6092968"/>
            <a:ext cx="6190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2C996DB-C728-B34C-5A1F-36E29D13CD29}"/>
              </a:ext>
            </a:extLst>
          </p:cNvPr>
          <p:cNvSpPr/>
          <p:nvPr/>
        </p:nvSpPr>
        <p:spPr>
          <a:xfrm>
            <a:off x="3860561" y="7101838"/>
            <a:ext cx="7232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5223107-F5D4-58BE-23FD-28E7F7ED8D11}"/>
              </a:ext>
            </a:extLst>
          </p:cNvPr>
          <p:cNvSpPr/>
          <p:nvPr/>
        </p:nvSpPr>
        <p:spPr>
          <a:xfrm>
            <a:off x="3919484" y="7973812"/>
            <a:ext cx="6767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B2E9F66-2167-BCD2-BE3C-E34A5AF4DC52}"/>
              </a:ext>
            </a:extLst>
          </p:cNvPr>
          <p:cNvGrpSpPr/>
          <p:nvPr/>
        </p:nvGrpSpPr>
        <p:grpSpPr>
          <a:xfrm rot="843244">
            <a:off x="12695142" y="1653283"/>
            <a:ext cx="2338269" cy="2549336"/>
            <a:chOff x="228600" y="7309526"/>
            <a:chExt cx="2338269" cy="2549336"/>
          </a:xfrm>
        </p:grpSpPr>
        <p:pic>
          <p:nvPicPr>
            <p:cNvPr id="18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0BC1A892-3C35-7355-3784-7E9B95E61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8B0E7B4D-990B-BCBC-4145-89B420CB70EA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8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E60D70E-EC4C-C03E-F097-4B59C6F86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201" b="84481"/>
          <a:stretch/>
        </p:blipFill>
        <p:spPr>
          <a:xfrm>
            <a:off x="0" y="1754885"/>
            <a:ext cx="5228523" cy="11730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FE16803-5BA8-723E-B3F8-672769145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3" t="55194" r="5310" b="-266"/>
          <a:stretch/>
        </p:blipFill>
        <p:spPr>
          <a:xfrm>
            <a:off x="1066800" y="3246879"/>
            <a:ext cx="15188723" cy="644011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D2A269A-0F28-2B72-0FAF-6A3DBE30D681}"/>
              </a:ext>
            </a:extLst>
          </p:cNvPr>
          <p:cNvSpPr/>
          <p:nvPr/>
        </p:nvSpPr>
        <p:spPr>
          <a:xfrm>
            <a:off x="3228777" y="4277940"/>
            <a:ext cx="15217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8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B96840D-B264-BF6A-2E02-0F25B00CD6B0}"/>
              </a:ext>
            </a:extLst>
          </p:cNvPr>
          <p:cNvSpPr/>
          <p:nvPr/>
        </p:nvSpPr>
        <p:spPr>
          <a:xfrm>
            <a:off x="3499023" y="5342799"/>
            <a:ext cx="13885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2C996DB-C728-B34C-5A1F-36E29D13CD29}"/>
              </a:ext>
            </a:extLst>
          </p:cNvPr>
          <p:cNvSpPr/>
          <p:nvPr/>
        </p:nvSpPr>
        <p:spPr>
          <a:xfrm>
            <a:off x="3563617" y="6247233"/>
            <a:ext cx="13885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5223107-F5D4-58BE-23FD-28E7F7ED8D11}"/>
              </a:ext>
            </a:extLst>
          </p:cNvPr>
          <p:cNvSpPr/>
          <p:nvPr/>
        </p:nvSpPr>
        <p:spPr>
          <a:xfrm>
            <a:off x="3563617" y="7151667"/>
            <a:ext cx="13885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6B42F1B-C06C-26D7-7E5B-E42DE1717B17}"/>
              </a:ext>
            </a:extLst>
          </p:cNvPr>
          <p:cNvSpPr/>
          <p:nvPr/>
        </p:nvSpPr>
        <p:spPr>
          <a:xfrm>
            <a:off x="3596258" y="8024767"/>
            <a:ext cx="15217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8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2D0874E-65DB-CBFC-0FD8-3E626D8EECD4}"/>
              </a:ext>
            </a:extLst>
          </p:cNvPr>
          <p:cNvGrpSpPr/>
          <p:nvPr/>
        </p:nvGrpSpPr>
        <p:grpSpPr>
          <a:xfrm rot="843244">
            <a:off x="14219141" y="1465532"/>
            <a:ext cx="2338269" cy="2549336"/>
            <a:chOff x="228600" y="7309526"/>
            <a:chExt cx="2338269" cy="2549336"/>
          </a:xfrm>
        </p:grpSpPr>
        <p:pic>
          <p:nvPicPr>
            <p:cNvPr id="5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69E8F132-9DF2-5858-413A-D73BAA041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F4B721EC-01E8-C479-6A57-35B989C85926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4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5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ir work clipart - Clip Art Library">
            <a:extLst>
              <a:ext uri="{FF2B5EF4-FFF2-40B4-BE49-F238E27FC236}">
                <a16:creationId xmlns:a16="http://schemas.microsoft.com/office/drawing/2014/main" id="{DD9CE462-0E2B-FE30-A23D-AA152276A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b="7170"/>
          <a:stretch/>
        </p:blipFill>
        <p:spPr bwMode="auto">
          <a:xfrm>
            <a:off x="3352800" y="4217752"/>
            <a:ext cx="11158122" cy="60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C1F9CE2-1309-1D07-C17C-71400CA182C9}"/>
              </a:ext>
            </a:extLst>
          </p:cNvPr>
          <p:cNvSpPr/>
          <p:nvPr/>
        </p:nvSpPr>
        <p:spPr>
          <a:xfrm>
            <a:off x="4504776" y="1091414"/>
            <a:ext cx="959269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FFBE1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Pair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Work</a:t>
            </a:r>
            <a:endParaRPr lang="ar-SA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15209741" y="7675255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صورة 14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2A228484-838D-A53F-6D02-1D0E3B170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249288"/>
            <a:ext cx="5254999" cy="1008742"/>
          </a:xfrm>
          <a:prstGeom prst="rect">
            <a:avLst/>
          </a:prstGeom>
        </p:spPr>
      </p:pic>
      <p:pic>
        <p:nvPicPr>
          <p:cNvPr id="7" name="صورة 6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EB607C26-05B3-2778-B662-330BCC3236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 b="65676"/>
          <a:stretch/>
        </p:blipFill>
        <p:spPr>
          <a:xfrm>
            <a:off x="1288384" y="2857500"/>
            <a:ext cx="16643998" cy="5032103"/>
          </a:xfrm>
          <a:prstGeom prst="rect">
            <a:avLst/>
          </a:prstGeom>
        </p:spPr>
      </p:pic>
      <p:pic>
        <p:nvPicPr>
          <p:cNvPr id="11" name="pair work">
            <a:hlinkClick r:id="" action="ppaction://media"/>
            <a:extLst>
              <a:ext uri="{FF2B5EF4-FFF2-40B4-BE49-F238E27FC236}">
                <a16:creationId xmlns:a16="http://schemas.microsoft.com/office/drawing/2014/main" id="{FC1B639F-DEA7-4236-183E-30C5CA002D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81.9375"/>
                </p14:media>
              </p:ext>
            </p:extLst>
          </p:nvPr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5781" y="249288"/>
            <a:ext cx="988450" cy="9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4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13685741" y="6348399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صورة 14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2A228484-838D-A53F-6D02-1D0E3B170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249288"/>
            <a:ext cx="5254999" cy="1008742"/>
          </a:xfrm>
          <a:prstGeom prst="rect">
            <a:avLst/>
          </a:prstGeom>
        </p:spPr>
      </p:pic>
      <p:pic>
        <p:nvPicPr>
          <p:cNvPr id="7" name="صورة 6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EB607C26-05B3-2778-B662-330BCC3236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33265" r="3812" b="19947"/>
          <a:stretch/>
        </p:blipFill>
        <p:spPr>
          <a:xfrm>
            <a:off x="822001" y="2284023"/>
            <a:ext cx="16643998" cy="6859467"/>
          </a:xfrm>
          <a:prstGeom prst="rect">
            <a:avLst/>
          </a:prstGeom>
        </p:spPr>
      </p:pic>
      <p:pic>
        <p:nvPicPr>
          <p:cNvPr id="11" name="pair work">
            <a:hlinkClick r:id="" action="ppaction://media"/>
            <a:extLst>
              <a:ext uri="{FF2B5EF4-FFF2-40B4-BE49-F238E27FC236}">
                <a16:creationId xmlns:a16="http://schemas.microsoft.com/office/drawing/2014/main" id="{FC1B639F-DEA7-4236-183E-30C5CA002D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39" end="0.9375"/>
                </p14:media>
              </p:ext>
            </p:extLst>
          </p:nvPr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5781" y="249288"/>
            <a:ext cx="988450" cy="9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535680"/>
            <a:ext cx="15166252" cy="1747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393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ACE5DE"/>
                </a:highlight>
                <a:uLnTx/>
                <a:uFillTx/>
                <a:latin typeface="Arial Rounded MT Bold" panose="020F0704030504030204" pitchFamily="34" charset="0"/>
                <a:ea typeface="Source Sans Pro Black" panose="020B0803030403020204" pitchFamily="34" charset="0"/>
                <a:cs typeface="+mn-cs"/>
              </a:rPr>
              <a:t>Revision</a:t>
            </a:r>
            <a:endParaRPr kumimoji="0" lang="en-US" sz="34400" b="0" i="0" u="none" strike="noStrike" kern="1200" cap="none" spc="120" normalizeH="0" baseline="0" noProof="0" dirty="0">
              <a:ln>
                <a:noFill/>
              </a:ln>
              <a:solidFill>
                <a:srgbClr val="333034"/>
              </a:solidFill>
              <a:effectLst/>
              <a:highlight>
                <a:srgbClr val="ACE5DE"/>
              </a:highlight>
              <a:uLnTx/>
              <a:uFillTx/>
              <a:latin typeface="Arial Rounded MT Bold" panose="020F0704030504030204" pitchFamily="34" charset="0"/>
              <a:ea typeface="Source Sans Pro Black" panose="020B0803030403020204" pitchFamily="34" charset="0"/>
              <a:cs typeface="+mn-cs"/>
            </a:endParaRPr>
          </a:p>
        </p:txBody>
      </p:sp>
      <p:pic>
        <p:nvPicPr>
          <p:cNvPr id="12" name="صورة 11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BC5E6B0B-C05B-3D29-1543-C1090389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66"/>
          <a:stretch/>
        </p:blipFill>
        <p:spPr>
          <a:xfrm>
            <a:off x="13682846" y="3524865"/>
            <a:ext cx="4595322" cy="9448799"/>
          </a:xfrm>
          <a:prstGeom prst="rect">
            <a:avLst/>
          </a:prstGeom>
        </p:spPr>
      </p:pic>
      <p:pic>
        <p:nvPicPr>
          <p:cNvPr id="14" name="صورة 13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1A19EC17-391A-9488-5C57-EF636D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/>
          <a:stretch/>
        </p:blipFill>
        <p:spPr>
          <a:xfrm>
            <a:off x="-36735" y="3543300"/>
            <a:ext cx="5005877" cy="944879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F50D14BA-FCA5-22C6-9235-6BCB9AF6FB32}"/>
              </a:ext>
            </a:extLst>
          </p:cNvPr>
          <p:cNvSpPr txBox="1"/>
          <p:nvPr/>
        </p:nvSpPr>
        <p:spPr>
          <a:xfrm>
            <a:off x="4399895" y="5600700"/>
            <a:ext cx="985219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120" dirty="0">
                <a:solidFill>
                  <a:srgbClr val="333034"/>
                </a:solidFill>
                <a:highlight>
                  <a:srgbClr val="ACE5DE"/>
                </a:highlight>
                <a:latin typeface="Arial Rounded MT Bold" panose="020F0704030504030204" pitchFamily="34" charset="0"/>
                <a:ea typeface="Source Sans Pro Black" panose="020B0803030403020204" pitchFamily="34" charset="0"/>
              </a:rPr>
              <a:t>Writing – Form, Meaning and Function:</a:t>
            </a: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spc="120" dirty="0">
              <a:solidFill>
                <a:srgbClr val="333034"/>
              </a:solidFill>
              <a:highlight>
                <a:srgbClr val="ACE5DE"/>
              </a:highlight>
              <a:latin typeface="Arial Rounded MT Bold" panose="020F0704030504030204" pitchFamily="34" charset="0"/>
              <a:ea typeface="Source Sans Pro Black" panose="020B0803030403020204" pitchFamily="34" charset="0"/>
            </a:endParaRP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spc="120" dirty="0">
              <a:solidFill>
                <a:srgbClr val="333034"/>
              </a:solidFill>
              <a:highlight>
                <a:srgbClr val="ACE5DE"/>
              </a:highlight>
              <a:latin typeface="Arial Rounded MT Bold" panose="020F0704030504030204" pitchFamily="34" charset="0"/>
              <a:ea typeface="Source Sans Pro Black" panose="020B0803030403020204" pitchFamily="34" charset="0"/>
            </a:endParaRP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spc="120" dirty="0">
              <a:solidFill>
                <a:srgbClr val="333034"/>
              </a:solidFill>
              <a:highlight>
                <a:srgbClr val="ACE5DE"/>
              </a:highlight>
              <a:latin typeface="Arial Rounded MT Bold" panose="020F0704030504030204" pitchFamily="34" charset="0"/>
              <a:ea typeface="Source Sans Pro Black" panose="020B0803030403020204" pitchFamily="34" charset="0"/>
            </a:endParaRP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spc="120" dirty="0">
              <a:solidFill>
                <a:srgbClr val="333034"/>
              </a:solidFill>
              <a:highlight>
                <a:srgbClr val="ACE5DE"/>
              </a:highlight>
              <a:latin typeface="Arial Rounded MT Bold" panose="020F070403050403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543A6-0214-1D6E-D346-83F7097DF664}"/>
              </a:ext>
            </a:extLst>
          </p:cNvPr>
          <p:cNvSpPr txBox="1"/>
          <p:nvPr/>
        </p:nvSpPr>
        <p:spPr>
          <a:xfrm>
            <a:off x="4363501" y="7396125"/>
            <a:ext cx="11658600" cy="2712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marR="0" lvl="0" indent="-857250" algn="l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Writing: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Read a text for specific information</a:t>
            </a:r>
          </a:p>
          <a:p>
            <a:pPr marL="857250" marR="0" lvl="0" indent="-857250" algn="l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Writing: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Use personal notes to write about their dream job. </a:t>
            </a:r>
          </a:p>
          <a:p>
            <a:pPr marL="857250" marR="0" lvl="0" indent="-857250" algn="l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Form\Meaning &amp; Function 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Differentiate between the use of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 \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so.</a:t>
            </a:r>
          </a:p>
          <a:p>
            <a:pPr marL="857250" marR="0" lvl="0" indent="-857250" algn="l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Form\Meaning &amp; Function 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Differentiate between the use of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\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Calibri"/>
                <a:ea typeface="+mn-ea"/>
                <a:cs typeface="+mn-cs"/>
              </a:rPr>
              <a:t>but.</a:t>
            </a:r>
          </a:p>
          <a:p>
            <a:pPr marL="0" marR="0" lvl="0" indent="0" algn="l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EFEE6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14295341" y="6381039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صورة 14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2A228484-838D-A53F-6D02-1D0E3B170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249288"/>
            <a:ext cx="5254999" cy="1008742"/>
          </a:xfrm>
          <a:prstGeom prst="rect">
            <a:avLst/>
          </a:prstGeom>
        </p:spPr>
      </p:pic>
      <p:pic>
        <p:nvPicPr>
          <p:cNvPr id="7" name="صورة 6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EB607C26-05B3-2778-B662-330BCC3236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82730" r="4" b="1677"/>
          <a:stretch/>
        </p:blipFill>
        <p:spPr>
          <a:xfrm>
            <a:off x="457200" y="1865716"/>
            <a:ext cx="17008800" cy="2286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6FA93F0-DC82-0052-F368-11903511640F}"/>
              </a:ext>
            </a:extLst>
          </p:cNvPr>
          <p:cNvGrpSpPr/>
          <p:nvPr/>
        </p:nvGrpSpPr>
        <p:grpSpPr>
          <a:xfrm>
            <a:off x="12934359" y="591887"/>
            <a:ext cx="5319004" cy="1939972"/>
            <a:chOff x="12968996" y="26459"/>
            <a:chExt cx="5319004" cy="1939972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5C25D050-8391-E2C2-A3FC-4030AD0583EE}"/>
                </a:ext>
              </a:extLst>
            </p:cNvPr>
            <p:cNvSpPr/>
            <p:nvPr/>
          </p:nvSpPr>
          <p:spPr>
            <a:xfrm>
              <a:off x="13896620" y="381388"/>
              <a:ext cx="4391380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Your Turn</a:t>
              </a:r>
              <a:endPara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pic>
          <p:nvPicPr>
            <p:cNvPr id="4" name="Picture 6" descr="You clip art clipart jpg - Clipartix">
              <a:extLst>
                <a:ext uri="{FF2B5EF4-FFF2-40B4-BE49-F238E27FC236}">
                  <a16:creationId xmlns:a16="http://schemas.microsoft.com/office/drawing/2014/main" id="{84B053C4-F692-1EDC-521B-94551670F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8996" y="26459"/>
              <a:ext cx="1855248" cy="1939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9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27A4B68-EE02-C48A-8DAF-457B46439109}"/>
              </a:ext>
            </a:extLst>
          </p:cNvPr>
          <p:cNvSpPr txBox="1"/>
          <p:nvPr/>
        </p:nvSpPr>
        <p:spPr>
          <a:xfrm>
            <a:off x="1591298" y="4631130"/>
            <a:ext cx="7705468" cy="86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/>
              <a:t>What does he/she look like? </a:t>
            </a:r>
            <a:endParaRPr lang="ar-SA" sz="4800" dirty="0"/>
          </a:p>
        </p:txBody>
      </p:sp>
      <p:pic>
        <p:nvPicPr>
          <p:cNvPr id="4098" name="Picture 2" descr="Fyi Images – Browse 1,861 Stock Photos, Vectors, and Video | Adobe Stock">
            <a:extLst>
              <a:ext uri="{FF2B5EF4-FFF2-40B4-BE49-F238E27FC236}">
                <a16:creationId xmlns:a16="http://schemas.microsoft.com/office/drawing/2014/main" id="{373A5D67-2676-E527-6D62-978EEE2D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43100"/>
            <a:ext cx="8382732" cy="26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DF8DFFD-B07B-0406-35B2-D1F8C13B5B17}"/>
              </a:ext>
            </a:extLst>
          </p:cNvPr>
          <p:cNvSpPr txBox="1"/>
          <p:nvPr/>
        </p:nvSpPr>
        <p:spPr>
          <a:xfrm>
            <a:off x="1648691" y="6852429"/>
            <a:ext cx="645621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dirty="0"/>
              <a:t>He’s/She’s thin. </a:t>
            </a:r>
            <a:endParaRPr lang="ar-SA" sz="54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DC7B5A8-149A-ADB0-D721-3CBB71CF8815}"/>
              </a:ext>
            </a:extLst>
          </p:cNvPr>
          <p:cNvSpPr txBox="1"/>
          <p:nvPr/>
        </p:nvSpPr>
        <p:spPr>
          <a:xfrm>
            <a:off x="9296766" y="4631130"/>
            <a:ext cx="645621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/>
              <a:t>=physical appearance.</a:t>
            </a:r>
            <a:endParaRPr lang="ar-SA" sz="4800" dirty="0"/>
          </a:p>
        </p:txBody>
      </p:sp>
      <p:pic>
        <p:nvPicPr>
          <p:cNvPr id="5122" name="Picture 2" descr="Thin thick Vectors &amp; Illustrations for Free Download | Freepik">
            <a:extLst>
              <a:ext uri="{FF2B5EF4-FFF2-40B4-BE49-F238E27FC236}">
                <a16:creationId xmlns:a16="http://schemas.microsoft.com/office/drawing/2014/main" id="{3CC6ED2B-6D84-1412-E787-9EBD1598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3"/>
            <a:ext cx="7294784" cy="51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5B4E0B0-F918-8BD1-66FE-4138A88BE3F8}"/>
              </a:ext>
            </a:extLst>
          </p:cNvPr>
          <p:cNvSpPr/>
          <p:nvPr/>
        </p:nvSpPr>
        <p:spPr>
          <a:xfrm>
            <a:off x="12524876" y="5905501"/>
            <a:ext cx="2446936" cy="34290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72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27A4B68-EE02-C48A-8DAF-457B46439109}"/>
              </a:ext>
            </a:extLst>
          </p:cNvPr>
          <p:cNvSpPr txBox="1"/>
          <p:nvPr/>
        </p:nvSpPr>
        <p:spPr>
          <a:xfrm>
            <a:off x="1591298" y="4631130"/>
            <a:ext cx="77054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/>
              <a:t>What’s he/she like?</a:t>
            </a:r>
            <a:endParaRPr lang="ar-SA" sz="4800" dirty="0"/>
          </a:p>
        </p:txBody>
      </p:sp>
      <p:pic>
        <p:nvPicPr>
          <p:cNvPr id="4098" name="Picture 2" descr="Fyi Images – Browse 1,861 Stock Photos, Vectors, and Video | Adobe Stock">
            <a:extLst>
              <a:ext uri="{FF2B5EF4-FFF2-40B4-BE49-F238E27FC236}">
                <a16:creationId xmlns:a16="http://schemas.microsoft.com/office/drawing/2014/main" id="{373A5D67-2676-E527-6D62-978EEE2D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43100"/>
            <a:ext cx="8382732" cy="26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DC7B5A8-149A-ADB0-D721-3CBB71CF8815}"/>
              </a:ext>
            </a:extLst>
          </p:cNvPr>
          <p:cNvSpPr txBox="1"/>
          <p:nvPr/>
        </p:nvSpPr>
        <p:spPr>
          <a:xfrm>
            <a:off x="9296766" y="4631130"/>
            <a:ext cx="645621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/>
              <a:t>= personality</a:t>
            </a:r>
            <a:endParaRPr lang="ar-SA" sz="48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FD5B3DC-FF81-696E-EC48-49F4302F30DA}"/>
              </a:ext>
            </a:extLst>
          </p:cNvPr>
          <p:cNvSpPr txBox="1"/>
          <p:nvPr/>
        </p:nvSpPr>
        <p:spPr>
          <a:xfrm>
            <a:off x="2215923" y="6362700"/>
            <a:ext cx="645621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/>
              <a:t>He’s/She’s friendly</a:t>
            </a:r>
            <a:endParaRPr lang="ar-SA" sz="4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8E9DB95-4D21-0F7A-934F-167BFC1A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6173549"/>
            <a:ext cx="4302202" cy="36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ll in a Day's Work: Preparing for Game Time! at The Strong - The Strong  National Museum of Play">
            <a:extLst>
              <a:ext uri="{FF2B5EF4-FFF2-40B4-BE49-F238E27FC236}">
                <a16:creationId xmlns:a16="http://schemas.microsoft.com/office/drawing/2014/main" id="{FCE5CA9C-244F-9C21-9351-C586FE52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52" y="876300"/>
            <a:ext cx="12005295" cy="64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hlinkClick r:id="rId3"/>
            <a:extLst>
              <a:ext uri="{FF2B5EF4-FFF2-40B4-BE49-F238E27FC236}">
                <a16:creationId xmlns:a16="http://schemas.microsoft.com/office/drawing/2014/main" id="{B662504B-9E1A-4A80-DDB4-CFF3E3FF2891}"/>
              </a:ext>
            </a:extLst>
          </p:cNvPr>
          <p:cNvSpPr/>
          <p:nvPr/>
        </p:nvSpPr>
        <p:spPr>
          <a:xfrm>
            <a:off x="7086600" y="6896100"/>
            <a:ext cx="3276600" cy="2514600"/>
          </a:xfrm>
          <a:prstGeom prst="ellipse">
            <a:avLst/>
          </a:prstGeom>
          <a:solidFill>
            <a:srgbClr val="E50E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ar-SA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Future Predictions | Baamboozle - Baamboozle | The Most Fun Classroom Games!">
            <a:extLst>
              <a:ext uri="{FF2B5EF4-FFF2-40B4-BE49-F238E27FC236}">
                <a16:creationId xmlns:a16="http://schemas.microsoft.com/office/drawing/2014/main" id="{5C2A09CB-0465-0CCD-F77A-B3D598EE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76700"/>
            <a:ext cx="10842812" cy="67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98C8C5-4B4C-BEE5-A1DF-CCEC0B074FAA}"/>
              </a:ext>
            </a:extLst>
          </p:cNvPr>
          <p:cNvSpPr/>
          <p:nvPr/>
        </p:nvSpPr>
        <p:spPr>
          <a:xfrm>
            <a:off x="0" y="862280"/>
            <a:ext cx="18592800" cy="1323439"/>
          </a:xfrm>
          <a:prstGeom prst="rect">
            <a:avLst/>
          </a:prstGeom>
          <a:solidFill>
            <a:srgbClr val="EECE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DF133AA-271A-E2F9-E2EC-5BE1BF45F6A7}"/>
              </a:ext>
            </a:extLst>
          </p:cNvPr>
          <p:cNvSpPr/>
          <p:nvPr/>
        </p:nvSpPr>
        <p:spPr>
          <a:xfrm>
            <a:off x="2820194" y="800724"/>
            <a:ext cx="136390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Work Book</a:t>
            </a:r>
            <a:endParaRPr kumimoji="0" lang="ar-SA" sz="8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itka Display" pitchFamily="2" charset="0"/>
              <a:ea typeface="Source Sans Pro Black" panose="020B08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E261DE-E4B7-8EFE-DCE2-1F8E7272297D}"/>
              </a:ext>
            </a:extLst>
          </p:cNvPr>
          <p:cNvSpPr/>
          <p:nvPr/>
        </p:nvSpPr>
        <p:spPr>
          <a:xfrm>
            <a:off x="5923657" y="4152900"/>
            <a:ext cx="63898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Open </a:t>
            </a:r>
            <a:r>
              <a:rPr kumimoji="0" lang="en-US" sz="80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page </a:t>
            </a:r>
            <a:r>
              <a:rPr lang="en-US" sz="8000" noProof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80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highlight>
                <a:srgbClr val="FEFEE6"/>
              </a:highlight>
              <a:uLnTx/>
              <a:uFillTx/>
              <a:latin typeface="Source Sans Pro Black" panose="020B0803030403020204" pitchFamily="34" charset="0"/>
              <a:ea typeface="Source Sans Pro Black" panose="020B08030304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1E8FEF-4093-C00F-A437-439ADCACC031}"/>
              </a:ext>
            </a:extLst>
          </p:cNvPr>
          <p:cNvSpPr/>
          <p:nvPr/>
        </p:nvSpPr>
        <p:spPr>
          <a:xfrm>
            <a:off x="4251509" y="6168849"/>
            <a:ext cx="97850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Practice the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 vocabulary 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for subjects’ names and activities. </a:t>
            </a:r>
            <a:endParaRPr kumimoji="0" lang="ar-SA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highlight>
                <a:srgbClr val="FEFEE6"/>
              </a:highlight>
              <a:uLnTx/>
              <a:uFillTx/>
              <a:latin typeface="Source Sans Pro Black" panose="020B0803030403020204" pitchFamily="34" charset="0"/>
              <a:ea typeface="Source Sans Pro Black" panose="020B08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ee Vectors | Boys and girls reading">
            <a:extLst>
              <a:ext uri="{FF2B5EF4-FFF2-40B4-BE49-F238E27FC236}">
                <a16:creationId xmlns:a16="http://schemas.microsoft.com/office/drawing/2014/main" id="{D3D598F7-E523-B443-A793-2D0293F7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2"/>
          <a:stretch/>
        </p:blipFill>
        <p:spPr bwMode="auto">
          <a:xfrm>
            <a:off x="13413213" y="3474720"/>
            <a:ext cx="484430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s | Boys and girls reading">
            <a:extLst>
              <a:ext uri="{FF2B5EF4-FFF2-40B4-BE49-F238E27FC236}">
                <a16:creationId xmlns:a16="http://schemas.microsoft.com/office/drawing/2014/main" id="{D29568C3-F99B-B193-DB53-1377C622F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/>
          <a:stretch/>
        </p:blipFill>
        <p:spPr bwMode="auto">
          <a:xfrm>
            <a:off x="-148480" y="3680080"/>
            <a:ext cx="507057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F901B20-06B2-91FC-1CC9-4C4094BEFD9C}"/>
              </a:ext>
            </a:extLst>
          </p:cNvPr>
          <p:cNvSpPr txBox="1"/>
          <p:nvPr/>
        </p:nvSpPr>
        <p:spPr>
          <a:xfrm>
            <a:off x="1240446" y="647700"/>
            <a:ext cx="15187534" cy="13282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Linking this lesson to my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Country.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6C9EAB2-2BB3-9C55-DE8E-CFA733724906}"/>
              </a:ext>
            </a:extLst>
          </p:cNvPr>
          <p:cNvSpPr/>
          <p:nvPr/>
        </p:nvSpPr>
        <p:spPr>
          <a:xfrm>
            <a:off x="1905000" y="647700"/>
            <a:ext cx="13858426" cy="16938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7129311-C7A5-C0DB-A983-F7B1D5BA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446" y="2747774"/>
            <a:ext cx="15187534" cy="51553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ar-SA" sz="3600" dirty="0">
                <a:solidFill>
                  <a:srgbClr val="202124"/>
                </a:solidFill>
                <a:latin typeface="inherit"/>
              </a:rPr>
              <a:t>Education in Saudi Arabia.</a:t>
            </a:r>
            <a:endParaRPr kumimoji="0" lang="ar-SA" altLang="ar-S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E718DD9-3844-060D-43AB-615A5160E3F9}"/>
              </a:ext>
            </a:extLst>
          </p:cNvPr>
          <p:cNvSpPr txBox="1"/>
          <p:nvPr/>
        </p:nvSpPr>
        <p:spPr>
          <a:xfrm>
            <a:off x="800100" y="3669498"/>
            <a:ext cx="166878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spc="300" dirty="0">
                <a:solidFill>
                  <a:srgbClr val="1F1F1F"/>
                </a:solidFill>
                <a:effectLst/>
                <a:latin typeface="Abadi" panose="020B0604020104020204" pitchFamily="34" charset="0"/>
              </a:rPr>
              <a:t>The system is open to all citizens, and </a:t>
            </a:r>
            <a:r>
              <a:rPr lang="en-US" sz="4000" b="0" i="0" spc="300" dirty="0">
                <a:solidFill>
                  <a:srgbClr val="040C28"/>
                </a:solidFill>
                <a:effectLst/>
                <a:latin typeface="Abadi" panose="020B0604020104020204" pitchFamily="34" charset="0"/>
              </a:rPr>
              <a:t>provides students with free education, books and health services</a:t>
            </a:r>
            <a:r>
              <a:rPr lang="en-US" sz="4000" b="0" i="0" spc="300" dirty="0">
                <a:solidFill>
                  <a:srgbClr val="1F1F1F"/>
                </a:solidFill>
                <a:effectLst/>
                <a:latin typeface="Abadi" panose="020B0604020104020204" pitchFamily="34" charset="0"/>
              </a:rPr>
              <a:t>. While the study of Islam remains at its core, the modern Saudi educational system also provides quality instruction in diverse fields of arts and sciences</a:t>
            </a:r>
            <a:endParaRPr lang="ar-SA" sz="4000" spc="300" dirty="0">
              <a:latin typeface="Abadi" panose="020B0604020104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14D4D93-8AB9-FAD8-7D9B-454BAAA3DD04}"/>
              </a:ext>
            </a:extLst>
          </p:cNvPr>
          <p:cNvSpPr txBox="1"/>
          <p:nvPr/>
        </p:nvSpPr>
        <p:spPr>
          <a:xfrm>
            <a:off x="827809" y="6839597"/>
            <a:ext cx="1668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300" dirty="0">
                <a:solidFill>
                  <a:srgbClr val="1F1F1F"/>
                </a:solidFill>
                <a:latin typeface="Abadi" panose="020B0604020104020204" pitchFamily="34" charset="0"/>
              </a:rPr>
              <a:t>Alhamdulillah our country provides us with free educational services, to improve the academic backgrounds of their citizens and give them opportunities to study what suits them.</a:t>
            </a:r>
            <a:endParaRPr lang="ar-SA" sz="4000" spc="3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3" grpId="0" animBg="1"/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ass dismissed flat | Class dismissed, Class, School logos">
            <a:extLst>
              <a:ext uri="{FF2B5EF4-FFF2-40B4-BE49-F238E27FC236}">
                <a16:creationId xmlns:a16="http://schemas.microsoft.com/office/drawing/2014/main" id="{B9AD8C23-048A-0065-F696-7D8D106D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00100"/>
            <a:ext cx="11506200" cy="11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3" y="740503"/>
            <a:ext cx="5361074" cy="4679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7166183" y="740503"/>
            <a:ext cx="6174393" cy="46799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6138205"/>
            <a:ext cx="18287999" cy="34521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/>
              <a:t>تم تصميم هذا العرض من قبل: </a:t>
            </a:r>
            <a:r>
              <a:rPr lang="ar-SA" sz="36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3600" b="1" dirty="0"/>
              <a:t>، وهو </a:t>
            </a:r>
            <a:r>
              <a:rPr lang="ar-SA" sz="3600" b="1" dirty="0">
                <a:solidFill>
                  <a:srgbClr val="00B050"/>
                </a:solidFill>
              </a:rPr>
              <a:t>مجاني </a:t>
            </a:r>
            <a:r>
              <a:rPr lang="ar-SA" sz="36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نسمح بحذف الحقوق في حالة واحدة فقط: اذا أراد معلم الإنجليزي إضافة هذا العرض كـ </a:t>
            </a:r>
            <a:r>
              <a:rPr lang="ar-SA" sz="3600" b="1" dirty="0">
                <a:solidFill>
                  <a:srgbClr val="7030A0"/>
                </a:solidFill>
              </a:rPr>
              <a:t>انتاج معرفي </a:t>
            </a:r>
            <a:r>
              <a:rPr lang="ar-SA" sz="36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6312243" y="7654653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7520557" y="9081132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277587" y="8933567"/>
              <a:ext cx="608265" cy="6129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08265" cy="612932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27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587" y="8933567"/>
                <a:ext cx="608265" cy="612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1485902" y="7580918"/>
              <a:ext cx="648696" cy="61283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48696" cy="612836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60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5902" y="7580918"/>
                <a:ext cx="648696" cy="6128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037DB61-4CE8-E43C-39D7-0E0D3C64E24C}"/>
              </a:ext>
            </a:extLst>
          </p:cNvPr>
          <p:cNvSpPr txBox="1"/>
          <p:nvPr/>
        </p:nvSpPr>
        <p:spPr>
          <a:xfrm>
            <a:off x="458396" y="1876356"/>
            <a:ext cx="153912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Read about Khalid’s dream job. Answer the questions. 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pic>
        <p:nvPicPr>
          <p:cNvPr id="9" name="صورة 8" descr="صورة تحتوي على رسم, رسوم متحركة, الوجه الإنساني, قصاصة فنية&#10;&#10;تم إنشاء الوصف تلقائياً">
            <a:extLst>
              <a:ext uri="{FF2B5EF4-FFF2-40B4-BE49-F238E27FC236}">
                <a16:creationId xmlns:a16="http://schemas.microsoft.com/office/drawing/2014/main" id="{DC28A763-8AA8-18B1-CFD6-8913710C4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710" t="-10201" r="23710" b="10201"/>
          <a:stretch/>
        </p:blipFill>
        <p:spPr>
          <a:xfrm>
            <a:off x="12414952" y="4892431"/>
            <a:ext cx="5873048" cy="5303608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D05D7EE-8463-593B-006A-BAB639615E5F}"/>
              </a:ext>
            </a:extLst>
          </p:cNvPr>
          <p:cNvSpPr txBox="1"/>
          <p:nvPr/>
        </p:nvSpPr>
        <p:spPr>
          <a:xfrm>
            <a:off x="342768" y="2717069"/>
            <a:ext cx="14287631" cy="6863417"/>
          </a:xfrm>
          <a:prstGeom prst="rect">
            <a:avLst/>
          </a:prstGeom>
          <a:solidFill>
            <a:srgbClr val="E7F1FB"/>
          </a:solidFill>
        </p:spPr>
        <p:txBody>
          <a:bodyPr wrap="square">
            <a:spAutoFit/>
          </a:bodyPr>
          <a:lstStyle/>
          <a:p>
            <a:pPr marL="0" marR="0" lvl="0" indent="0" algn="just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always ask me, “What do you want to be when you grow up?” I tell them that I want to be a teacher. Then they ask me, “Why?” Well, my parents are teachers and they are very happy with their jobs. My father teaches math at a college, and my mother teaches at a primary school. But I want to be a science teacher at a high school. I’m really interested in chemistry and physics, and I like to do experiments. I like to help my younger brothers with their homework, so I think I can be a good teacher. When I explain things to them, they usually understand. A teacher’s job is important because education is important. It’s a difficult job sometimes, but it’s rewarding when students learn from you.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67EA5A5-EE00-C66A-8304-C5EF3DF3383A}"/>
              </a:ext>
            </a:extLst>
          </p:cNvPr>
          <p:cNvGrpSpPr/>
          <p:nvPr/>
        </p:nvGrpSpPr>
        <p:grpSpPr>
          <a:xfrm>
            <a:off x="43628" y="1763831"/>
            <a:ext cx="6537960" cy="1219200"/>
            <a:chOff x="0" y="1752991"/>
            <a:chExt cx="6537960" cy="121920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533E889-A981-0A5B-938F-CCB41C10AB8E}"/>
                </a:ext>
              </a:extLst>
            </p:cNvPr>
            <p:cNvSpPr/>
            <p:nvPr/>
          </p:nvSpPr>
          <p:spPr>
            <a:xfrm>
              <a:off x="0" y="1861147"/>
              <a:ext cx="5928360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We did the activity</a:t>
              </a:r>
              <a:endPara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100" name="Picture 4" descr="Exclamation Mark Image - ClipArt Best">
              <a:extLst>
                <a:ext uri="{FF2B5EF4-FFF2-40B4-BE49-F238E27FC236}">
                  <a16:creationId xmlns:a16="http://schemas.microsoft.com/office/drawing/2014/main" id="{03DB1792-978D-67B2-5E30-127E26DE2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760" y="1752991"/>
              <a:ext cx="1219200" cy="12192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3" name="مستطيل: زوايا مستديرة 2">
            <a:hlinkClick r:id="rId5" action="ppaction://hlinksldjump"/>
            <a:extLst>
              <a:ext uri="{FF2B5EF4-FFF2-40B4-BE49-F238E27FC236}">
                <a16:creationId xmlns:a16="http://schemas.microsoft.com/office/drawing/2014/main" id="{CC849111-E032-B114-18A8-34CD26CACF78}"/>
              </a:ext>
            </a:extLst>
          </p:cNvPr>
          <p:cNvSpPr/>
          <p:nvPr/>
        </p:nvSpPr>
        <p:spPr>
          <a:xfrm>
            <a:off x="16968616" y="-1148452"/>
            <a:ext cx="1319384" cy="1809629"/>
          </a:xfrm>
          <a:prstGeom prst="roundRect">
            <a:avLst/>
          </a:prstGeom>
          <a:solidFill>
            <a:srgbClr val="F069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D77E273-5265-D3B4-9244-E25A58599BBE}"/>
              </a:ext>
            </a:extLst>
          </p:cNvPr>
          <p:cNvSpPr txBox="1"/>
          <p:nvPr/>
        </p:nvSpPr>
        <p:spPr>
          <a:xfrm>
            <a:off x="307327" y="3173044"/>
            <a:ext cx="1465554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1.What does “grow up” mean?</a:t>
            </a: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Why does Khalid want to be a teacher?</a:t>
            </a: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What does Khalid want to teach? Why? </a:t>
            </a: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Why do you think he says “it’s a difficult job sometimes”? </a:t>
            </a: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What do you think “rewarding” means?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BEE376E-8DA7-2C6F-70AC-DAB50E5F4CF4}"/>
              </a:ext>
            </a:extLst>
          </p:cNvPr>
          <p:cNvSpPr/>
          <p:nvPr/>
        </p:nvSpPr>
        <p:spPr>
          <a:xfrm>
            <a:off x="16137343" y="9029700"/>
            <a:ext cx="2150657" cy="657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78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D4D1C426-1623-9BEB-61CB-3AEE46CE9709}"/>
              </a:ext>
            </a:extLst>
          </p:cNvPr>
          <p:cNvSpPr/>
          <p:nvPr/>
        </p:nvSpPr>
        <p:spPr>
          <a:xfrm>
            <a:off x="7249589" y="3309854"/>
            <a:ext cx="367335" cy="358385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1AA98ED-25F7-DC6E-9EFC-23D908A278B0}"/>
              </a:ext>
            </a:extLst>
          </p:cNvPr>
          <p:cNvSpPr/>
          <p:nvPr/>
        </p:nvSpPr>
        <p:spPr>
          <a:xfrm>
            <a:off x="431426" y="3712418"/>
            <a:ext cx="3964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To become adult.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نجمة: 5 نقاط 22">
            <a:extLst>
              <a:ext uri="{FF2B5EF4-FFF2-40B4-BE49-F238E27FC236}">
                <a16:creationId xmlns:a16="http://schemas.microsoft.com/office/drawing/2014/main" id="{E037A324-DAAF-D941-2BDE-4E7796136185}"/>
              </a:ext>
            </a:extLst>
          </p:cNvPr>
          <p:cNvSpPr/>
          <p:nvPr/>
        </p:nvSpPr>
        <p:spPr>
          <a:xfrm>
            <a:off x="9525000" y="4458403"/>
            <a:ext cx="367335" cy="358385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D925681B-96B7-8A7B-08EE-DE6F5A7D6B5C}"/>
              </a:ext>
            </a:extLst>
          </p:cNvPr>
          <p:cNvSpPr/>
          <p:nvPr/>
        </p:nvSpPr>
        <p:spPr>
          <a:xfrm>
            <a:off x="173211" y="4829988"/>
            <a:ext cx="134014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His parents are teachers, and they are happy with their jobs,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نجمة: 5 نقاط 24">
            <a:extLst>
              <a:ext uri="{FF2B5EF4-FFF2-40B4-BE49-F238E27FC236}">
                <a16:creationId xmlns:a16="http://schemas.microsoft.com/office/drawing/2014/main" id="{02722494-4992-9D97-EFB0-79B34E79AA48}"/>
              </a:ext>
            </a:extLst>
          </p:cNvPr>
          <p:cNvSpPr/>
          <p:nvPr/>
        </p:nvSpPr>
        <p:spPr>
          <a:xfrm>
            <a:off x="9603300" y="5589173"/>
            <a:ext cx="367335" cy="358385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BEEEEF4A-F5F1-6E9E-40D7-8656FA3ED9C9}"/>
              </a:ext>
            </a:extLst>
          </p:cNvPr>
          <p:cNvSpPr/>
          <p:nvPr/>
        </p:nvSpPr>
        <p:spPr>
          <a:xfrm>
            <a:off x="326059" y="5794221"/>
            <a:ext cx="138470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He wants to be a science teacher at a high school because </a:t>
            </a: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he’s interested in chemistry and physics and likes to do experiments.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نجمة: 5 نقاط 26">
            <a:extLst>
              <a:ext uri="{FF2B5EF4-FFF2-40B4-BE49-F238E27FC236}">
                <a16:creationId xmlns:a16="http://schemas.microsoft.com/office/drawing/2014/main" id="{4F03E65B-07FF-E147-2560-83F1DF7DF2EE}"/>
              </a:ext>
            </a:extLst>
          </p:cNvPr>
          <p:cNvSpPr/>
          <p:nvPr/>
        </p:nvSpPr>
        <p:spPr>
          <a:xfrm>
            <a:off x="13627100" y="7184563"/>
            <a:ext cx="367335" cy="358385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A3370FB-B276-29BB-56B3-42E240C8F218}"/>
              </a:ext>
            </a:extLst>
          </p:cNvPr>
          <p:cNvSpPr/>
          <p:nvPr/>
        </p:nvSpPr>
        <p:spPr>
          <a:xfrm>
            <a:off x="342769" y="7532790"/>
            <a:ext cx="146555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Because it’s challenging and need to be up to date with the new teaching technologies and resources.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نجمة: 5 نقاط 28">
            <a:extLst>
              <a:ext uri="{FF2B5EF4-FFF2-40B4-BE49-F238E27FC236}">
                <a16:creationId xmlns:a16="http://schemas.microsoft.com/office/drawing/2014/main" id="{A9E47A04-7394-24C6-8E0B-F1B36006EE22}"/>
              </a:ext>
            </a:extLst>
          </p:cNvPr>
          <p:cNvSpPr/>
          <p:nvPr/>
        </p:nvSpPr>
        <p:spPr>
          <a:xfrm>
            <a:off x="9653135" y="8797263"/>
            <a:ext cx="367335" cy="358385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675ED32-4EAA-5E7A-CE0E-64819F382011}"/>
              </a:ext>
            </a:extLst>
          </p:cNvPr>
          <p:cNvSpPr/>
          <p:nvPr/>
        </p:nvSpPr>
        <p:spPr>
          <a:xfrm>
            <a:off x="706821" y="9237990"/>
            <a:ext cx="146555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Satisfying or pleasing.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B5E8BC-AF73-EF39-4F23-62047AB04F11}"/>
              </a:ext>
            </a:extLst>
          </p:cNvPr>
          <p:cNvSpPr txBox="1"/>
          <p:nvPr/>
        </p:nvSpPr>
        <p:spPr>
          <a:xfrm>
            <a:off x="13182600" y="495300"/>
            <a:ext cx="5105400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Writing Corner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61724F6-52E4-23BE-FC9E-E39DC148190F}"/>
              </a:ext>
            </a:extLst>
          </p:cNvPr>
          <p:cNvSpPr/>
          <p:nvPr/>
        </p:nvSpPr>
        <p:spPr>
          <a:xfrm>
            <a:off x="1143000" y="2247900"/>
            <a:ext cx="16154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4C2D8BC-A218-B9F8-3435-26A6093A6A47}"/>
              </a:ext>
            </a:extLst>
          </p:cNvPr>
          <p:cNvSpPr txBox="1"/>
          <p:nvPr/>
        </p:nvSpPr>
        <p:spPr>
          <a:xfrm>
            <a:off x="1524000" y="2603577"/>
            <a:ext cx="1356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1.   Use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because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 to explain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why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 Use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 to explain a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result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1275CDC-B456-E678-5DF2-0686EA1A4239}"/>
              </a:ext>
            </a:extLst>
          </p:cNvPr>
          <p:cNvSpPr txBox="1"/>
          <p:nvPr/>
        </p:nvSpPr>
        <p:spPr>
          <a:xfrm>
            <a:off x="3541059" y="3998939"/>
            <a:ext cx="11882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 want to be a pilot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because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I’m interested in planes.</a:t>
            </a:r>
          </a:p>
        </p:txBody>
      </p: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973D911E-94B2-A8F4-9254-BE742A2F5C0E}"/>
              </a:ext>
            </a:extLst>
          </p:cNvPr>
          <p:cNvCxnSpPr/>
          <p:nvPr/>
        </p:nvCxnSpPr>
        <p:spPr>
          <a:xfrm>
            <a:off x="7552036" y="4645401"/>
            <a:ext cx="6248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B354080-E6E5-9BF6-1756-FEFD0CD6C01A}"/>
              </a:ext>
            </a:extLst>
          </p:cNvPr>
          <p:cNvSpPr txBox="1"/>
          <p:nvPr/>
        </p:nvSpPr>
        <p:spPr>
          <a:xfrm>
            <a:off x="8390236" y="4855635"/>
            <a:ext cx="4572000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Reason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1A5F830-2F13-17F4-BB15-CA6F78906D6D}"/>
              </a:ext>
            </a:extLst>
          </p:cNvPr>
          <p:cNvSpPr txBox="1"/>
          <p:nvPr/>
        </p:nvSpPr>
        <p:spPr>
          <a:xfrm>
            <a:off x="3505200" y="6525629"/>
            <a:ext cx="11882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 like to help my younger brothers with their homework,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I think I can be a good teacher.</a:t>
            </a:r>
          </a:p>
        </p:txBody>
      </p: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B5FAA817-2E03-9A08-C3D7-3DAEDD3273B2}"/>
              </a:ext>
            </a:extLst>
          </p:cNvPr>
          <p:cNvCxnSpPr>
            <a:cxnSpLocks/>
          </p:cNvCxnSpPr>
          <p:nvPr/>
        </p:nvCxnSpPr>
        <p:spPr>
          <a:xfrm flipV="1">
            <a:off x="3751309" y="7714288"/>
            <a:ext cx="5334000" cy="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BCA00F8-39CC-4E89-A825-E991360679A7}"/>
              </a:ext>
            </a:extLst>
          </p:cNvPr>
          <p:cNvSpPr txBox="1"/>
          <p:nvPr/>
        </p:nvSpPr>
        <p:spPr>
          <a:xfrm>
            <a:off x="3675109" y="8001230"/>
            <a:ext cx="5410200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 result or consequence</a:t>
            </a:r>
          </a:p>
        </p:txBody>
      </p: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5E1C43D2-731F-BA28-80C2-D77D00C2BF70}"/>
              </a:ext>
            </a:extLst>
          </p:cNvPr>
          <p:cNvCxnSpPr>
            <a:cxnSpLocks/>
            <a:endCxn id="32" idx="3"/>
          </p:cNvCxnSpPr>
          <p:nvPr/>
        </p:nvCxnSpPr>
        <p:spPr>
          <a:xfrm>
            <a:off x="14620874" y="7125793"/>
            <a:ext cx="76676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B5E8BC-AF73-EF39-4F23-62047AB04F11}"/>
              </a:ext>
            </a:extLst>
          </p:cNvPr>
          <p:cNvSpPr txBox="1"/>
          <p:nvPr/>
        </p:nvSpPr>
        <p:spPr>
          <a:xfrm>
            <a:off x="13182600" y="495300"/>
            <a:ext cx="5105400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Writing Corner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61724F6-52E4-23BE-FC9E-E39DC148190F}"/>
              </a:ext>
            </a:extLst>
          </p:cNvPr>
          <p:cNvSpPr/>
          <p:nvPr/>
        </p:nvSpPr>
        <p:spPr>
          <a:xfrm>
            <a:off x="1143000" y="2247900"/>
            <a:ext cx="16154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4C2D8BC-A218-B9F8-3435-26A6093A6A47}"/>
              </a:ext>
            </a:extLst>
          </p:cNvPr>
          <p:cNvSpPr txBox="1"/>
          <p:nvPr/>
        </p:nvSpPr>
        <p:spPr>
          <a:xfrm>
            <a:off x="1524000" y="2603577"/>
            <a:ext cx="1455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2. Use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 to connect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similar ideas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. Use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but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 to connect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contrasting ideas. 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453FE1C-37BF-D085-11DB-182616FE4AD9}"/>
              </a:ext>
            </a:extLst>
          </p:cNvPr>
          <p:cNvSpPr txBox="1"/>
          <p:nvPr/>
        </p:nvSpPr>
        <p:spPr>
          <a:xfrm>
            <a:off x="1862604" y="3963769"/>
            <a:ext cx="1455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1. I really like chemistry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and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physics.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B47F228-E013-A2FE-9B42-AB85E1F3536F}"/>
              </a:ext>
            </a:extLst>
          </p:cNvPr>
          <p:cNvSpPr txBox="1"/>
          <p:nvPr/>
        </p:nvSpPr>
        <p:spPr>
          <a:xfrm>
            <a:off x="1862604" y="5531703"/>
            <a:ext cx="15282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2. My parents are teachers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and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they are happy.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91EC17E-D066-8025-8EA6-B66C1A0C8B72}"/>
              </a:ext>
            </a:extLst>
          </p:cNvPr>
          <p:cNvSpPr txBox="1"/>
          <p:nvPr/>
        </p:nvSpPr>
        <p:spPr>
          <a:xfrm>
            <a:off x="1862604" y="6838771"/>
            <a:ext cx="1432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3. My mother teaches math at a primary school,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and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my brother teaches art at a high school.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B5E8BC-AF73-EF39-4F23-62047AB04F11}"/>
              </a:ext>
            </a:extLst>
          </p:cNvPr>
          <p:cNvSpPr txBox="1"/>
          <p:nvPr/>
        </p:nvSpPr>
        <p:spPr>
          <a:xfrm>
            <a:off x="13182600" y="495300"/>
            <a:ext cx="5105400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Writing Corner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61724F6-52E4-23BE-FC9E-E39DC148190F}"/>
              </a:ext>
            </a:extLst>
          </p:cNvPr>
          <p:cNvSpPr/>
          <p:nvPr/>
        </p:nvSpPr>
        <p:spPr>
          <a:xfrm>
            <a:off x="1143000" y="2247900"/>
            <a:ext cx="16154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4C2D8BC-A218-B9F8-3435-26A6093A6A47}"/>
              </a:ext>
            </a:extLst>
          </p:cNvPr>
          <p:cNvSpPr txBox="1"/>
          <p:nvPr/>
        </p:nvSpPr>
        <p:spPr>
          <a:xfrm>
            <a:off x="1524000" y="2603577"/>
            <a:ext cx="1455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2. Use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 to connect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similar ideas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. Use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but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 to connect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contrasting ideas. 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453FE1C-37BF-D085-11DB-182616FE4AD9}"/>
              </a:ext>
            </a:extLst>
          </p:cNvPr>
          <p:cNvSpPr txBox="1"/>
          <p:nvPr/>
        </p:nvSpPr>
        <p:spPr>
          <a:xfrm>
            <a:off x="1862604" y="3963769"/>
            <a:ext cx="1455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1. I really like chemistry and physics,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but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I don’t like history. 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B47F228-E013-A2FE-9B42-AB85E1F3536F}"/>
              </a:ext>
            </a:extLst>
          </p:cNvPr>
          <p:cNvSpPr txBox="1"/>
          <p:nvPr/>
        </p:nvSpPr>
        <p:spPr>
          <a:xfrm>
            <a:off x="1862604" y="5531703"/>
            <a:ext cx="15282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2. My parents are teachers and they are happy,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but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my sister is a doctor. 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91EC17E-D066-8025-8EA6-B66C1A0C8B72}"/>
              </a:ext>
            </a:extLst>
          </p:cNvPr>
          <p:cNvSpPr txBox="1"/>
          <p:nvPr/>
        </p:nvSpPr>
        <p:spPr>
          <a:xfrm>
            <a:off x="1862604" y="6838771"/>
            <a:ext cx="1432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3. My mother teaches at a primary school,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but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I want to be a science teacher at a high school.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d Job Images | Free Photos, PNG Stickers, Wallpapers &amp; Backgrounds -  rawpixel">
            <a:extLst>
              <a:ext uri="{FF2B5EF4-FFF2-40B4-BE49-F238E27FC236}">
                <a16:creationId xmlns:a16="http://schemas.microsoft.com/office/drawing/2014/main" id="{2ACB6655-4353-8F81-D247-2C73A92BE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495300"/>
            <a:ext cx="11658600" cy="1165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907</Words>
  <Application>Microsoft Office PowerPoint</Application>
  <PresentationFormat>مخصص</PresentationFormat>
  <Paragraphs>123</Paragraphs>
  <Slides>38</Slides>
  <Notes>13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55" baseType="lpstr">
      <vt:lpstr>Helvetica Neue</vt:lpstr>
      <vt:lpstr>Abadi</vt:lpstr>
      <vt:lpstr>Arial Rounded MT Bold</vt:lpstr>
      <vt:lpstr>More Sugar Thin</vt:lpstr>
      <vt:lpstr>Source Sans Pro Black</vt:lpstr>
      <vt:lpstr>Arial</vt:lpstr>
      <vt:lpstr>Aptos ExtraBold</vt:lpstr>
      <vt:lpstr>Sitka Display</vt:lpstr>
      <vt:lpstr>KFGQPC Uthman Taha Naskh</vt:lpstr>
      <vt:lpstr>ADLaM Display</vt:lpstr>
      <vt:lpstr>inherit</vt:lpstr>
      <vt:lpstr>Wingdings</vt:lpstr>
      <vt:lpstr>Calibri</vt:lpstr>
      <vt:lpstr>Dreaming Outloud Pro</vt:lpstr>
      <vt:lpstr>Aharoni</vt:lpstr>
      <vt:lpstr>Jumble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Sarah AlAmeri</dc:creator>
  <cp:lastModifiedBy>أمجاد الحربي</cp:lastModifiedBy>
  <cp:revision>18</cp:revision>
  <dcterms:created xsi:type="dcterms:W3CDTF">2006-08-16T00:00:00Z</dcterms:created>
  <dcterms:modified xsi:type="dcterms:W3CDTF">2023-12-27T22:15:45Z</dcterms:modified>
  <dc:identifier>DAF2bxvJmhE</dc:identifier>
</cp:coreProperties>
</file>