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10" r:id="rId2"/>
    <p:sldId id="330" r:id="rId3"/>
    <p:sldId id="331" r:id="rId4"/>
    <p:sldId id="275" r:id="rId5"/>
    <p:sldId id="398" r:id="rId6"/>
    <p:sldId id="397" r:id="rId7"/>
    <p:sldId id="402" r:id="rId8"/>
    <p:sldId id="403" r:id="rId9"/>
    <p:sldId id="404" r:id="rId10"/>
    <p:sldId id="346" r:id="rId11"/>
    <p:sldId id="405" r:id="rId12"/>
    <p:sldId id="408" r:id="rId13"/>
    <p:sldId id="409" r:id="rId14"/>
    <p:sldId id="282" r:id="rId15"/>
    <p:sldId id="407" r:id="rId16"/>
    <p:sldId id="345" r:id="rId17"/>
    <p:sldId id="261" r:id="rId18"/>
    <p:sldId id="324" r:id="rId19"/>
    <p:sldId id="35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371" r:id="rId33"/>
    <p:sldId id="264" r:id="rId34"/>
    <p:sldId id="265" r:id="rId35"/>
    <p:sldId id="290" r:id="rId36"/>
    <p:sldId id="297" r:id="rId37"/>
  </p:sldIdLst>
  <p:sldSz cx="18288000" cy="10287000"/>
  <p:notesSz cx="6858000" cy="9144000"/>
  <p:embeddedFontLst>
    <p:embeddedFont>
      <p:font typeface="Abadi" panose="020B0604020104020204" pitchFamily="34" charset="0"/>
      <p:regular r:id="rId39"/>
    </p:embeddedFont>
    <p:embeddedFont>
      <p:font typeface="Arial Rounded MT Bold" panose="020F0704030504030204" pitchFamily="34" charset="0"/>
      <p:regular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Dreaming Outloud Pro" panose="03050502040302030504" pitchFamily="66" charset="0"/>
      <p:regular r:id="rId43"/>
      <p:italic r:id="rId44"/>
    </p:embeddedFont>
    <p:embeddedFont>
      <p:font typeface="Impact" panose="020B0806030902050204" pitchFamily="34" charset="0"/>
      <p:regular r:id="rId45"/>
    </p:embeddedFont>
    <p:embeddedFont>
      <p:font typeface="Ink Free" panose="03080402000500000000" pitchFamily="66" charset="0"/>
      <p:regular r:id="rId46"/>
    </p:embeddedFont>
    <p:embeddedFont>
      <p:font typeface="More Sugar Thin" panose="020B0604020202020204" charset="0"/>
      <p:regular r:id="rId47"/>
    </p:embeddedFont>
    <p:embeddedFont>
      <p:font typeface="Noto Sans" panose="020B0502040504020204" pitchFamily="34" charset="0"/>
      <p:regular r:id="rId48"/>
      <p:bold r:id="rId49"/>
      <p:italic r:id="rId50"/>
      <p:boldItalic r:id="rId51"/>
    </p:embeddedFont>
    <p:embeddedFont>
      <p:font typeface="Raleway" pitchFamily="2" charset="0"/>
      <p:regular r:id="rId52"/>
      <p:bold r:id="rId53"/>
      <p:italic r:id="rId54"/>
      <p:boldItalic r:id="rId55"/>
    </p:embeddedFont>
    <p:embeddedFont>
      <p:font typeface="Sitka Display" pitchFamily="2" charset="0"/>
      <p:regular r:id="rId56"/>
      <p:bold r:id="rId57"/>
      <p:italic r:id="rId58"/>
      <p:boldItalic r:id="rId59"/>
    </p:embeddedFont>
    <p:embeddedFont>
      <p:font typeface="Source Sans Pro Black" panose="020B0803030403020204" pitchFamily="34" charset="0"/>
      <p:bold r:id="rId60"/>
      <p:boldItalic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E5DE"/>
    <a:srgbClr val="FFFFCC"/>
    <a:srgbClr val="FF5050"/>
    <a:srgbClr val="DCE8DA"/>
    <a:srgbClr val="FFCC99"/>
    <a:srgbClr val="EECE3F"/>
    <a:srgbClr val="B4C6AE"/>
    <a:srgbClr val="F0693F"/>
    <a:srgbClr val="F7964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9845" autoAdjust="0"/>
  </p:normalViewPr>
  <p:slideViewPr>
    <p:cSldViewPr>
      <p:cViewPr varScale="1">
        <p:scale>
          <a:sx n="43" d="100"/>
          <a:sy n="43" d="100"/>
        </p:scale>
        <p:origin x="9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-1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16/06/45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0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4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11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91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03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21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4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90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05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2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2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2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00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05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7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3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0.png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2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9.wdp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C1F9242-E8D1-5BB3-EE8C-F62D0FCAC0A0}"/>
              </a:ext>
            </a:extLst>
          </p:cNvPr>
          <p:cNvSpPr/>
          <p:nvPr/>
        </p:nvSpPr>
        <p:spPr>
          <a:xfrm>
            <a:off x="9677400" y="647700"/>
            <a:ext cx="7772400" cy="818749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EED948-51B9-0931-2D08-B872B7E2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70581" y="227927"/>
            <a:ext cx="90678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-114300" y="2095500"/>
            <a:ext cx="9349314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00" b="0" i="0" u="none" strike="noStrike" kern="1200" cap="none" spc="158" normalizeH="0" baseline="0" noProof="0" dirty="0">
                <a:ln w="381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Source Sans Pro Black" panose="020B0803030403020204" pitchFamily="34" charset="0"/>
              </a:rPr>
              <a:t>Good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00" b="0" i="0" u="none" strike="noStrike" kern="1200" cap="none" spc="158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Ink Free" panose="03080402000500000000" pitchFamily="66" charset="0"/>
                <a:ea typeface="Source Sans Pro Black" panose="020B0803030403020204" pitchFamily="34" charset="0"/>
              </a:rPr>
              <a:t>Morning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114300" y="8835196"/>
            <a:ext cx="18516600" cy="10002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8094" y="9182100"/>
            <a:ext cx="1642782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ts val="3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KFGQPC Uthman Taha Naskh"/>
                <a:ea typeface="+mn-ea"/>
                <a:cs typeface="Arial" panose="020B0604020202020204" pitchFamily="34" charset="0"/>
              </a:rPr>
              <a:t>اللَّهُمَّ انْفَعْنِي بما علمتني، وعلمني ما ينفعني، وَارْزُقْنِي علماً ينفعني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034"/>
              </a:solidFill>
              <a:effectLst/>
              <a:uLnTx/>
              <a:uFillTx/>
              <a:latin typeface="More Sugar Thin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60D70E-EC4C-C03E-F097-4B59C6F8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201" b="84481"/>
          <a:stretch/>
        </p:blipFill>
        <p:spPr>
          <a:xfrm>
            <a:off x="0" y="1754885"/>
            <a:ext cx="5228523" cy="11730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FE16803-5BA8-723E-B3F8-672769145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25" b="46018"/>
          <a:stretch/>
        </p:blipFill>
        <p:spPr>
          <a:xfrm>
            <a:off x="965677" y="3846881"/>
            <a:ext cx="16255523" cy="568075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2A269A-0F28-2B72-0FAF-6A3DBE30D681}"/>
              </a:ext>
            </a:extLst>
          </p:cNvPr>
          <p:cNvSpPr/>
          <p:nvPr/>
        </p:nvSpPr>
        <p:spPr>
          <a:xfrm>
            <a:off x="3962400" y="5143500"/>
            <a:ext cx="7232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96840D-B264-BF6A-2E02-0F25B00CD6B0}"/>
              </a:ext>
            </a:extLst>
          </p:cNvPr>
          <p:cNvSpPr/>
          <p:nvPr/>
        </p:nvSpPr>
        <p:spPr>
          <a:xfrm>
            <a:off x="3989627" y="6092968"/>
            <a:ext cx="6190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2C996DB-C728-B34C-5A1F-36E29D13CD29}"/>
              </a:ext>
            </a:extLst>
          </p:cNvPr>
          <p:cNvSpPr/>
          <p:nvPr/>
        </p:nvSpPr>
        <p:spPr>
          <a:xfrm>
            <a:off x="3860561" y="7101838"/>
            <a:ext cx="7232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5223107-F5D4-58BE-23FD-28E7F7ED8D11}"/>
              </a:ext>
            </a:extLst>
          </p:cNvPr>
          <p:cNvSpPr/>
          <p:nvPr/>
        </p:nvSpPr>
        <p:spPr>
          <a:xfrm>
            <a:off x="3919484" y="7973812"/>
            <a:ext cx="676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B2E9F66-2167-BCD2-BE3C-E34A5AF4DC52}"/>
              </a:ext>
            </a:extLst>
          </p:cNvPr>
          <p:cNvGrpSpPr/>
          <p:nvPr/>
        </p:nvGrpSpPr>
        <p:grpSpPr>
          <a:xfrm rot="843244">
            <a:off x="12695142" y="1653283"/>
            <a:ext cx="2338269" cy="2549336"/>
            <a:chOff x="228600" y="7309526"/>
            <a:chExt cx="2338269" cy="2549336"/>
          </a:xfrm>
        </p:grpSpPr>
        <p:pic>
          <p:nvPicPr>
            <p:cNvPr id="18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0BC1A892-3C35-7355-3784-7E9B95E61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B0E7B4D-990B-BCBC-4145-89B420CB70EA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001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E60D70E-EC4C-C03E-F097-4B59C6F8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201" b="84481"/>
          <a:stretch/>
        </p:blipFill>
        <p:spPr>
          <a:xfrm>
            <a:off x="0" y="1754885"/>
            <a:ext cx="5228523" cy="11730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FE16803-5BA8-723E-B3F8-672769145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" t="55194" r="5310" b="-266"/>
          <a:stretch/>
        </p:blipFill>
        <p:spPr>
          <a:xfrm>
            <a:off x="1066800" y="3246879"/>
            <a:ext cx="15188723" cy="644011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D2A269A-0F28-2B72-0FAF-6A3DBE30D681}"/>
              </a:ext>
            </a:extLst>
          </p:cNvPr>
          <p:cNvSpPr/>
          <p:nvPr/>
        </p:nvSpPr>
        <p:spPr>
          <a:xfrm>
            <a:off x="3228777" y="4277940"/>
            <a:ext cx="15217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Yes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96840D-B264-BF6A-2E02-0F25B00CD6B0}"/>
              </a:ext>
            </a:extLst>
          </p:cNvPr>
          <p:cNvSpPr/>
          <p:nvPr/>
        </p:nvSpPr>
        <p:spPr>
          <a:xfrm>
            <a:off x="3499023" y="5342799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2C996DB-C728-B34C-5A1F-36E29D13CD29}"/>
              </a:ext>
            </a:extLst>
          </p:cNvPr>
          <p:cNvSpPr/>
          <p:nvPr/>
        </p:nvSpPr>
        <p:spPr>
          <a:xfrm>
            <a:off x="3563617" y="6247233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5223107-F5D4-58BE-23FD-28E7F7ED8D11}"/>
              </a:ext>
            </a:extLst>
          </p:cNvPr>
          <p:cNvSpPr/>
          <p:nvPr/>
        </p:nvSpPr>
        <p:spPr>
          <a:xfrm>
            <a:off x="3563617" y="7151667"/>
            <a:ext cx="13885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6B42F1B-C06C-26D7-7E5B-E42DE1717B17}"/>
              </a:ext>
            </a:extLst>
          </p:cNvPr>
          <p:cNvSpPr/>
          <p:nvPr/>
        </p:nvSpPr>
        <p:spPr>
          <a:xfrm>
            <a:off x="3596258" y="8024767"/>
            <a:ext cx="15217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Yes</a:t>
            </a:r>
            <a:endParaRPr kumimoji="0" lang="ar-SA" sz="8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2D0874E-65DB-CBFC-0FD8-3E626D8EECD4}"/>
              </a:ext>
            </a:extLst>
          </p:cNvPr>
          <p:cNvGrpSpPr/>
          <p:nvPr/>
        </p:nvGrpSpPr>
        <p:grpSpPr>
          <a:xfrm rot="843244">
            <a:off x="14219141" y="1465532"/>
            <a:ext cx="2338269" cy="2549336"/>
            <a:chOff x="228600" y="7309526"/>
            <a:chExt cx="2338269" cy="2549336"/>
          </a:xfrm>
        </p:grpSpPr>
        <p:pic>
          <p:nvPicPr>
            <p:cNvPr id="5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69E8F132-9DF2-5858-413A-D73BAA041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F4B721EC-01E8-C479-6A57-35B989C85926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48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1591298" y="4631130"/>
            <a:ext cx="7705468" cy="861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does he/she look like?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DF8DFFD-B07B-0406-35B2-D1F8C13B5B17}"/>
              </a:ext>
            </a:extLst>
          </p:cNvPr>
          <p:cNvSpPr txBox="1"/>
          <p:nvPr/>
        </p:nvSpPr>
        <p:spPr>
          <a:xfrm>
            <a:off x="1648691" y="6852429"/>
            <a:ext cx="64562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He’s/She’s thin. 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DC7B5A8-149A-ADB0-D721-3CBB71CF8815}"/>
              </a:ext>
            </a:extLst>
          </p:cNvPr>
          <p:cNvSpPr txBox="1"/>
          <p:nvPr/>
        </p:nvSpPr>
        <p:spPr>
          <a:xfrm>
            <a:off x="9296766" y="4631130"/>
            <a:ext cx="645621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=physical appearance.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2" name="Picture 2" descr="Thin thick Vectors &amp; Illustrations for Free Download | Freepik">
            <a:extLst>
              <a:ext uri="{FF2B5EF4-FFF2-40B4-BE49-F238E27FC236}">
                <a16:creationId xmlns:a16="http://schemas.microsoft.com/office/drawing/2014/main" id="{3CC6ED2B-6D84-1412-E787-9EBD1598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3"/>
            <a:ext cx="7294784" cy="51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5B4E0B0-F918-8BD1-66FE-4138A88BE3F8}"/>
              </a:ext>
            </a:extLst>
          </p:cNvPr>
          <p:cNvSpPr/>
          <p:nvPr/>
        </p:nvSpPr>
        <p:spPr>
          <a:xfrm>
            <a:off x="12524876" y="5905501"/>
            <a:ext cx="2446936" cy="34290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2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1591298" y="4631130"/>
            <a:ext cx="770546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he/she like?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DC7B5A8-149A-ADB0-D721-3CBB71CF8815}"/>
              </a:ext>
            </a:extLst>
          </p:cNvPr>
          <p:cNvSpPr txBox="1"/>
          <p:nvPr/>
        </p:nvSpPr>
        <p:spPr>
          <a:xfrm>
            <a:off x="9296766" y="4631130"/>
            <a:ext cx="645621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personality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FD5B3DC-FF81-696E-EC48-49F4302F30DA}"/>
              </a:ext>
            </a:extLst>
          </p:cNvPr>
          <p:cNvSpPr txBox="1"/>
          <p:nvPr/>
        </p:nvSpPr>
        <p:spPr>
          <a:xfrm>
            <a:off x="2215923" y="6362700"/>
            <a:ext cx="645621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He’s/She’s friendly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8E9DB95-4D21-0F7A-934F-167BFC1A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6173549"/>
            <a:ext cx="4302202" cy="36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6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ir work clipart - Clip Art Library">
            <a:extLst>
              <a:ext uri="{FF2B5EF4-FFF2-40B4-BE49-F238E27FC236}">
                <a16:creationId xmlns:a16="http://schemas.microsoft.com/office/drawing/2014/main" id="{DD9CE462-0E2B-FE30-A23D-AA152276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7170"/>
          <a:stretch/>
        </p:blipFill>
        <p:spPr bwMode="auto">
          <a:xfrm>
            <a:off x="3352800" y="4217752"/>
            <a:ext cx="11158122" cy="60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C1F9CE2-1309-1D07-C17C-71400CA182C9}"/>
              </a:ext>
            </a:extLst>
          </p:cNvPr>
          <p:cNvSpPr/>
          <p:nvPr/>
        </p:nvSpPr>
        <p:spPr>
          <a:xfrm>
            <a:off x="4504776" y="1091414"/>
            <a:ext cx="95926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BE1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Pair</a:t>
            </a:r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Work</a:t>
            </a:r>
            <a:endParaRPr lang="ar-SA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8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A261A9-FDE1-B402-2DB2-75A7C67226E8}"/>
              </a:ext>
            </a:extLst>
          </p:cNvPr>
          <p:cNvGrpSpPr/>
          <p:nvPr/>
        </p:nvGrpSpPr>
        <p:grpSpPr>
          <a:xfrm rot="843244">
            <a:off x="14295341" y="6381039"/>
            <a:ext cx="2338269" cy="2549336"/>
            <a:chOff x="228600" y="7309526"/>
            <a:chExt cx="2338269" cy="2549336"/>
          </a:xfrm>
        </p:grpSpPr>
        <p:pic>
          <p:nvPicPr>
            <p:cNvPr id="6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F2B6C2AB-16F8-5B28-F49F-45325147E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0EBBC04-8D36-81B5-5E2F-F60C8439B188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صورة 14" descr="صورة تحتوي على لقطة شاشة, الرسومات, التصميم&#10;&#10;تم إنشاء الوصف تلقائياً">
            <a:extLst>
              <a:ext uri="{FF2B5EF4-FFF2-40B4-BE49-F238E27FC236}">
                <a16:creationId xmlns:a16="http://schemas.microsoft.com/office/drawing/2014/main" id="{2A228484-838D-A53F-6D02-1D0E3B170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49288"/>
            <a:ext cx="5254999" cy="1008742"/>
          </a:xfrm>
          <a:prstGeom prst="rect">
            <a:avLst/>
          </a:prstGeom>
        </p:spPr>
      </p:pic>
      <p:pic>
        <p:nvPicPr>
          <p:cNvPr id="7" name="صورة 6" descr="صورة تحتوي على نص, لقطة شاشة, الخط&#10;&#10;تم إنشاء الوصف تلقائياً">
            <a:extLst>
              <a:ext uri="{FF2B5EF4-FFF2-40B4-BE49-F238E27FC236}">
                <a16:creationId xmlns:a16="http://schemas.microsoft.com/office/drawing/2014/main" id="{EB607C26-05B3-2778-B662-330BCC323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82730" r="4" b="1677"/>
          <a:stretch/>
        </p:blipFill>
        <p:spPr>
          <a:xfrm>
            <a:off x="457200" y="1865716"/>
            <a:ext cx="17008800" cy="2286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6FA93F0-DC82-0052-F368-11903511640F}"/>
              </a:ext>
            </a:extLst>
          </p:cNvPr>
          <p:cNvGrpSpPr/>
          <p:nvPr/>
        </p:nvGrpSpPr>
        <p:grpSpPr>
          <a:xfrm>
            <a:off x="12934359" y="591887"/>
            <a:ext cx="5319004" cy="1939972"/>
            <a:chOff x="12968996" y="26459"/>
            <a:chExt cx="5319004" cy="193997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5C25D050-8391-E2C2-A3FC-4030AD0583EE}"/>
                </a:ext>
              </a:extLst>
            </p:cNvPr>
            <p:cNvSpPr/>
            <p:nvPr/>
          </p:nvSpPr>
          <p:spPr>
            <a:xfrm>
              <a:off x="13896620" y="381388"/>
              <a:ext cx="4391380" cy="860856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Your Turn</a:t>
              </a:r>
              <a:endPara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pic>
          <p:nvPicPr>
            <p:cNvPr id="4" name="Picture 6" descr="You clip art clipart jpg - Clipartix">
              <a:extLst>
                <a:ext uri="{FF2B5EF4-FFF2-40B4-BE49-F238E27FC236}">
                  <a16:creationId xmlns:a16="http://schemas.microsoft.com/office/drawing/2014/main" id="{84B053C4-F692-1EDC-521B-94551670F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996" y="26459"/>
              <a:ext cx="1855248" cy="193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976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88249" y="6537314"/>
            <a:ext cx="19583400" cy="2672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40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simple present for statements and questions</a:t>
            </a:r>
            <a:r>
              <a:rPr lang="en-US" sz="40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adjectives.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Connect each person to his description.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4173722" y="2029464"/>
            <a:ext cx="12209277" cy="129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4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At the end of the lesson, you will be able to..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925B8ED-0A93-7EB9-4E49-B96F80403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73" y="4080344"/>
            <a:ext cx="8915400" cy="2154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7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0" y="1613383"/>
            <a:ext cx="7848600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Let me start with this…</a:t>
            </a:r>
            <a:endParaRPr lang="ar-SA" sz="4800" dirty="0">
              <a:solidFill>
                <a:sysClr val="windowText" lastClr="00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FEF8C1D5-01A1-F4B8-9274-EA7C8AC91498}"/>
              </a:ext>
            </a:extLst>
          </p:cNvPr>
          <p:cNvSpPr/>
          <p:nvPr/>
        </p:nvSpPr>
        <p:spPr>
          <a:xfrm>
            <a:off x="2491055" y="4076700"/>
            <a:ext cx="103216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CC"/>
                </a:highlight>
              </a:rPr>
              <a:t>I work at the school.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CC"/>
              </a:highligh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519E8F8A-2F93-CEA6-0570-7EA454718D35}"/>
              </a:ext>
            </a:extLst>
          </p:cNvPr>
          <p:cNvSpPr/>
          <p:nvPr/>
        </p:nvSpPr>
        <p:spPr>
          <a:xfrm>
            <a:off x="2557462" y="6612539"/>
            <a:ext cx="1431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CC"/>
                </a:highlight>
              </a:rPr>
              <a:t>Khalid works at the hospital.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CC"/>
              </a:highlight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C31B64C1-1227-8C97-78C9-4DF7A26CF19D}"/>
              </a:ext>
            </a:extLst>
          </p:cNvPr>
          <p:cNvSpPr/>
          <p:nvPr/>
        </p:nvSpPr>
        <p:spPr>
          <a:xfrm>
            <a:off x="0" y="2889632"/>
            <a:ext cx="6522722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What did you notice ?</a:t>
            </a:r>
            <a:endParaRPr lang="ar-SA" sz="4800" dirty="0">
              <a:solidFill>
                <a:sysClr val="windowText" lastClr="000000"/>
              </a:solidFill>
            </a:endParaRPr>
          </a:p>
        </p:txBody>
      </p: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C9D3DD95-0984-6BF1-8B05-8907487DFD3B}"/>
              </a:ext>
            </a:extLst>
          </p:cNvPr>
          <p:cNvCxnSpPr/>
          <p:nvPr/>
        </p:nvCxnSpPr>
        <p:spPr>
          <a:xfrm>
            <a:off x="3429000" y="5372100"/>
            <a:ext cx="2171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A175F777-2FA8-F9F7-0B76-67333F76FBDE}"/>
              </a:ext>
            </a:extLst>
          </p:cNvPr>
          <p:cNvCxnSpPr>
            <a:cxnSpLocks/>
          </p:cNvCxnSpPr>
          <p:nvPr/>
        </p:nvCxnSpPr>
        <p:spPr>
          <a:xfrm>
            <a:off x="6248400" y="7962900"/>
            <a:ext cx="2667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Question Clipart Images - Free Download on Freepik">
            <a:extLst>
              <a:ext uri="{FF2B5EF4-FFF2-40B4-BE49-F238E27FC236}">
                <a16:creationId xmlns:a16="http://schemas.microsoft.com/office/drawing/2014/main" id="{4E1C1B70-8C87-3CEA-17BE-04BD11AF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056" y="2086649"/>
            <a:ext cx="2447944" cy="40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6CDB9A98-B7E3-AF08-391F-DBAE6F5F2035}"/>
              </a:ext>
            </a:extLst>
          </p:cNvPr>
          <p:cNvSpPr/>
          <p:nvPr/>
        </p:nvSpPr>
        <p:spPr>
          <a:xfrm>
            <a:off x="-152400" y="8839996"/>
            <a:ext cx="17221200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Why did we add an ‘s’ to the second sentence but not the first one?</a:t>
            </a:r>
            <a:endParaRPr lang="ar-SA" sz="4800" dirty="0">
              <a:solidFill>
                <a:sysClr val="windowText" lastClr="0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D36CBB9D-B2CE-B8E1-ECFC-9FA68601528B}"/>
              </a:ext>
            </a:extLst>
          </p:cNvPr>
          <p:cNvSpPr/>
          <p:nvPr/>
        </p:nvSpPr>
        <p:spPr>
          <a:xfrm>
            <a:off x="2205028" y="4235069"/>
            <a:ext cx="14097000" cy="21185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/>
              <a:t>Let’s look at today’s grammar rule 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88797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6" grpId="0"/>
      <p:bldP spid="36" grpId="1"/>
      <p:bldP spid="37" grpId="0"/>
      <p:bldP spid="37" grpId="1"/>
      <p:bldP spid="38" grpId="0" animBg="1"/>
      <p:bldP spid="38" grpId="1" animBg="1"/>
      <p:bldP spid="43" grpId="0" animBg="1"/>
      <p:bldP spid="43" grpId="1" animBg="1"/>
      <p:bldP spid="43" grpId="2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136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uLnTx/>
                <a:uFillTx/>
                <a:latin typeface="Source Sans Pro Black" panose="020F0502020204030204" pitchFamily="34" charset="0"/>
                <a:ea typeface="+mn-ea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B1C5B6B-1BC7-12F1-ED71-5B9BC536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2324100"/>
            <a:ext cx="8686800" cy="671577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C7ECEEC-CC6E-05E6-5D98-B9C9667C3BBB}"/>
              </a:ext>
            </a:extLst>
          </p:cNvPr>
          <p:cNvSpPr txBox="1"/>
          <p:nvPr/>
        </p:nvSpPr>
        <p:spPr>
          <a:xfrm>
            <a:off x="10699420" y="2423463"/>
            <a:ext cx="59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I </a:t>
            </a:r>
            <a:r>
              <a:rPr lang="en-US" sz="48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a hospital.</a:t>
            </a:r>
            <a:endParaRPr lang="ar-SA" sz="48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BA96677-408E-B174-C5F1-1AC350BB187C}"/>
              </a:ext>
            </a:extLst>
          </p:cNvPr>
          <p:cNvSpPr txBox="1"/>
          <p:nvPr/>
        </p:nvSpPr>
        <p:spPr>
          <a:xfrm>
            <a:off x="10699420" y="3642663"/>
            <a:ext cx="7091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You </a:t>
            </a:r>
            <a:r>
              <a:rPr lang="en-US" sz="48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as a doctor.</a:t>
            </a:r>
            <a:endParaRPr lang="ar-SA" sz="4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26A9C9-4994-CEF0-8FA8-872269CA33D6}"/>
              </a:ext>
            </a:extLst>
          </p:cNvPr>
          <p:cNvSpPr txBox="1"/>
          <p:nvPr/>
        </p:nvSpPr>
        <p:spPr>
          <a:xfrm>
            <a:off x="10699419" y="4899963"/>
            <a:ext cx="7091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They </a:t>
            </a:r>
            <a:r>
              <a:rPr lang="en-US" sz="48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watch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the tv.</a:t>
            </a:r>
            <a:endParaRPr lang="ar-SA" sz="48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23EDB54-6C18-41D2-B213-CF4D7CF949BE}"/>
              </a:ext>
            </a:extLst>
          </p:cNvPr>
          <p:cNvSpPr txBox="1"/>
          <p:nvPr/>
        </p:nvSpPr>
        <p:spPr>
          <a:xfrm>
            <a:off x="10699419" y="6057900"/>
            <a:ext cx="7091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We </a:t>
            </a:r>
            <a:r>
              <a:rPr lang="en-US" sz="4800" b="1" i="0" dirty="0">
                <a:solidFill>
                  <a:srgbClr val="444444"/>
                </a:solidFill>
                <a:effectLst/>
                <a:latin typeface="Raleway" pitchFamily="2" charset="0"/>
              </a:rPr>
              <a:t>study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the library.</a:t>
            </a:r>
            <a:endParaRPr lang="ar-SA" sz="4800" dirty="0"/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3931B3F-43B5-9072-8EA4-A81E84894100}"/>
              </a:ext>
            </a:extLst>
          </p:cNvPr>
          <p:cNvCxnSpPr>
            <a:cxnSpLocks/>
          </p:cNvCxnSpPr>
          <p:nvPr/>
        </p:nvCxnSpPr>
        <p:spPr>
          <a:xfrm>
            <a:off x="10018394" y="7277100"/>
            <a:ext cx="7772400" cy="0"/>
          </a:xfrm>
          <a:prstGeom prst="line">
            <a:avLst/>
          </a:prstGeom>
          <a:ln w="76200">
            <a:solidFill>
              <a:srgbClr val="DCE8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E1E113-E813-CC2D-2EDE-C1ECE10E5E9C}"/>
              </a:ext>
            </a:extLst>
          </p:cNvPr>
          <p:cNvSpPr txBox="1"/>
          <p:nvPr/>
        </p:nvSpPr>
        <p:spPr>
          <a:xfrm>
            <a:off x="10358906" y="7667855"/>
            <a:ext cx="777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She </a:t>
            </a:r>
            <a:r>
              <a:rPr lang="en-US" sz="4800" b="1" dirty="0">
                <a:solidFill>
                  <a:srgbClr val="444444"/>
                </a:solidFill>
                <a:latin typeface="Raleway" pitchFamily="2" charset="0"/>
              </a:rPr>
              <a:t>work</a:t>
            </a:r>
            <a:r>
              <a:rPr lang="en-US" sz="4800" b="1" dirty="0">
                <a:solidFill>
                  <a:srgbClr val="FF5050"/>
                </a:solidFill>
                <a:latin typeface="Raleway" pitchFamily="2" charset="0"/>
              </a:rPr>
              <a:t>s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the market.</a:t>
            </a:r>
            <a:endParaRPr lang="ar-SA" sz="48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F56E6E2-70F0-31EC-FAB4-6F5B22BDDF84}"/>
              </a:ext>
            </a:extLst>
          </p:cNvPr>
          <p:cNvSpPr txBox="1"/>
          <p:nvPr/>
        </p:nvSpPr>
        <p:spPr>
          <a:xfrm>
            <a:off x="10515600" y="8624372"/>
            <a:ext cx="777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He </a:t>
            </a:r>
            <a:r>
              <a:rPr lang="en-US" sz="4800" b="1" dirty="0">
                <a:solidFill>
                  <a:srgbClr val="444444"/>
                </a:solidFill>
                <a:latin typeface="Raleway" pitchFamily="2" charset="0"/>
              </a:rPr>
              <a:t>speak</a:t>
            </a:r>
            <a:r>
              <a:rPr lang="en-US" sz="4800" b="1" dirty="0">
                <a:solidFill>
                  <a:srgbClr val="FF5050"/>
                </a:solidFill>
                <a:latin typeface="Raleway" pitchFamily="2" charset="0"/>
              </a:rPr>
              <a:t>s</a:t>
            </a:r>
            <a:r>
              <a:rPr lang="en-US" sz="48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Japanese.</a:t>
            </a:r>
            <a:endParaRPr lang="ar-SA" sz="4800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870461C-545A-8781-1F4F-62949752E53C}"/>
              </a:ext>
            </a:extLst>
          </p:cNvPr>
          <p:cNvSpPr/>
          <p:nvPr/>
        </p:nvSpPr>
        <p:spPr>
          <a:xfrm>
            <a:off x="0" y="1329453"/>
            <a:ext cx="11201400" cy="820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0" i="0" dirty="0">
                <a:effectLst/>
                <a:latin typeface="Noto Sans" panose="020B0502040504020204" pitchFamily="34" charset="0"/>
              </a:rPr>
              <a:t>We add ‘-s’ for the third person singular (he/she/it).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5374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  <p:bldP spid="26" grpId="0"/>
      <p:bldP spid="27" grpId="0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C7ECEEC-CC6E-05E6-5D98-B9C9667C3BBB}"/>
              </a:ext>
            </a:extLst>
          </p:cNvPr>
          <p:cNvSpPr txBox="1"/>
          <p:nvPr/>
        </p:nvSpPr>
        <p:spPr>
          <a:xfrm>
            <a:off x="10699419" y="2943118"/>
            <a:ext cx="8121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I 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a hospital.</a:t>
            </a:r>
            <a:endParaRPr lang="ar-SA" sz="40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BA96677-408E-B174-C5F1-1AC350BB187C}"/>
              </a:ext>
            </a:extLst>
          </p:cNvPr>
          <p:cNvSpPr txBox="1"/>
          <p:nvPr/>
        </p:nvSpPr>
        <p:spPr>
          <a:xfrm>
            <a:off x="10677648" y="3921540"/>
            <a:ext cx="70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You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as a doctor.</a:t>
            </a:r>
            <a:endParaRPr lang="ar-SA" sz="40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26A9C9-4994-CEF0-8FA8-872269CA33D6}"/>
              </a:ext>
            </a:extLst>
          </p:cNvPr>
          <p:cNvSpPr txBox="1"/>
          <p:nvPr/>
        </p:nvSpPr>
        <p:spPr>
          <a:xfrm>
            <a:off x="10699419" y="4899963"/>
            <a:ext cx="70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They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watch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the tv.</a:t>
            </a:r>
            <a:endParaRPr lang="ar-SA" sz="40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23EDB54-6C18-41D2-B213-CF4D7CF949BE}"/>
              </a:ext>
            </a:extLst>
          </p:cNvPr>
          <p:cNvSpPr txBox="1"/>
          <p:nvPr/>
        </p:nvSpPr>
        <p:spPr>
          <a:xfrm>
            <a:off x="10677648" y="5844577"/>
            <a:ext cx="70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We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study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the library.</a:t>
            </a:r>
            <a:endParaRPr lang="ar-SA" sz="4000" dirty="0"/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3931B3F-43B5-9072-8EA4-A81E84894100}"/>
              </a:ext>
            </a:extLst>
          </p:cNvPr>
          <p:cNvCxnSpPr>
            <a:cxnSpLocks/>
          </p:cNvCxnSpPr>
          <p:nvPr/>
        </p:nvCxnSpPr>
        <p:spPr>
          <a:xfrm>
            <a:off x="10018394" y="7277100"/>
            <a:ext cx="7772400" cy="0"/>
          </a:xfrm>
          <a:prstGeom prst="line">
            <a:avLst/>
          </a:prstGeom>
          <a:ln w="76200">
            <a:solidFill>
              <a:srgbClr val="DCE8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E1E113-E813-CC2D-2EDE-C1ECE10E5E9C}"/>
              </a:ext>
            </a:extLst>
          </p:cNvPr>
          <p:cNvSpPr txBox="1"/>
          <p:nvPr/>
        </p:nvSpPr>
        <p:spPr>
          <a:xfrm>
            <a:off x="10342956" y="7647795"/>
            <a:ext cx="8834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She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doesn’t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</a:t>
            </a:r>
            <a:r>
              <a:rPr lang="en-US" sz="4000" b="1" dirty="0">
                <a:solidFill>
                  <a:srgbClr val="444444"/>
                </a:solidFill>
                <a:latin typeface="Raleway" pitchFamily="2" charset="0"/>
              </a:rPr>
              <a:t>work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at the market.</a:t>
            </a:r>
            <a:endParaRPr lang="ar-SA" sz="40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F56E6E2-70F0-31EC-FAB4-6F5B22BDDF84}"/>
              </a:ext>
            </a:extLst>
          </p:cNvPr>
          <p:cNvSpPr txBox="1"/>
          <p:nvPr/>
        </p:nvSpPr>
        <p:spPr>
          <a:xfrm>
            <a:off x="10515600" y="8355681"/>
            <a:ext cx="777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He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doesn’t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</a:t>
            </a:r>
            <a:r>
              <a:rPr lang="en-US" sz="4000" b="1" dirty="0">
                <a:solidFill>
                  <a:srgbClr val="444444"/>
                </a:solidFill>
                <a:latin typeface="Raleway" pitchFamily="2" charset="0"/>
              </a:rPr>
              <a:t>speak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 Japanese.</a:t>
            </a:r>
            <a:endParaRPr lang="ar-SA" sz="4000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870461C-545A-8781-1F4F-62949752E53C}"/>
              </a:ext>
            </a:extLst>
          </p:cNvPr>
          <p:cNvSpPr/>
          <p:nvPr/>
        </p:nvSpPr>
        <p:spPr>
          <a:xfrm>
            <a:off x="0" y="1329453"/>
            <a:ext cx="11201400" cy="820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/>
              <a:t>To make the negative form we add </a:t>
            </a:r>
            <a:r>
              <a:rPr lang="en-US" sz="4000" i="1" dirty="0">
                <a:solidFill>
                  <a:schemeClr val="tx1"/>
                </a:solidFill>
              </a:rPr>
              <a:t>don’t</a:t>
            </a:r>
            <a:r>
              <a:rPr lang="en-US" sz="4000" i="1" dirty="0"/>
              <a:t> </a:t>
            </a:r>
            <a:r>
              <a:rPr lang="en-US" sz="4000" dirty="0"/>
              <a:t>and </a:t>
            </a:r>
            <a:r>
              <a:rPr lang="en-US" sz="4000" i="1" dirty="0">
                <a:solidFill>
                  <a:schemeClr val="tx1"/>
                </a:solidFill>
              </a:rPr>
              <a:t>doesn’t</a:t>
            </a:r>
            <a:endParaRPr lang="ar-SA" sz="6000" dirty="0"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778FE15-1F29-C52D-74C3-44FFB394F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" y="2721499"/>
            <a:ext cx="9596906" cy="631837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B0A6740-5BE1-8966-8AAC-E82CF4D0EAB6}"/>
              </a:ext>
            </a:extLst>
          </p:cNvPr>
          <p:cNvSpPr/>
          <p:nvPr/>
        </p:nvSpPr>
        <p:spPr>
          <a:xfrm>
            <a:off x="21770" y="9425586"/>
            <a:ext cx="18266229" cy="820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Notice :  We removed the ‘-s’ from the regular verb, because we added does\doesn’t.</a:t>
            </a:r>
            <a:endParaRPr lang="ar-SA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6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19" grpId="0"/>
      <p:bldP spid="26" grpId="0"/>
      <p:bldP spid="27" grpId="0"/>
      <p:bldP spid="28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C7ECEEC-CC6E-05E6-5D98-B9C9667C3BBB}"/>
              </a:ext>
            </a:extLst>
          </p:cNvPr>
          <p:cNvSpPr txBox="1"/>
          <p:nvPr/>
        </p:nvSpPr>
        <p:spPr>
          <a:xfrm>
            <a:off x="10210800" y="3352922"/>
            <a:ext cx="8121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you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at th</a:t>
            </a:r>
            <a:r>
              <a:rPr lang="en-US" sz="4000" dirty="0">
                <a:solidFill>
                  <a:srgbClr val="444444"/>
                </a:solidFill>
                <a:latin typeface="Raleway" pitchFamily="2" charset="0"/>
              </a:rPr>
              <a:t>e hospital ?</a:t>
            </a:r>
            <a:endParaRPr lang="ar-SA" sz="40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26A9C9-4994-CEF0-8FA8-872269CA33D6}"/>
              </a:ext>
            </a:extLst>
          </p:cNvPr>
          <p:cNvSpPr txBox="1"/>
          <p:nvPr/>
        </p:nvSpPr>
        <p:spPr>
          <a:xfrm>
            <a:off x="10189029" y="4256357"/>
            <a:ext cx="70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they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watch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the tv?</a:t>
            </a:r>
            <a:endParaRPr lang="ar-SA" sz="40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23EDB54-6C18-41D2-B213-CF4D7CF949BE}"/>
              </a:ext>
            </a:extLst>
          </p:cNvPr>
          <p:cNvSpPr txBox="1"/>
          <p:nvPr/>
        </p:nvSpPr>
        <p:spPr>
          <a:xfrm>
            <a:off x="10226040" y="5176506"/>
            <a:ext cx="7091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we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study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at the library ?</a:t>
            </a:r>
            <a:endParaRPr lang="ar-SA" sz="4000" dirty="0"/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C3931B3F-43B5-9072-8EA4-A81E84894100}"/>
              </a:ext>
            </a:extLst>
          </p:cNvPr>
          <p:cNvCxnSpPr>
            <a:cxnSpLocks/>
          </p:cNvCxnSpPr>
          <p:nvPr/>
        </p:nvCxnSpPr>
        <p:spPr>
          <a:xfrm>
            <a:off x="10134600" y="6286500"/>
            <a:ext cx="7772400" cy="0"/>
          </a:xfrm>
          <a:prstGeom prst="line">
            <a:avLst/>
          </a:prstGeom>
          <a:ln w="76200">
            <a:solidFill>
              <a:srgbClr val="DCE8D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E1E113-E813-CC2D-2EDE-C1ECE10E5E9C}"/>
              </a:ext>
            </a:extLst>
          </p:cNvPr>
          <p:cNvSpPr txBox="1"/>
          <p:nvPr/>
        </p:nvSpPr>
        <p:spPr>
          <a:xfrm>
            <a:off x="10134600" y="6580135"/>
            <a:ext cx="8834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Does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she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work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at the market?</a:t>
            </a:r>
            <a:endParaRPr lang="ar-SA" sz="40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F56E6E2-70F0-31EC-FAB4-6F5B22BDDF84}"/>
              </a:ext>
            </a:extLst>
          </p:cNvPr>
          <p:cNvSpPr txBox="1"/>
          <p:nvPr/>
        </p:nvSpPr>
        <p:spPr>
          <a:xfrm>
            <a:off x="10210800" y="7531962"/>
            <a:ext cx="777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Raleway" pitchFamily="2" charset="0"/>
              </a:rPr>
              <a:t>Does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he 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Raleway" pitchFamily="2" charset="0"/>
              </a:rPr>
              <a:t>speak</a:t>
            </a:r>
            <a:r>
              <a:rPr lang="en-US" sz="4000" b="0" i="0" dirty="0">
                <a:solidFill>
                  <a:srgbClr val="444444"/>
                </a:solidFill>
                <a:effectLst/>
                <a:latin typeface="Raleway" pitchFamily="2" charset="0"/>
              </a:rPr>
              <a:t> Japanese ?</a:t>
            </a:r>
            <a:endParaRPr lang="ar-SA" sz="4000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870461C-545A-8781-1F4F-62949752E53C}"/>
              </a:ext>
            </a:extLst>
          </p:cNvPr>
          <p:cNvSpPr/>
          <p:nvPr/>
        </p:nvSpPr>
        <p:spPr>
          <a:xfrm>
            <a:off x="0" y="1329453"/>
            <a:ext cx="11201400" cy="820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000" dirty="0"/>
              <a:t>And to make the </a:t>
            </a:r>
            <a:r>
              <a:rPr lang="en-US" sz="4000" u="sng" dirty="0"/>
              <a:t>question</a:t>
            </a:r>
            <a:r>
              <a:rPr lang="en-US" sz="4000" dirty="0"/>
              <a:t> form we add </a:t>
            </a:r>
            <a:r>
              <a:rPr lang="en-US" sz="4000" i="1" dirty="0">
                <a:solidFill>
                  <a:schemeClr val="tx1"/>
                </a:solidFill>
              </a:rPr>
              <a:t>do</a:t>
            </a:r>
            <a:r>
              <a:rPr lang="en-US" sz="4000" i="1" dirty="0"/>
              <a:t> </a:t>
            </a:r>
            <a:r>
              <a:rPr lang="en-US" sz="4000" dirty="0"/>
              <a:t>or </a:t>
            </a:r>
            <a:r>
              <a:rPr lang="en-US" sz="4000" i="1" dirty="0">
                <a:solidFill>
                  <a:schemeClr val="tx1"/>
                </a:solidFill>
              </a:rPr>
              <a:t>does</a:t>
            </a:r>
            <a:r>
              <a:rPr lang="en-US" sz="4000" dirty="0"/>
              <a:t>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B0A6740-5BE1-8966-8AAC-E82CF4D0EAB6}"/>
              </a:ext>
            </a:extLst>
          </p:cNvPr>
          <p:cNvSpPr/>
          <p:nvPr/>
        </p:nvSpPr>
        <p:spPr>
          <a:xfrm>
            <a:off x="21770" y="9425586"/>
            <a:ext cx="18266229" cy="820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Notice: the we only switched the subject with “do\does”. The scissor strategy. </a:t>
            </a:r>
            <a:endParaRPr lang="ar-SA" sz="5400" dirty="0">
              <a:solidFill>
                <a:schemeClr val="tx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5532C71-4821-6003-6D67-1FB9B1157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98"/>
          <a:stretch/>
        </p:blipFill>
        <p:spPr>
          <a:xfrm>
            <a:off x="304800" y="2911145"/>
            <a:ext cx="9589301" cy="58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32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6" grpId="0"/>
      <p:bldP spid="27" grpId="0"/>
      <p:bldP spid="28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BBB91AE-4A7A-883B-99AF-210009FFE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08" y="3005933"/>
            <a:ext cx="16787383" cy="564223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0336EB6-B859-2E44-43CD-03CB81EA4BF4}"/>
              </a:ext>
            </a:extLst>
          </p:cNvPr>
          <p:cNvSpPr/>
          <p:nvPr/>
        </p:nvSpPr>
        <p:spPr>
          <a:xfrm>
            <a:off x="9296400" y="2552700"/>
            <a:ext cx="8686800" cy="6404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57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1979B71-D1CB-75BC-B703-26B11401B358}"/>
              </a:ext>
            </a:extLst>
          </p:cNvPr>
          <p:cNvSpPr txBox="1"/>
          <p:nvPr/>
        </p:nvSpPr>
        <p:spPr>
          <a:xfrm>
            <a:off x="1524000" y="6039657"/>
            <a:ext cx="155924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Some verbs that end in y change to </a:t>
            </a:r>
            <a:r>
              <a:rPr lang="en-US" sz="4000" dirty="0">
                <a:solidFill>
                  <a:srgbClr val="FF0000"/>
                </a:solidFill>
                <a:highlight>
                  <a:srgbClr val="FFFFCC"/>
                </a:highlight>
                <a:latin typeface="Abadi" panose="020B0604020104020204" pitchFamily="34" charset="0"/>
              </a:rPr>
              <a:t>-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CC"/>
                </a:highlight>
                <a:latin typeface="Abadi" panose="020B0604020104020204" pitchFamily="34" charset="0"/>
              </a:rPr>
              <a:t>ies</a:t>
            </a:r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: study – studies </a:t>
            </a:r>
          </a:p>
          <a:p>
            <a:endParaRPr lang="en-US" sz="4000" dirty="0">
              <a:latin typeface="Abadi" panose="020B0604020104020204" pitchFamily="34" charset="0"/>
            </a:endParaRPr>
          </a:p>
          <a:p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Verbs that end in </a:t>
            </a:r>
            <a:r>
              <a:rPr lang="en-US" sz="4000" u="sng" dirty="0" err="1">
                <a:highlight>
                  <a:srgbClr val="FFFFCC"/>
                </a:highlight>
                <a:latin typeface="Abadi" panose="020B0604020104020204" pitchFamily="34" charset="0"/>
              </a:rPr>
              <a:t>ch</a:t>
            </a:r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 and </a:t>
            </a:r>
            <a:r>
              <a:rPr lang="en-US" sz="4000" u="sng" dirty="0" err="1">
                <a:highlight>
                  <a:srgbClr val="FFFFCC"/>
                </a:highlight>
                <a:latin typeface="Abadi" panose="020B0604020104020204" pitchFamily="34" charset="0"/>
              </a:rPr>
              <a:t>sh</a:t>
            </a:r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, add </a:t>
            </a:r>
            <a:r>
              <a:rPr lang="en-US" sz="4000" dirty="0">
                <a:solidFill>
                  <a:srgbClr val="FF0000"/>
                </a:solidFill>
                <a:highlight>
                  <a:srgbClr val="FFFFCC"/>
                </a:highlight>
                <a:latin typeface="Abadi" panose="020B0604020104020204" pitchFamily="34" charset="0"/>
              </a:rPr>
              <a:t>-es</a:t>
            </a:r>
            <a:r>
              <a:rPr lang="en-US" sz="4000" dirty="0">
                <a:highlight>
                  <a:srgbClr val="FFFFCC"/>
                </a:highlight>
                <a:latin typeface="Abadi" panose="020B0604020104020204" pitchFamily="34" charset="0"/>
              </a:rPr>
              <a:t>: teach – teaches, brush – brushes</a:t>
            </a:r>
            <a:endParaRPr lang="ar-SA" sz="4000" dirty="0">
              <a:highlight>
                <a:srgbClr val="FFFFCC"/>
              </a:highlight>
              <a:latin typeface="Abadi" panose="020B0604020104020204" pitchFamily="34" charset="0"/>
            </a:endParaRPr>
          </a:p>
        </p:txBody>
      </p:sp>
      <p:pic>
        <p:nvPicPr>
          <p:cNvPr id="3074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2E04B990-6063-19E8-C726-A11F76B8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76500"/>
            <a:ext cx="110299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5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ABF09E0-2D85-F5A0-B592-0C304D917F51}"/>
              </a:ext>
            </a:extLst>
          </p:cNvPr>
          <p:cNvSpPr txBox="1"/>
          <p:nvPr/>
        </p:nvSpPr>
        <p:spPr>
          <a:xfrm>
            <a:off x="4495800" y="4444600"/>
            <a:ext cx="92964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/>
              <a:t>Uncle Peter has a long beard.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322E469-91E9-6550-EC60-C1A500EE8BBA}"/>
              </a:ext>
            </a:extLst>
          </p:cNvPr>
          <p:cNvSpPr txBox="1"/>
          <p:nvPr/>
        </p:nvSpPr>
        <p:spPr>
          <a:xfrm>
            <a:off x="0" y="1850095"/>
            <a:ext cx="4791075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Adjectives</a:t>
            </a:r>
            <a:endParaRPr lang="ar-SA" sz="48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DC4D266-ADEC-F5C2-2361-BE7296223320}"/>
              </a:ext>
            </a:extLst>
          </p:cNvPr>
          <p:cNvSpPr txBox="1"/>
          <p:nvPr/>
        </p:nvSpPr>
        <p:spPr>
          <a:xfrm>
            <a:off x="0" y="3105765"/>
            <a:ext cx="15133320" cy="830997"/>
          </a:xfrm>
          <a:prstGeom prst="rect">
            <a:avLst/>
          </a:prstGeom>
          <a:solidFill>
            <a:srgbClr val="ACE5DE"/>
          </a:solidFill>
        </p:spPr>
        <p:txBody>
          <a:bodyPr wrap="square">
            <a:spAutoFit/>
          </a:bodyPr>
          <a:lstStyle/>
          <a:p>
            <a:r>
              <a:rPr lang="en-US" sz="4800" dirty="0"/>
              <a:t>In English, adjectives go before nouns or after the verb be. </a:t>
            </a:r>
            <a:endParaRPr lang="ar-SA" sz="4800" dirty="0"/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D168AED6-1124-2B13-B603-6823158D96CA}"/>
              </a:ext>
            </a:extLst>
          </p:cNvPr>
          <p:cNvCxnSpPr>
            <a:cxnSpLocks/>
          </p:cNvCxnSpPr>
          <p:nvPr/>
        </p:nvCxnSpPr>
        <p:spPr>
          <a:xfrm flipH="1">
            <a:off x="10439400" y="5319774"/>
            <a:ext cx="152400" cy="6483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B6E660B-591F-229A-B00A-A6EB8BDE1EC3}"/>
              </a:ext>
            </a:extLst>
          </p:cNvPr>
          <p:cNvSpPr/>
          <p:nvPr/>
        </p:nvSpPr>
        <p:spPr>
          <a:xfrm>
            <a:off x="8534400" y="5726823"/>
            <a:ext cx="24420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adjective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9B0B46E2-506C-B227-C386-DCB8A2AC6DF0}"/>
              </a:ext>
            </a:extLst>
          </p:cNvPr>
          <p:cNvCxnSpPr>
            <a:cxnSpLocks/>
          </p:cNvCxnSpPr>
          <p:nvPr/>
        </p:nvCxnSpPr>
        <p:spPr>
          <a:xfrm>
            <a:off x="12929301" y="5179285"/>
            <a:ext cx="405699" cy="5475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9AFBD63-E324-99E2-BE0B-282FE01C2D4A}"/>
              </a:ext>
            </a:extLst>
          </p:cNvPr>
          <p:cNvSpPr/>
          <p:nvPr/>
        </p:nvSpPr>
        <p:spPr>
          <a:xfrm>
            <a:off x="12881479" y="5631580"/>
            <a:ext cx="14814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noun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00D6DEB-A7A2-62D5-79F4-8485F9E0752C}"/>
              </a:ext>
            </a:extLst>
          </p:cNvPr>
          <p:cNvSpPr txBox="1"/>
          <p:nvPr/>
        </p:nvSpPr>
        <p:spPr>
          <a:xfrm>
            <a:off x="4495800" y="7649563"/>
            <a:ext cx="92964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/>
              <a:t>History is interesting.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BD11A10-C4C5-A23C-F4F7-C6117ADB504B}"/>
              </a:ext>
            </a:extLst>
          </p:cNvPr>
          <p:cNvCxnSpPr>
            <a:cxnSpLocks/>
          </p:cNvCxnSpPr>
          <p:nvPr/>
        </p:nvCxnSpPr>
        <p:spPr>
          <a:xfrm flipH="1">
            <a:off x="7003813" y="8495615"/>
            <a:ext cx="152400" cy="6483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B2C3A87-43D6-4AE4-0BBA-73B65FE81AFB}"/>
              </a:ext>
            </a:extLst>
          </p:cNvPr>
          <p:cNvSpPr/>
          <p:nvPr/>
        </p:nvSpPr>
        <p:spPr>
          <a:xfrm>
            <a:off x="5257800" y="8902664"/>
            <a:ext cx="21241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Verb BE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69A22650-0479-35DC-449F-C69C4035CC7D}"/>
              </a:ext>
            </a:extLst>
          </p:cNvPr>
          <p:cNvCxnSpPr>
            <a:cxnSpLocks/>
          </p:cNvCxnSpPr>
          <p:nvPr/>
        </p:nvCxnSpPr>
        <p:spPr>
          <a:xfrm>
            <a:off x="9898870" y="8540944"/>
            <a:ext cx="405699" cy="5475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DD77E27-7EB0-CA8F-C733-37ACA464BE4D}"/>
              </a:ext>
            </a:extLst>
          </p:cNvPr>
          <p:cNvSpPr/>
          <p:nvPr/>
        </p:nvSpPr>
        <p:spPr>
          <a:xfrm>
            <a:off x="9340303" y="8993239"/>
            <a:ext cx="25029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Adjective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50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8" grpId="0"/>
      <p:bldP spid="20" grpId="0"/>
      <p:bldP spid="24" grpId="0" animBg="1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pic>
        <p:nvPicPr>
          <p:cNvPr id="4098" name="Picture 2" descr="Open Your Book Please En Español">
            <a:extLst>
              <a:ext uri="{FF2B5EF4-FFF2-40B4-BE49-F238E27FC236}">
                <a16:creationId xmlns:a16="http://schemas.microsoft.com/office/drawing/2014/main" id="{828058DD-9941-9A8A-907D-0CA376AF0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5"/>
          <a:stretch/>
        </p:blipFill>
        <p:spPr bwMode="auto">
          <a:xfrm>
            <a:off x="5319712" y="1866900"/>
            <a:ext cx="7648575" cy="62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9BE5A30-8DAA-977D-FE48-DF93950BEBE8}"/>
              </a:ext>
            </a:extLst>
          </p:cNvPr>
          <p:cNvSpPr/>
          <p:nvPr/>
        </p:nvSpPr>
        <p:spPr>
          <a:xfrm>
            <a:off x="5319712" y="7706135"/>
            <a:ext cx="8071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Abadi" panose="020B0604020104020204" pitchFamily="34" charset="0"/>
              </a:rPr>
              <a:t>Open your book : Page </a:t>
            </a:r>
            <a:r>
              <a:rPr lang="en-US" sz="5400" b="0" cap="none" spc="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82</a:t>
            </a:r>
            <a:endParaRPr lang="ar-SA" sz="54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4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406295-B9EB-7582-578A-7B97553D3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" y="2628900"/>
            <a:ext cx="17707307" cy="7105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92E97E-6E5C-1264-FCE9-82E417B53674}"/>
              </a:ext>
            </a:extLst>
          </p:cNvPr>
          <p:cNvSpPr txBox="1"/>
          <p:nvPr/>
        </p:nvSpPr>
        <p:spPr>
          <a:xfrm>
            <a:off x="228600" y="1631636"/>
            <a:ext cx="10637520" cy="707886"/>
          </a:xfrm>
          <a:prstGeom prst="rect">
            <a:avLst/>
          </a:prstGeom>
          <a:solidFill>
            <a:srgbClr val="ACE5DE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/>
              <a:t>Answer the questions about Ahmed’s </a:t>
            </a:r>
            <a:r>
              <a:rPr lang="en-US" sz="4000" dirty="0"/>
              <a:t>schedule</a:t>
            </a:r>
            <a:endParaRPr lang="ar-SA" sz="3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5AD7B03-FC68-4446-8F73-94BB5D46818D}"/>
              </a:ext>
            </a:extLst>
          </p:cNvPr>
          <p:cNvSpPr txBox="1"/>
          <p:nvPr/>
        </p:nvSpPr>
        <p:spPr>
          <a:xfrm>
            <a:off x="-30480" y="9377739"/>
            <a:ext cx="1063752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/>
              <a:t>Let’s look at his periods, and what does he have ?</a:t>
            </a:r>
            <a:endParaRPr lang="ar-SA" sz="3600" dirty="0"/>
          </a:p>
        </p:txBody>
      </p:sp>
      <p:sp>
        <p:nvSpPr>
          <p:cNvPr id="10" name="مستطيل 9">
            <a:hlinkClick r:id="rId7" action="ppaction://hlinksldjump"/>
            <a:extLst>
              <a:ext uri="{FF2B5EF4-FFF2-40B4-BE49-F238E27FC236}">
                <a16:creationId xmlns:a16="http://schemas.microsoft.com/office/drawing/2014/main" id="{E0A85BF8-A136-EA76-9786-616CB7C2FA6F}"/>
              </a:ext>
            </a:extLst>
          </p:cNvPr>
          <p:cNvSpPr/>
          <p:nvPr/>
        </p:nvSpPr>
        <p:spPr>
          <a:xfrm>
            <a:off x="17242831" y="1454075"/>
            <a:ext cx="1138084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Q</a:t>
            </a:r>
            <a:endParaRPr lang="ar-SA" sz="2800" dirty="0"/>
          </a:p>
        </p:txBody>
      </p:sp>
      <p:sp>
        <p:nvSpPr>
          <p:cNvPr id="11" name="مستطيل 10">
            <a:hlinkClick r:id="rId8" action="ppaction://hlinksldjump"/>
            <a:extLst>
              <a:ext uri="{FF2B5EF4-FFF2-40B4-BE49-F238E27FC236}">
                <a16:creationId xmlns:a16="http://schemas.microsoft.com/office/drawing/2014/main" id="{6E3CE939-28E4-C740-8778-AB40CAA9D6B3}"/>
              </a:ext>
            </a:extLst>
          </p:cNvPr>
          <p:cNvSpPr/>
          <p:nvPr/>
        </p:nvSpPr>
        <p:spPr>
          <a:xfrm>
            <a:off x="16109172" y="1454075"/>
            <a:ext cx="1138084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Q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13646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5AD7B03-FC68-4446-8F73-94BB5D46818D}"/>
              </a:ext>
            </a:extLst>
          </p:cNvPr>
          <p:cNvSpPr txBox="1"/>
          <p:nvPr/>
        </p:nvSpPr>
        <p:spPr>
          <a:xfrm>
            <a:off x="-30480" y="1662413"/>
            <a:ext cx="1063752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/>
              <a:t>Now let’s look at the questions and try to answer them.</a:t>
            </a:r>
            <a:endParaRPr lang="ar-SA" sz="36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AC5830A-BBC2-321C-9449-E8827A946E94}"/>
              </a:ext>
            </a:extLst>
          </p:cNvPr>
          <p:cNvSpPr/>
          <p:nvPr/>
        </p:nvSpPr>
        <p:spPr>
          <a:xfrm>
            <a:off x="1295400" y="2581757"/>
            <a:ext cx="12230399" cy="65848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250000"/>
              </a:lnSpc>
              <a:buAutoNum type="arabicPeriod"/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Ahmed take Spanish?</a:t>
            </a:r>
          </a:p>
          <a:p>
            <a:pPr marL="914400" indent="-914400">
              <a:lnSpc>
                <a:spcPct val="250000"/>
              </a:lnSpc>
              <a:buAutoNum type="arabicPeriod"/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h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have French on Sunday?</a:t>
            </a:r>
          </a:p>
          <a:p>
            <a:pPr marL="914400" indent="-914400">
              <a:lnSpc>
                <a:spcPct val="250000"/>
              </a:lnSpc>
              <a:buAutoNum type="arabicPeriod"/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Mr.Dobbs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teach history ?</a:t>
            </a:r>
          </a:p>
          <a:p>
            <a:pPr marL="914400" indent="-914400">
              <a:lnSpc>
                <a:spcPct val="250000"/>
              </a:lnSpc>
              <a:buAutoNum type="arabicPeriod"/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r.Fat’hi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Mr. Al-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Jahawi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teach science ?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hlinkClick r:id="rId5" action="ppaction://hlinksldjump"/>
            <a:extLst>
              <a:ext uri="{FF2B5EF4-FFF2-40B4-BE49-F238E27FC236}">
                <a16:creationId xmlns:a16="http://schemas.microsoft.com/office/drawing/2014/main" id="{FC8FA834-014A-EE87-560B-63B251EE8B91}"/>
              </a:ext>
            </a:extLst>
          </p:cNvPr>
          <p:cNvSpPr/>
          <p:nvPr/>
        </p:nvSpPr>
        <p:spPr>
          <a:xfrm>
            <a:off x="16611600" y="1985578"/>
            <a:ext cx="1676400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Back Table</a:t>
            </a:r>
            <a:endParaRPr lang="ar-SA" sz="28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CFB5E93-DFEA-73BB-A4B4-D1A43102FB4E}"/>
              </a:ext>
            </a:extLst>
          </p:cNvPr>
          <p:cNvSpPr/>
          <p:nvPr/>
        </p:nvSpPr>
        <p:spPr>
          <a:xfrm>
            <a:off x="2133600" y="3397789"/>
            <a:ext cx="7591117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he doesn’t. He takes French.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31D68B-DF70-8E9B-D3DE-A4FA0E3DC495}"/>
              </a:ext>
            </a:extLst>
          </p:cNvPr>
          <p:cNvSpPr/>
          <p:nvPr/>
        </p:nvSpPr>
        <p:spPr>
          <a:xfrm>
            <a:off x="2133600" y="4967072"/>
            <a:ext cx="3135345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he does.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CEA4B9C-1937-BD26-AF30-F28698A5A61D}"/>
              </a:ext>
            </a:extLst>
          </p:cNvPr>
          <p:cNvSpPr/>
          <p:nvPr/>
        </p:nvSpPr>
        <p:spPr>
          <a:xfrm>
            <a:off x="2410618" y="6731111"/>
            <a:ext cx="7809446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he doesn’t. He teaches math.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B011138-86A3-C9F7-2D83-68D1D38DD763}"/>
              </a:ext>
            </a:extLst>
          </p:cNvPr>
          <p:cNvSpPr/>
          <p:nvPr/>
        </p:nvSpPr>
        <p:spPr>
          <a:xfrm>
            <a:off x="2378541" y="8495151"/>
            <a:ext cx="3074047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they do.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4820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5AD7B03-FC68-4446-8F73-94BB5D46818D}"/>
              </a:ext>
            </a:extLst>
          </p:cNvPr>
          <p:cNvSpPr txBox="1"/>
          <p:nvPr/>
        </p:nvSpPr>
        <p:spPr>
          <a:xfrm>
            <a:off x="-30480" y="1662413"/>
            <a:ext cx="1063752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/>
              <a:t>Now let’s look at the questions and try to answer them.</a:t>
            </a:r>
            <a:endParaRPr lang="ar-SA" sz="36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AC5830A-BBC2-321C-9449-E8827A946E94}"/>
              </a:ext>
            </a:extLst>
          </p:cNvPr>
          <p:cNvSpPr/>
          <p:nvPr/>
        </p:nvSpPr>
        <p:spPr>
          <a:xfrm>
            <a:off x="1295400" y="2581757"/>
            <a:ext cx="11896398" cy="6568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What subject does Ahmed have last on Tuesday?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250000"/>
              </a:lnSpc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What subject does he have three times a week?</a:t>
            </a:r>
          </a:p>
          <a:p>
            <a:pPr>
              <a:lnSpc>
                <a:spcPct val="250000"/>
              </a:lnSpc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7.What subjects does he have every day?</a:t>
            </a:r>
          </a:p>
          <a:p>
            <a:pPr>
              <a:lnSpc>
                <a:spcPct val="250000"/>
              </a:lnSpc>
            </a:pP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 What does Mr. Al-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Halawi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teach?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hlinkClick r:id="rId5" action="ppaction://hlinksldjump"/>
            <a:extLst>
              <a:ext uri="{FF2B5EF4-FFF2-40B4-BE49-F238E27FC236}">
                <a16:creationId xmlns:a16="http://schemas.microsoft.com/office/drawing/2014/main" id="{FC8FA834-014A-EE87-560B-63B251EE8B91}"/>
              </a:ext>
            </a:extLst>
          </p:cNvPr>
          <p:cNvSpPr/>
          <p:nvPr/>
        </p:nvSpPr>
        <p:spPr>
          <a:xfrm>
            <a:off x="16611600" y="1985578"/>
            <a:ext cx="1676400" cy="946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Back Table</a:t>
            </a:r>
            <a:endParaRPr lang="ar-SA" sz="28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CFB5E93-DFEA-73BB-A4B4-D1A43102FB4E}"/>
              </a:ext>
            </a:extLst>
          </p:cNvPr>
          <p:cNvSpPr/>
          <p:nvPr/>
        </p:nvSpPr>
        <p:spPr>
          <a:xfrm>
            <a:off x="2098158" y="3214699"/>
            <a:ext cx="7584897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had sciences last on Tuesday.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31D68B-DF70-8E9B-D3DE-A4FA0E3DC495}"/>
              </a:ext>
            </a:extLst>
          </p:cNvPr>
          <p:cNvSpPr/>
          <p:nvPr/>
        </p:nvSpPr>
        <p:spPr>
          <a:xfrm>
            <a:off x="2133600" y="4967072"/>
            <a:ext cx="8149410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had French three times a week.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CEA4B9C-1937-BD26-AF30-F28698A5A61D}"/>
              </a:ext>
            </a:extLst>
          </p:cNvPr>
          <p:cNvSpPr/>
          <p:nvPr/>
        </p:nvSpPr>
        <p:spPr>
          <a:xfrm>
            <a:off x="1621346" y="6719445"/>
            <a:ext cx="10560199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had English, math, and science every day.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B011138-86A3-C9F7-2D83-68D1D38DD763}"/>
              </a:ext>
            </a:extLst>
          </p:cNvPr>
          <p:cNvSpPr/>
          <p:nvPr/>
        </p:nvSpPr>
        <p:spPr>
          <a:xfrm>
            <a:off x="2378541" y="8495151"/>
            <a:ext cx="4527714" cy="15065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teaches history.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5E35C33-3754-B991-3D39-6AB8FD9AC558}"/>
              </a:ext>
            </a:extLst>
          </p:cNvPr>
          <p:cNvGrpSpPr/>
          <p:nvPr/>
        </p:nvGrpSpPr>
        <p:grpSpPr>
          <a:xfrm rot="19939088">
            <a:off x="13477057" y="6446908"/>
            <a:ext cx="2338269" cy="2549336"/>
            <a:chOff x="228600" y="7309526"/>
            <a:chExt cx="2338269" cy="2549336"/>
          </a:xfrm>
        </p:grpSpPr>
        <p:pic>
          <p:nvPicPr>
            <p:cNvPr id="5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24DFDCA3-701E-2AB1-BAD0-53E138878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69C4836B-3659-38D6-EFF3-77A5EC037EB2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97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3682846" y="3524865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F50D14BA-FCA5-22C6-9235-6BCB9AF6FB32}"/>
              </a:ext>
            </a:extLst>
          </p:cNvPr>
          <p:cNvSpPr txBox="1"/>
          <p:nvPr/>
        </p:nvSpPr>
        <p:spPr>
          <a:xfrm>
            <a:off x="4620395" y="7195298"/>
            <a:ext cx="98521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Listen &amp; Discuss: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BAD8A-17EA-58EB-B141-EFACA97B38A9}"/>
              </a:ext>
            </a:extLst>
          </p:cNvPr>
          <p:cNvSpPr txBox="1"/>
          <p:nvPr/>
        </p:nvSpPr>
        <p:spPr>
          <a:xfrm>
            <a:off x="4605155" y="8003823"/>
            <a:ext cx="7931269" cy="213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List several school subjects.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Describe subjects.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333034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Describe people.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220C4EC-3211-1A20-E2E7-5F0C74913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767" y="5411356"/>
            <a:ext cx="8491009" cy="1386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025" y="395725"/>
            <a:ext cx="5795975" cy="946532"/>
          </a:xfrm>
          <a:prstGeom prst="rect">
            <a:avLst/>
          </a:prstGeom>
        </p:spPr>
      </p:pic>
      <p:pic>
        <p:nvPicPr>
          <p:cNvPr id="17" name="صورة 16" descr="صورة تحتوي على رسوم متحركة, تلبيس, الأحذية, لقطة شاشة&#10;&#10;تم إنشاء الوصف تلقائياً">
            <a:extLst>
              <a:ext uri="{FF2B5EF4-FFF2-40B4-BE49-F238E27FC236}">
                <a16:creationId xmlns:a16="http://schemas.microsoft.com/office/drawing/2014/main" id="{4219284F-451B-0857-F69C-22B7974AD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38" y="2839689"/>
            <a:ext cx="13359924" cy="7251405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553CD3E-D873-9116-264E-D4BED158EAB6}"/>
              </a:ext>
            </a:extLst>
          </p:cNvPr>
          <p:cNvSpPr txBox="1"/>
          <p:nvPr/>
        </p:nvSpPr>
        <p:spPr>
          <a:xfrm>
            <a:off x="457200" y="1480619"/>
            <a:ext cx="16840200" cy="1200329"/>
          </a:xfrm>
          <a:prstGeom prst="rect">
            <a:avLst/>
          </a:prstGeom>
          <a:solidFill>
            <a:srgbClr val="ACE5D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B. Look at the picture. Ahmed is writing about his schedule and his teachers. Complete his description. </a:t>
            </a:r>
            <a:endParaRPr lang="ar-SA" sz="3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9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3592643" cy="75478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0FB9FC0-4D8C-4D43-6FD2-E74F684A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165" y="258946"/>
            <a:ext cx="4621835" cy="754785"/>
          </a:xfrm>
          <a:prstGeom prst="rect">
            <a:avLst/>
          </a:prstGeom>
        </p:spPr>
      </p:pic>
      <p:pic>
        <p:nvPicPr>
          <p:cNvPr id="17" name="صورة 16" descr="صورة تحتوي على رسوم متحركة, تلبيس, الأحذية, لقطة شاشة&#10;&#10;تم إنشاء الوصف تلقائياً">
            <a:extLst>
              <a:ext uri="{FF2B5EF4-FFF2-40B4-BE49-F238E27FC236}">
                <a16:creationId xmlns:a16="http://schemas.microsoft.com/office/drawing/2014/main" id="{4219284F-451B-0857-F69C-22B7974AD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99" y="258946"/>
            <a:ext cx="10318231" cy="560045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453BD61-4991-6BD2-6B6A-B345F61E9C22}"/>
              </a:ext>
            </a:extLst>
          </p:cNvPr>
          <p:cNvSpPr txBox="1"/>
          <p:nvPr/>
        </p:nvSpPr>
        <p:spPr>
          <a:xfrm>
            <a:off x="280839" y="5859402"/>
            <a:ext cx="177263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badi" panose="020B0604020104020204" pitchFamily="34" charset="0"/>
              </a:rPr>
              <a:t>I have classes from Sunday to Thursday, and I have six teachers. Mr. Smith (1) ______ English. He has (2) ______ ______ hair and blue eyes. He gives a lot of homework. Mr. Al-</a:t>
            </a:r>
            <a:r>
              <a:rPr lang="en-US" sz="3200" dirty="0" err="1">
                <a:latin typeface="Abadi" panose="020B0604020104020204" pitchFamily="34" charset="0"/>
              </a:rPr>
              <a:t>Halawi</a:t>
            </a:r>
            <a:r>
              <a:rPr lang="en-US" sz="3200" dirty="0">
                <a:latin typeface="Abadi" panose="020B0604020104020204" pitchFamily="34" charset="0"/>
              </a:rPr>
              <a:t> is the history teacher. He’s (3) ______ , and he has (4) ______ hair. Mr. Dobbs teaches math. He always (5) ______ a jacket and tie, and he’s a very good teacher. Mr. </a:t>
            </a:r>
            <a:r>
              <a:rPr lang="en-US" sz="3200" dirty="0" err="1">
                <a:latin typeface="Abadi" panose="020B0604020104020204" pitchFamily="34" charset="0"/>
              </a:rPr>
              <a:t>Fat’hi</a:t>
            </a:r>
            <a:r>
              <a:rPr lang="en-US" sz="3200" dirty="0">
                <a:latin typeface="Abadi" panose="020B0604020104020204" pitchFamily="34" charset="0"/>
              </a:rPr>
              <a:t> and Mr. Al-</a:t>
            </a:r>
            <a:r>
              <a:rPr lang="en-US" sz="3200" dirty="0" err="1">
                <a:latin typeface="Abadi" panose="020B0604020104020204" pitchFamily="34" charset="0"/>
              </a:rPr>
              <a:t>Jahawi</a:t>
            </a:r>
            <a:r>
              <a:rPr lang="en-US" sz="3200" dirty="0">
                <a:latin typeface="Abadi" panose="020B0604020104020204" pitchFamily="34" charset="0"/>
              </a:rPr>
              <a:t> (6) ______ science. Mr. </a:t>
            </a:r>
            <a:r>
              <a:rPr lang="en-US" sz="3200" dirty="0" err="1">
                <a:latin typeface="Abadi" panose="020B0604020104020204" pitchFamily="34" charset="0"/>
              </a:rPr>
              <a:t>Fat’hi</a:t>
            </a:r>
            <a:r>
              <a:rPr lang="en-US" sz="3200" dirty="0">
                <a:latin typeface="Abadi" panose="020B0604020104020204" pitchFamily="34" charset="0"/>
              </a:rPr>
              <a:t> has short (7) ______ hair. Mr. Al-</a:t>
            </a:r>
            <a:r>
              <a:rPr lang="en-US" sz="3200" dirty="0" err="1">
                <a:latin typeface="Abadi" panose="020B0604020104020204" pitchFamily="34" charset="0"/>
              </a:rPr>
              <a:t>Jahawi</a:t>
            </a:r>
            <a:r>
              <a:rPr lang="en-US" sz="3200" dirty="0">
                <a:latin typeface="Abadi" panose="020B0604020104020204" pitchFamily="34" charset="0"/>
              </a:rPr>
              <a:t> is short, and he has (8) ______ brown hair. They are very strict. French is my favorite subject, and Mr. Morris is our teacher. He has (9) ______ ______ hair and blue eyes, and he’s a lot of fun. We (10) ______ French in class, and I send emails to my friends in Canada in French.</a:t>
            </a:r>
            <a:endParaRPr lang="ar-SA" sz="3200" dirty="0">
              <a:latin typeface="Abadi" panose="020B0604020104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A34EA6-063B-DEDB-E5B9-F3A4A3FFC570}"/>
              </a:ext>
            </a:extLst>
          </p:cNvPr>
          <p:cNvSpPr/>
          <p:nvPr/>
        </p:nvSpPr>
        <p:spPr>
          <a:xfrm>
            <a:off x="14340151" y="5831119"/>
            <a:ext cx="1507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teaches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EABAE84-1778-DD9C-649B-FB985B451320}"/>
              </a:ext>
            </a:extLst>
          </p:cNvPr>
          <p:cNvSpPr/>
          <p:nvPr/>
        </p:nvSpPr>
        <p:spPr>
          <a:xfrm>
            <a:off x="1777952" y="6415894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hort black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FBDA104-2F1F-DA8D-3855-40D85E198AA2}"/>
              </a:ext>
            </a:extLst>
          </p:cNvPr>
          <p:cNvSpPr/>
          <p:nvPr/>
        </p:nvSpPr>
        <p:spPr>
          <a:xfrm>
            <a:off x="3675111" y="6839180"/>
            <a:ext cx="7184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tall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0B582A7-8085-8D7B-0E51-44A89F5C046D}"/>
              </a:ext>
            </a:extLst>
          </p:cNvPr>
          <p:cNvSpPr/>
          <p:nvPr/>
        </p:nvSpPr>
        <p:spPr>
          <a:xfrm>
            <a:off x="7525315" y="6852258"/>
            <a:ext cx="1287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brown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450E173-7A8E-FB18-FD03-75D01E21F4B1}"/>
              </a:ext>
            </a:extLst>
          </p:cNvPr>
          <p:cNvSpPr/>
          <p:nvPr/>
        </p:nvSpPr>
        <p:spPr>
          <a:xfrm>
            <a:off x="16554131" y="6852258"/>
            <a:ext cx="11993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wears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2205371-B47C-3B94-3339-02D07E9D17F7}"/>
              </a:ext>
            </a:extLst>
          </p:cNvPr>
          <p:cNvSpPr/>
          <p:nvPr/>
        </p:nvSpPr>
        <p:spPr>
          <a:xfrm>
            <a:off x="14532511" y="7332030"/>
            <a:ext cx="11224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teach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01054FC-2F90-35F6-4AF4-7CFF917166C1}"/>
              </a:ext>
            </a:extLst>
          </p:cNvPr>
          <p:cNvSpPr/>
          <p:nvPr/>
        </p:nvSpPr>
        <p:spPr>
          <a:xfrm>
            <a:off x="3687136" y="7780452"/>
            <a:ext cx="1098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black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57AAB07-70D1-5E1E-4166-9D9B55CC6EB8}"/>
              </a:ext>
            </a:extLst>
          </p:cNvPr>
          <p:cNvSpPr/>
          <p:nvPr/>
        </p:nvSpPr>
        <p:spPr>
          <a:xfrm>
            <a:off x="12961314" y="7851492"/>
            <a:ext cx="10823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short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FE040AA-D11C-0A33-EB4F-E7EAB67C8961}"/>
              </a:ext>
            </a:extLst>
          </p:cNvPr>
          <p:cNvSpPr/>
          <p:nvPr/>
        </p:nvSpPr>
        <p:spPr>
          <a:xfrm>
            <a:off x="15406381" y="8353169"/>
            <a:ext cx="23471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Short brown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CD392D-A505-6AD5-6D4C-B3E3FB03D7B8}"/>
              </a:ext>
            </a:extLst>
          </p:cNvPr>
          <p:cNvSpPr/>
          <p:nvPr/>
        </p:nvSpPr>
        <p:spPr>
          <a:xfrm>
            <a:off x="9372600" y="8645556"/>
            <a:ext cx="12041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latin typeface="Abadi" panose="020B0604020104020204" pitchFamily="34" charset="0"/>
              </a:rPr>
              <a:t>speak</a:t>
            </a:r>
            <a:endParaRPr lang="ar-SA" sz="3200" b="0" cap="none" spc="0" dirty="0">
              <a:ln w="0"/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Future Predictions | Baamboozle - Baamboozle | The Most Fun Classroom Games!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94" y="2705100"/>
            <a:ext cx="10842812" cy="67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7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Activity Book</a:t>
            </a:r>
            <a:endParaRPr lang="ar-SA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Source Sans Pro Black" panose="020B0803030403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5543745" y="4152900"/>
            <a:ext cx="71497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Open page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225</a:t>
            </a:r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endParaRPr lang="ar-SA" sz="8000" b="0" cap="none" spc="0" dirty="0">
              <a:ln w="0"/>
              <a:solidFill>
                <a:schemeClr val="tx1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6118976" y="6168849"/>
            <a:ext cx="60500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Exercise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</a:t>
            </a:r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+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</a:t>
            </a:r>
            <a:endParaRPr lang="ar-SA" sz="8000" b="0" cap="none" spc="0" dirty="0">
              <a:ln w="0"/>
              <a:solidFill>
                <a:srgbClr val="FF0000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994064" y="264726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</a:rPr>
              <a:t>Linking this lesson to my </a:t>
            </a:r>
            <a:r>
              <a:rPr lang="en-US" sz="5400" b="1" dirty="0">
                <a:solidFill>
                  <a:srgbClr val="C00000"/>
                </a:solidFill>
              </a:rPr>
              <a:t>Religion.</a:t>
            </a:r>
            <a:endParaRPr lang="ar-SA" sz="60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658618" y="264726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07D4D0B-51B6-AB5E-5B2B-2802A64189E1}"/>
              </a:ext>
            </a:extLst>
          </p:cNvPr>
          <p:cNvSpPr txBox="1"/>
          <p:nvPr/>
        </p:nvSpPr>
        <p:spPr>
          <a:xfrm>
            <a:off x="1981200" y="2552700"/>
            <a:ext cx="14325600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4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عن أبي هريرة رضي الله عنه قال: قال رسول الله صلى الله عليه وسلم:</a:t>
            </a:r>
          </a:p>
          <a:p>
            <a:pPr algn="r"/>
            <a:r>
              <a:rPr lang="ar-SA" sz="4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((</a:t>
            </a:r>
            <a:r>
              <a:rPr lang="ar-SA" sz="4400" b="1" i="0" dirty="0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إذا مات الإنسان انقطع عنه عملُه إلا من ثلاثةٍ: إلا من صدقةٍ جاريةٍ، أو </a:t>
            </a:r>
            <a:r>
              <a:rPr lang="ar-SA" sz="4400" b="1" i="0" u="sng" dirty="0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علمٍ يُنتفَع به</a:t>
            </a:r>
            <a:r>
              <a:rPr lang="ar-SA" sz="4400" b="1" i="0" dirty="0">
                <a:solidFill>
                  <a:srgbClr val="00B050"/>
                </a:solidFill>
                <a:effectLst/>
                <a:latin typeface="Tahoma" panose="020B0604030504040204" pitchFamily="34" charset="0"/>
              </a:rPr>
              <a:t>، أو ولدٍ صالحٍ يدعو له</a:t>
            </a:r>
            <a:r>
              <a:rPr lang="ar-SA" sz="4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)).</a:t>
            </a:r>
          </a:p>
          <a:p>
            <a:pPr algn="r"/>
            <a:r>
              <a:rPr lang="ar-SA" sz="4400" b="0" i="0" dirty="0">
                <a:solidFill>
                  <a:srgbClr val="000080"/>
                </a:solidFill>
                <a:effectLst/>
                <a:latin typeface="Tahoma" panose="020B0604030504040204" pitchFamily="34" charset="0"/>
              </a:rPr>
              <a:t>رواه مسلم</a:t>
            </a:r>
            <a:endParaRPr lang="ar-SA" sz="4400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A1A0D2-6830-FBF6-9CCF-38B9D101BDBB}"/>
              </a:ext>
            </a:extLst>
          </p:cNvPr>
          <p:cNvSpPr/>
          <p:nvPr/>
        </p:nvSpPr>
        <p:spPr>
          <a:xfrm>
            <a:off x="1081537" y="6313192"/>
            <a:ext cx="16124927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badi" panose="020B0604020104020204" pitchFamily="34" charset="0"/>
              </a:rPr>
              <a:t>Education is a must</a:t>
            </a:r>
          </a:p>
          <a:p>
            <a:pPr algn="ctr"/>
            <a:r>
              <a:rPr lang="en-US" sz="4400" dirty="0">
                <a:ln w="0"/>
                <a:latin typeface="Abadi" panose="020B0604020104020204" pitchFamily="34" charset="0"/>
              </a:rPr>
              <a:t>We are working on ourselves to help each other in the future,</a:t>
            </a:r>
          </a:p>
          <a:p>
            <a:pPr algn="ctr"/>
            <a:r>
              <a:rPr lang="en-US" sz="4400" dirty="0">
                <a:ln w="0"/>
                <a:latin typeface="Abadi" panose="020B0604020104020204" pitchFamily="34" charset="0"/>
              </a:rPr>
              <a:t> to pass the knowledge that we have.</a:t>
            </a:r>
          </a:p>
          <a:p>
            <a:pPr algn="ctr"/>
            <a:r>
              <a:rPr lang="en-US" sz="4400" dirty="0">
                <a:ln w="0"/>
                <a:latin typeface="Abadi" panose="020B0604020104020204" pitchFamily="34" charset="0"/>
              </a:rPr>
              <a:t>Try to leave a good effect on everyone that passes you, either it’s </a:t>
            </a:r>
          </a:p>
          <a:p>
            <a:pPr algn="ctr"/>
            <a:r>
              <a:rPr lang="en-US" sz="4400" dirty="0">
                <a:ln w="0"/>
                <a:latin typeface="Abadi" panose="020B0604020104020204" pitchFamily="34" charset="0"/>
              </a:rPr>
              <a:t>An advice, knowledge, a nice word, or to offer help.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C394984-F564-C44C-811F-FEE0310087F9}"/>
              </a:ext>
            </a:extLst>
          </p:cNvPr>
          <p:cNvSpPr txBox="1"/>
          <p:nvPr/>
        </p:nvSpPr>
        <p:spPr>
          <a:xfrm>
            <a:off x="-1634086" y="1082028"/>
            <a:ext cx="51054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Adjectives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42A254D-75CE-D95C-A84C-0637A44AE090}"/>
              </a:ext>
            </a:extLst>
          </p:cNvPr>
          <p:cNvGrpSpPr/>
          <p:nvPr/>
        </p:nvGrpSpPr>
        <p:grpSpPr>
          <a:xfrm>
            <a:off x="918614" y="2843637"/>
            <a:ext cx="6693244" cy="2835050"/>
            <a:chOff x="918614" y="2843637"/>
            <a:chExt cx="8097116" cy="3429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8DC1E331-83AC-6C48-A394-33135CB467C7}"/>
                </a:ext>
              </a:extLst>
            </p:cNvPr>
            <p:cNvGrpSpPr/>
            <p:nvPr/>
          </p:nvGrpSpPr>
          <p:grpSpPr>
            <a:xfrm>
              <a:off x="918614" y="2843637"/>
              <a:ext cx="7658100" cy="3429000"/>
              <a:chOff x="918614" y="2843637"/>
              <a:chExt cx="7658100" cy="3429000"/>
            </a:xfrm>
          </p:grpSpPr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EED80C2F-46F7-ECAB-C94E-B9941F6E2FCB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830997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Interesting  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050" name="Picture 2" descr="Interesting Clipart Images | Free Download | PNG Transparent Background -  Pngtree">
                <a:extLst>
                  <a:ext uri="{FF2B5EF4-FFF2-40B4-BE49-F238E27FC236}">
                    <a16:creationId xmlns:a16="http://schemas.microsoft.com/office/drawing/2014/main" id="{B1D3AD6F-0863-B790-13C3-8ED0F5F2F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614" y="2843637"/>
                <a:ext cx="4333875" cy="342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6C689C97-8C97-E700-E062-505F08A5D332}"/>
                </a:ext>
              </a:extLst>
            </p:cNvPr>
            <p:cNvSpPr txBox="1"/>
            <p:nvPr/>
          </p:nvSpPr>
          <p:spPr>
            <a:xfrm>
              <a:off x="5252489" y="4308163"/>
              <a:ext cx="3763241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40C28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engaging or exciting and holding the attention or curiosity,</a:t>
              </a:r>
              <a:endPara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9CB254A-DFB0-75B2-F25C-EA9331F566C7}"/>
              </a:ext>
            </a:extLst>
          </p:cNvPr>
          <p:cNvGrpSpPr/>
          <p:nvPr/>
        </p:nvGrpSpPr>
        <p:grpSpPr>
          <a:xfrm>
            <a:off x="657658" y="5961617"/>
            <a:ext cx="7154658" cy="2957357"/>
            <a:chOff x="457200" y="6402634"/>
            <a:chExt cx="8565457" cy="2802338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A2CAC497-6534-F64D-6888-54B3CA9B2031}"/>
                </a:ext>
              </a:extLst>
            </p:cNvPr>
            <p:cNvGrpSpPr/>
            <p:nvPr/>
          </p:nvGrpSpPr>
          <p:grpSpPr>
            <a:xfrm>
              <a:off x="3478241" y="7026331"/>
              <a:ext cx="5544416" cy="1309980"/>
              <a:chOff x="3471314" y="3354868"/>
              <a:chExt cx="5544416" cy="1309980"/>
            </a:xfrm>
          </p:grpSpPr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C68B7FA7-950B-A4C3-7785-D3D1C5AD2C82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830997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Boring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697C2662-168F-CA78-03B8-F26E4B579907}"/>
                  </a:ext>
                </a:extLst>
              </p:cNvPr>
              <p:cNvSpPr txBox="1"/>
              <p:nvPr/>
            </p:nvSpPr>
            <p:spPr>
              <a:xfrm>
                <a:off x="5252489" y="4203183"/>
                <a:ext cx="37632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0C28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lack of interest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 </a:t>
                </a:r>
                <a:endPara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52" name="Picture 4" descr="Bored Stock Illustrations – 19,823 Bored Stock Illustrations, Vectors &amp;  Clipart - Dreamstime">
              <a:extLst>
                <a:ext uri="{FF2B5EF4-FFF2-40B4-BE49-F238E27FC236}">
                  <a16:creationId xmlns:a16="http://schemas.microsoft.com/office/drawing/2014/main" id="{5F7E7AAC-F8A2-FDA1-D8AD-5645A339D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9" b="36342"/>
            <a:stretch/>
          </p:blipFill>
          <p:spPr bwMode="auto">
            <a:xfrm>
              <a:off x="457200" y="6402634"/>
              <a:ext cx="4285562" cy="280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A842624-C075-4BA6-A930-52F76E87A8C6}"/>
              </a:ext>
            </a:extLst>
          </p:cNvPr>
          <p:cNvGrpSpPr/>
          <p:nvPr/>
        </p:nvGrpSpPr>
        <p:grpSpPr>
          <a:xfrm>
            <a:off x="9054647" y="2087074"/>
            <a:ext cx="8725207" cy="4086407"/>
            <a:chOff x="10024249" y="1857047"/>
            <a:chExt cx="7336995" cy="3050569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B7DE0E7F-BEE5-2317-20C4-50205389067D}"/>
                </a:ext>
              </a:extLst>
            </p:cNvPr>
            <p:cNvGrpSpPr/>
            <p:nvPr/>
          </p:nvGrpSpPr>
          <p:grpSpPr>
            <a:xfrm>
              <a:off x="12778115" y="2905876"/>
              <a:ext cx="4583129" cy="1408524"/>
              <a:chOff x="3471314" y="3354868"/>
              <a:chExt cx="5544416" cy="1703613"/>
            </a:xfrm>
          </p:grpSpPr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74CF7DF6-4654-AE44-CA2B-372C6651674A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1005093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Fun  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80B6B499-809D-8BE9-BF8E-059C3C3D0EA9}"/>
                  </a:ext>
                </a:extLst>
              </p:cNvPr>
              <p:cNvSpPr txBox="1"/>
              <p:nvPr/>
            </p:nvSpPr>
            <p:spPr>
              <a:xfrm>
                <a:off x="4797292" y="4308163"/>
                <a:ext cx="4218438" cy="75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0C28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something that provides amusement or enjoyment</a:t>
                </a:r>
                <a:endPara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54" name="Picture 6" descr="Free Vectors | Children jumping 1">
              <a:extLst>
                <a:ext uri="{FF2B5EF4-FFF2-40B4-BE49-F238E27FC236}">
                  <a16:creationId xmlns:a16="http://schemas.microsoft.com/office/drawing/2014/main" id="{50A5C942-EAA9-8F52-6FA3-5CAD99D53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4249" y="1857047"/>
              <a:ext cx="3487048" cy="3050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DBD35358-BB89-6356-15C2-0E4DE0F4F61B}"/>
              </a:ext>
            </a:extLst>
          </p:cNvPr>
          <p:cNvGrpSpPr/>
          <p:nvPr/>
        </p:nvGrpSpPr>
        <p:grpSpPr>
          <a:xfrm>
            <a:off x="10475686" y="6102317"/>
            <a:ext cx="7154656" cy="3417082"/>
            <a:chOff x="11739013" y="5871063"/>
            <a:chExt cx="6149468" cy="2701527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B18312A9-8355-03DD-FABD-C37FF6185017}"/>
                </a:ext>
              </a:extLst>
            </p:cNvPr>
            <p:cNvGrpSpPr/>
            <p:nvPr/>
          </p:nvGrpSpPr>
          <p:grpSpPr>
            <a:xfrm>
              <a:off x="12973562" y="6142588"/>
              <a:ext cx="4914919" cy="1619168"/>
              <a:chOff x="3471314" y="3354868"/>
              <a:chExt cx="5945797" cy="1958388"/>
            </a:xfrm>
          </p:grpSpPr>
          <p:sp>
            <p:nvSpPr>
              <p:cNvPr id="35" name="مربع نص 34">
                <a:extLst>
                  <a:ext uri="{FF2B5EF4-FFF2-40B4-BE49-F238E27FC236}">
                    <a16:creationId xmlns:a16="http://schemas.microsoft.com/office/drawing/2014/main" id="{8D0A5A1F-D7CF-55B8-0090-805055384641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945797" cy="794621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difficult  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مربع نص 35">
                <a:extLst>
                  <a:ext uri="{FF2B5EF4-FFF2-40B4-BE49-F238E27FC236}">
                    <a16:creationId xmlns:a16="http://schemas.microsoft.com/office/drawing/2014/main" id="{A9BA881D-F5F6-0541-2FB0-4818BB96CE99}"/>
                  </a:ext>
                </a:extLst>
              </p:cNvPr>
              <p:cNvSpPr txBox="1"/>
              <p:nvPr/>
            </p:nvSpPr>
            <p:spPr>
              <a:xfrm>
                <a:off x="5252489" y="4308163"/>
                <a:ext cx="3763241" cy="1005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0C28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hard to do, make, or carry out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.</a:t>
                </a:r>
                <a:endPara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56" name="Picture 8" descr="Carrying Bag Of Something | Great PowerPoint ClipArt for Presentations -  PresenterMedia.com">
              <a:extLst>
                <a:ext uri="{FF2B5EF4-FFF2-40B4-BE49-F238E27FC236}">
                  <a16:creationId xmlns:a16="http://schemas.microsoft.com/office/drawing/2014/main" id="{9B9467E8-878C-3FB4-4F1E-63AABC224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9013" y="5871063"/>
              <a:ext cx="2340198" cy="2701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940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C394984-F564-C44C-811F-FEE0310087F9}"/>
              </a:ext>
            </a:extLst>
          </p:cNvPr>
          <p:cNvSpPr txBox="1"/>
          <p:nvPr/>
        </p:nvSpPr>
        <p:spPr>
          <a:xfrm>
            <a:off x="-1634086" y="1082028"/>
            <a:ext cx="51054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Adjectives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A507506-F894-11D4-B03D-E3101D4F2E08}"/>
              </a:ext>
            </a:extLst>
          </p:cNvPr>
          <p:cNvGrpSpPr/>
          <p:nvPr/>
        </p:nvGrpSpPr>
        <p:grpSpPr>
          <a:xfrm>
            <a:off x="918614" y="3649504"/>
            <a:ext cx="6841082" cy="3739627"/>
            <a:chOff x="770776" y="2253852"/>
            <a:chExt cx="6841082" cy="3739627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E42A254D-75CE-D95C-A84C-0637A44AE090}"/>
                </a:ext>
              </a:extLst>
            </p:cNvPr>
            <p:cNvGrpSpPr/>
            <p:nvPr/>
          </p:nvGrpSpPr>
          <p:grpSpPr>
            <a:xfrm>
              <a:off x="3028729" y="3266316"/>
              <a:ext cx="4583129" cy="2727163"/>
              <a:chOff x="3471314" y="3354868"/>
              <a:chExt cx="5544416" cy="3298510"/>
            </a:xfrm>
          </p:grpSpPr>
          <p:sp>
            <p:nvSpPr>
              <p:cNvPr id="6" name="مربع نص 5">
                <a:extLst>
                  <a:ext uri="{FF2B5EF4-FFF2-40B4-BE49-F238E27FC236}">
                    <a16:creationId xmlns:a16="http://schemas.microsoft.com/office/drawing/2014/main" id="{EED80C2F-46F7-ECAB-C94E-B9941F6E2FCB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1005093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Challenging   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6C689C97-8C97-E700-E062-505F08A5D332}"/>
                  </a:ext>
                </a:extLst>
              </p:cNvPr>
              <p:cNvSpPr txBox="1"/>
              <p:nvPr/>
            </p:nvSpPr>
            <p:spPr>
              <a:xfrm>
                <a:off x="5252489" y="4308163"/>
                <a:ext cx="3763241" cy="2345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challenge is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0C28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something new and difficult which requires great effort and determination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.</a:t>
                </a:r>
                <a:endPara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DF1E2E-FC7C-16F2-3C9C-50934FB50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76" y="2253852"/>
              <a:ext cx="3579696" cy="3221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AAE338E8-04C9-037C-9978-3ECCF9F9579B}"/>
              </a:ext>
            </a:extLst>
          </p:cNvPr>
          <p:cNvGrpSpPr/>
          <p:nvPr/>
        </p:nvGrpSpPr>
        <p:grpSpPr>
          <a:xfrm>
            <a:off x="9050770" y="2897188"/>
            <a:ext cx="7717307" cy="3438525"/>
            <a:chOff x="9050770" y="2897188"/>
            <a:chExt cx="7717307" cy="3438525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A2CAC497-6534-F64D-6888-54B3CA9B2031}"/>
                </a:ext>
              </a:extLst>
            </p:cNvPr>
            <p:cNvGrpSpPr/>
            <p:nvPr/>
          </p:nvGrpSpPr>
          <p:grpSpPr>
            <a:xfrm>
              <a:off x="12136870" y="3234006"/>
              <a:ext cx="4631207" cy="1726239"/>
              <a:chOff x="3471314" y="3354868"/>
              <a:chExt cx="5544416" cy="1635753"/>
            </a:xfrm>
          </p:grpSpPr>
          <p:sp>
            <p:nvSpPr>
              <p:cNvPr id="20" name="مربع نص 19">
                <a:extLst>
                  <a:ext uri="{FF2B5EF4-FFF2-40B4-BE49-F238E27FC236}">
                    <a16:creationId xmlns:a16="http://schemas.microsoft.com/office/drawing/2014/main" id="{C68B7FA7-950B-A4C3-7785-D3D1C5AD2C82}"/>
                  </a:ext>
                </a:extLst>
              </p:cNvPr>
              <p:cNvSpPr txBox="1"/>
              <p:nvPr/>
            </p:nvSpPr>
            <p:spPr>
              <a:xfrm>
                <a:off x="3471314" y="3354868"/>
                <a:ext cx="5105400" cy="787438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Easy </a:t>
                </a: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697C2662-168F-CA78-03B8-F26E4B579907}"/>
                  </a:ext>
                </a:extLst>
              </p:cNvPr>
              <p:cNvSpPr txBox="1"/>
              <p:nvPr/>
            </p:nvSpPr>
            <p:spPr>
              <a:xfrm>
                <a:off x="5252488" y="4203183"/>
                <a:ext cx="3763242" cy="787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9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0C28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Simple effortless task.</a:t>
                </a:r>
                <a:endPara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6" name="Picture 4" descr="easy math clipart - Clip Art Library">
              <a:extLst>
                <a:ext uri="{FF2B5EF4-FFF2-40B4-BE49-F238E27FC236}">
                  <a16:creationId xmlns:a16="http://schemas.microsoft.com/office/drawing/2014/main" id="{75A6DAFA-61E9-CD89-D190-DC10A09FA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70" y="2897188"/>
              <a:ext cx="4048125" cy="343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088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A733F44-CC33-F58C-9CD3-2A7FDF723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6588"/>
          <a:stretch/>
        </p:blipFill>
        <p:spPr>
          <a:xfrm>
            <a:off x="190500" y="122600"/>
            <a:ext cx="18097500" cy="996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75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F8F3E99-F6DD-7CAA-9195-A3C2890B9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7420" y="179125"/>
            <a:ext cx="14812363" cy="1024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7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32EC6B-9645-1516-3700-7701785D8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8781" y="101819"/>
            <a:ext cx="11125200" cy="1055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11" name="صورة 10" descr="صورة تحتوي على رسوم متحركة, تلبيس, خيال, شخصية خيالية&#10;&#10;تم إنشاء الوصف تلقائياً">
            <a:extLst>
              <a:ext uri="{FF2B5EF4-FFF2-40B4-BE49-F238E27FC236}">
                <a16:creationId xmlns:a16="http://schemas.microsoft.com/office/drawing/2014/main" id="{6EA48938-8240-843B-8172-5F6147B16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609">
            <a:off x="2320530" y="653948"/>
            <a:ext cx="13258800" cy="973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5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27A4B68-EE02-C48A-8DAF-457B46439109}"/>
              </a:ext>
            </a:extLst>
          </p:cNvPr>
          <p:cNvSpPr txBox="1"/>
          <p:nvPr/>
        </p:nvSpPr>
        <p:spPr>
          <a:xfrm>
            <a:off x="3499023" y="4681835"/>
            <a:ext cx="11506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say PE for physical education. 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Fyi Images – Browse 1,861 Stock Photos, Vectors, and Video | Adobe Stock">
            <a:extLst>
              <a:ext uri="{FF2B5EF4-FFF2-40B4-BE49-F238E27FC236}">
                <a16:creationId xmlns:a16="http://schemas.microsoft.com/office/drawing/2014/main" id="{373A5D67-2676-E527-6D62-978EEE2D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43100"/>
            <a:ext cx="8382732" cy="26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قصاصة فنية, الرسومات, الرسوم المتحركة, رسوم متحركة&#10;&#10;تم إنشاء الوصف تلقائياً">
            <a:extLst>
              <a:ext uri="{FF2B5EF4-FFF2-40B4-BE49-F238E27FC236}">
                <a16:creationId xmlns:a16="http://schemas.microsoft.com/office/drawing/2014/main" id="{CBE3CC9D-A5F1-5F31-DB2A-95CE9395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19500"/>
            <a:ext cx="14630400" cy="82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1068</Words>
  <Application>Microsoft Office PowerPoint</Application>
  <PresentationFormat>مخصص</PresentationFormat>
  <Paragraphs>160</Paragraphs>
  <Slides>36</Slides>
  <Notes>19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53" baseType="lpstr">
      <vt:lpstr>Ink Free</vt:lpstr>
      <vt:lpstr>Sitka Display</vt:lpstr>
      <vt:lpstr>Arial Rounded MT Bold</vt:lpstr>
      <vt:lpstr>Source Sans Pro Black</vt:lpstr>
      <vt:lpstr>More Sugar Thin</vt:lpstr>
      <vt:lpstr>Helvetica Neue</vt:lpstr>
      <vt:lpstr>Dreaming Outloud Pro</vt:lpstr>
      <vt:lpstr>Impact</vt:lpstr>
      <vt:lpstr>Arial</vt:lpstr>
      <vt:lpstr>Noto Sans</vt:lpstr>
      <vt:lpstr>Tahoma</vt:lpstr>
      <vt:lpstr>Raleway</vt:lpstr>
      <vt:lpstr>Wingdings</vt:lpstr>
      <vt:lpstr>KFGQPC Uthman Taha Naskh</vt:lpstr>
      <vt:lpstr>Calibri</vt:lpstr>
      <vt:lpstr>Abadi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28</cp:revision>
  <dcterms:created xsi:type="dcterms:W3CDTF">2006-08-16T00:00:00Z</dcterms:created>
  <dcterms:modified xsi:type="dcterms:W3CDTF">2023-12-27T22:23:26Z</dcterms:modified>
  <dc:identifier>DAF2bxvJmhE</dc:identifier>
</cp:coreProperties>
</file>