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7"/>
  </p:notesMasterIdLst>
  <p:sldIdLst>
    <p:sldId id="1287" r:id="rId2"/>
    <p:sldId id="582" r:id="rId3"/>
    <p:sldId id="756" r:id="rId4"/>
    <p:sldId id="786" r:id="rId5"/>
    <p:sldId id="1295" r:id="rId6"/>
    <p:sldId id="1296" r:id="rId7"/>
    <p:sldId id="1297" r:id="rId8"/>
    <p:sldId id="1294" r:id="rId9"/>
    <p:sldId id="1298" r:id="rId10"/>
    <p:sldId id="1292" r:id="rId11"/>
    <p:sldId id="843" r:id="rId12"/>
    <p:sldId id="1286" r:id="rId13"/>
    <p:sldId id="1271" r:id="rId14"/>
    <p:sldId id="1299" r:id="rId15"/>
    <p:sldId id="1300" r:id="rId16"/>
    <p:sldId id="1301" r:id="rId17"/>
    <p:sldId id="1291" r:id="rId18"/>
    <p:sldId id="1280" r:id="rId19"/>
    <p:sldId id="1302" r:id="rId20"/>
    <p:sldId id="1303" r:id="rId21"/>
    <p:sldId id="1304" r:id="rId22"/>
    <p:sldId id="1305" r:id="rId23"/>
    <p:sldId id="1306" r:id="rId24"/>
    <p:sldId id="806" r:id="rId25"/>
    <p:sldId id="1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1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00"/>
    <a:srgbClr val="CC3300"/>
    <a:srgbClr val="CC0066"/>
    <a:srgbClr val="008000"/>
    <a:srgbClr val="00CC00"/>
    <a:srgbClr val="9900FF"/>
    <a:srgbClr val="FF33CC"/>
    <a:srgbClr val="63981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1339" autoAdjust="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582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latinLnBrk="0">
      <a:defRPr sz="1200">
        <a:latin typeface="+mn-lt"/>
        <a:ea typeface="+mn-ea"/>
        <a:cs typeface="+mn-cs"/>
        <a:sym typeface="Calibri"/>
      </a:defRPr>
    </a:lvl1pPr>
    <a:lvl2pPr indent="228600" algn="r" latinLnBrk="0">
      <a:defRPr sz="1200">
        <a:latin typeface="+mn-lt"/>
        <a:ea typeface="+mn-ea"/>
        <a:cs typeface="+mn-cs"/>
        <a:sym typeface="Calibri"/>
      </a:defRPr>
    </a:lvl2pPr>
    <a:lvl3pPr indent="457200" algn="r" latinLnBrk="0">
      <a:defRPr sz="1200">
        <a:latin typeface="+mn-lt"/>
        <a:ea typeface="+mn-ea"/>
        <a:cs typeface="+mn-cs"/>
        <a:sym typeface="Calibri"/>
      </a:defRPr>
    </a:lvl3pPr>
    <a:lvl4pPr indent="685800" algn="r" latinLnBrk="0">
      <a:defRPr sz="1200">
        <a:latin typeface="+mn-lt"/>
        <a:ea typeface="+mn-ea"/>
        <a:cs typeface="+mn-cs"/>
        <a:sym typeface="Calibri"/>
      </a:defRPr>
    </a:lvl4pPr>
    <a:lvl5pPr indent="914400" algn="r" latinLnBrk="0">
      <a:defRPr sz="1200">
        <a:latin typeface="+mn-lt"/>
        <a:ea typeface="+mn-ea"/>
        <a:cs typeface="+mn-cs"/>
        <a:sym typeface="Calibri"/>
      </a:defRPr>
    </a:lvl5pPr>
    <a:lvl6pPr indent="1143000" algn="r" latinLnBrk="0">
      <a:defRPr sz="1200">
        <a:latin typeface="+mn-lt"/>
        <a:ea typeface="+mn-ea"/>
        <a:cs typeface="+mn-cs"/>
        <a:sym typeface="Calibri"/>
      </a:defRPr>
    </a:lvl6pPr>
    <a:lvl7pPr indent="1371600" algn="r" latinLnBrk="0">
      <a:defRPr sz="1200">
        <a:latin typeface="+mn-lt"/>
        <a:ea typeface="+mn-ea"/>
        <a:cs typeface="+mn-cs"/>
        <a:sym typeface="Calibri"/>
      </a:defRPr>
    </a:lvl7pPr>
    <a:lvl8pPr indent="1600200" algn="r" latinLnBrk="0">
      <a:defRPr sz="1200">
        <a:latin typeface="+mn-lt"/>
        <a:ea typeface="+mn-ea"/>
        <a:cs typeface="+mn-cs"/>
        <a:sym typeface="Calibri"/>
      </a:defRPr>
    </a:lvl8pPr>
    <a:lvl9pPr indent="1828800" algn="r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9C3D-79EE-475C-A033-57F9FFE37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E6AB6-7BC2-4893-9C10-5792E3C3F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4EB84-82FA-4AEB-B6ED-FFDBE185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C5AF5-0DC4-405F-BF22-3FF3D72F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3159-0C76-435F-840D-7024F109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3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29A7-582E-49F0-9673-BDA13343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11966-5DA1-4390-AFA3-09B48B48E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FD94-BDC0-45EE-83CA-EE5BF172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1664A-9EA9-499A-84A0-7D4E784F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DC71C-AA74-45D2-9171-0001879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D4BCE-CD1A-4FA9-ACA6-0BAA65D02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1F590-D9DF-4F3D-A5B9-646477DA2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FCB18-645F-43E0-B3B8-6EC1C243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03B17-9EF3-4318-A6B8-E1F1D553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980E8-81AD-4137-B7FE-B9C21409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5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16624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9B82-7FD8-498D-B851-9D83A719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88E6C-A9A5-4222-867B-9D6A0A8D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F06F0-9856-40A9-A1E7-5C4B7CF9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19DE5-942B-42F6-A66E-76779622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84BE7-7E7F-41C0-9007-03DCBB32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D36A-1004-481C-B807-F00F9C48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0BA6A-50DA-4DDB-9C05-BE83777D9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B0396-D4E6-4C8D-8F67-4A01906F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3A6BF-17D6-4EC0-AA50-7AB705F8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7AEDF-C4B5-49D7-9785-FF3A344C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9957-7B75-434D-B6AE-C28362BB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B5D3F-8C58-4BC1-A0CC-B3B0784A4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E458D-2FA7-47DB-9AAE-F86B3C11A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9F9A7-96D7-4F00-8C0E-3C71B94E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C3CAE-C4A7-4354-8791-7DC01A1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5AEE7-061A-49D2-A129-5BE1E8E2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003F0-E84D-41A7-9085-9F1BFAB7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E91E3-6CD8-4CB1-9831-49C6A66F0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BFA59-321A-405D-98D6-678840FC6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11545-5411-4842-9D37-26AB6A88D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2B7D8-78B5-4F4D-8BB5-33F4F69D4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383A1-7B79-447B-8FCF-FC2A6BF2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4C8227-0631-45ED-AA11-0CE4FD3A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C61AC-3DC6-48DA-80CF-C7AE699F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4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DF7D-354E-4FD8-8FCF-6EAF2CE5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92668-8B62-4837-8089-04222400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2F7B1-3D21-4F3B-AB83-3177B398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8655F-8D10-4443-ADAC-F6A26B3E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EE9D8-2F43-4410-B3D9-629255D3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73EA5-E009-452F-A184-EBFAD8D0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A4F5A-09A4-4CC1-863E-45DFFF74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F25E-19F4-4CE1-AD63-062445F0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763C5-C653-4BCF-9057-C1E4CFC0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58408-DF18-484A-AB36-C1C74AC9F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C5F0B-0BBC-43B4-A921-567C9D99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069D3-6917-4FE1-AB58-97DA3937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64A6B-A285-422B-8CC0-1217532F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A51C-5CC1-459E-8F85-8B13D889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2833A-F743-429B-97DA-0A56D1908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966C9-9EC5-49C8-8C8A-239968566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C461A-9345-4A6F-8DAE-F2B178C8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4925C-4CEB-49F0-BBEF-1C03FBF9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2B635-5D7D-473B-95B2-7B0268B4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6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C70C2-E807-49C0-BC6F-9B8D2FA9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94BBE-99A6-4F48-B58C-9B33D7CB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B8EE3-EFFC-4788-943E-0F241B419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34ECE-15A1-4175-A587-1AE6C51D9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E75DE-0C0A-409E-AA57-9E54E4808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6/08/here-is-why-you-need-to-formulate-driving-strategies-for-your-company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6655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7AE19C6-64BC-4E66-A1DC-F85E05ED9B4D}"/>
              </a:ext>
            </a:extLst>
          </p:cNvPr>
          <p:cNvGrpSpPr/>
          <p:nvPr/>
        </p:nvGrpSpPr>
        <p:grpSpPr>
          <a:xfrm>
            <a:off x="0" y="0"/>
            <a:ext cx="12192000" cy="7125286"/>
            <a:chOff x="6348632" y="354638"/>
            <a:chExt cx="6397887" cy="4684920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571E306F-3A75-4C78-94E6-AC1C8823250B}"/>
                </a:ext>
              </a:extLst>
            </p:cNvPr>
            <p:cNvSpPr/>
            <p:nvPr/>
          </p:nvSpPr>
          <p:spPr>
            <a:xfrm>
              <a:off x="6348632" y="354639"/>
              <a:ext cx="6397886" cy="450917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Mega Goal </a:t>
              </a:r>
              <a:r>
                <a:rPr lang="en-US" sz="4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2.2  </a:t>
              </a:r>
              <a:endPara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5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U: </a:t>
              </a:r>
              <a:r>
                <a:rPr lang="en-US" sz="5400" dirty="0" smtClean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8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</a:p>
            <a:p>
              <a:pPr algn="ctr"/>
              <a:endParaRPr lang="en-US" sz="2800" b="1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600" b="1" u="sng" dirty="0" smtClean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 Sporting Life</a:t>
              </a:r>
              <a:endParaRPr lang="en-US" sz="6600" b="1" u="sng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5400" b="1" u="sng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Reading</a:t>
              </a:r>
              <a:endParaRPr lang="en-US" sz="5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600" b="1" u="sng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  <a:p>
              <a:pPr algn="ctr"/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000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By: 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Yousef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Hilal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Alyazedi</a:t>
              </a:r>
              <a:endParaRPr lang="ar-SA" sz="6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8C5006B-0142-4F91-B0E7-E2D4ED6AA534}"/>
                </a:ext>
              </a:extLst>
            </p:cNvPr>
            <p:cNvSpPr/>
            <p:nvPr/>
          </p:nvSpPr>
          <p:spPr>
            <a:xfrm>
              <a:off x="6348632" y="354638"/>
              <a:ext cx="6397887" cy="46849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799"/>
            </a:p>
          </p:txBody>
        </p:sp>
      </p:grpSp>
    </p:spTree>
    <p:extLst>
      <p:ext uri="{BB962C8B-B14F-4D97-AF65-F5344CB8AC3E}">
        <p14:creationId xmlns:p14="http://schemas.microsoft.com/office/powerpoint/2010/main" val="146401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120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0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4A744E64-3456-41DF-975D-B9E541D44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6347" y="3531242"/>
            <a:ext cx="9566029" cy="215596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60E68F-0FA7-4AC4-A135-C25C190D62DB}"/>
              </a:ext>
            </a:extLst>
          </p:cNvPr>
          <p:cNvSpPr/>
          <p:nvPr/>
        </p:nvSpPr>
        <p:spPr>
          <a:xfrm>
            <a:off x="2809461" y="175434"/>
            <a:ext cx="5585317" cy="1088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Our reading strategy is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4B0C9DD-18F5-4A05-93B8-B9D9EC153BF0}"/>
              </a:ext>
            </a:extLst>
          </p:cNvPr>
          <p:cNvSpPr/>
          <p:nvPr/>
        </p:nvSpPr>
        <p:spPr>
          <a:xfrm>
            <a:off x="5747657" y="1277257"/>
            <a:ext cx="348343" cy="108857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>
            <a:extLst>
              <a:ext uri="{FF2B5EF4-FFF2-40B4-BE49-F238E27FC236}">
                <a16:creationId xmlns:a16="http://schemas.microsoft.com/office/drawing/2014/main" id="{3CBF12CA-753B-4C03-97FE-DFED71BBFA42}"/>
              </a:ext>
            </a:extLst>
          </p:cNvPr>
          <p:cNvSpPr/>
          <p:nvPr/>
        </p:nvSpPr>
        <p:spPr>
          <a:xfrm>
            <a:off x="1081071" y="2365827"/>
            <a:ext cx="10103764" cy="1088570"/>
          </a:xfrm>
          <a:prstGeom prst="flowChartInputOutp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Timed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reading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19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151"/>
            <a:ext cx="12192000" cy="6848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0" y="119755"/>
            <a:ext cx="5662494" cy="25953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1350498" y="1955409"/>
            <a:ext cx="43187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70779" y="2262554"/>
            <a:ext cx="2668173" cy="2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07766" y="2262554"/>
            <a:ext cx="1561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70779" y="2546251"/>
            <a:ext cx="25556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584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5997328-962B-4253-A3CB-2A3A119F1C8B}"/>
              </a:ext>
            </a:extLst>
          </p:cNvPr>
          <p:cNvSpPr txBox="1"/>
          <p:nvPr/>
        </p:nvSpPr>
        <p:spPr>
          <a:xfrm>
            <a:off x="5627077" y="1482334"/>
            <a:ext cx="6246461" cy="46166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Facts about Norway in the Winter Games</a:t>
            </a:r>
            <a:endParaRPr lang="en-US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8" y="692947"/>
            <a:ext cx="4904762" cy="17970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056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300566"/>
            <a:ext cx="5305182" cy="42292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: Rounded Corners 27">
            <a:extLst>
              <a:ext uri="{FF2B5EF4-FFF2-40B4-BE49-F238E27FC236}">
                <a16:creationId xmlns:a16="http://schemas.microsoft.com/office/drawing/2014/main" id="{745B659B-C53E-4C99-B669-DE638DDA3CCD}"/>
              </a:ext>
            </a:extLst>
          </p:cNvPr>
          <p:cNvSpPr/>
          <p:nvPr/>
        </p:nvSpPr>
        <p:spPr>
          <a:xfrm>
            <a:off x="5726094" y="517326"/>
            <a:ext cx="6353362" cy="43028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When do Norwegians go cross-country skiing ?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58794" y="989810"/>
            <a:ext cx="237744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8499" y="1280159"/>
            <a:ext cx="1352843" cy="27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745B659B-C53E-4C99-B669-DE638DDA3CCD}"/>
              </a:ext>
            </a:extLst>
          </p:cNvPr>
          <p:cNvSpPr/>
          <p:nvPr/>
        </p:nvSpPr>
        <p:spPr>
          <a:xfrm>
            <a:off x="5726094" y="1280158"/>
            <a:ext cx="6353362" cy="71745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they do when the snow starts melting in spring ?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193409" y="1603717"/>
            <a:ext cx="3111305" cy="272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27">
            <a:extLst>
              <a:ext uri="{FF2B5EF4-FFF2-40B4-BE49-F238E27FC236}">
                <a16:creationId xmlns:a16="http://schemas.microsoft.com/office/drawing/2014/main" id="{745B659B-C53E-4C99-B669-DE638DDA3CCD}"/>
              </a:ext>
            </a:extLst>
          </p:cNvPr>
          <p:cNvSpPr/>
          <p:nvPr/>
        </p:nvSpPr>
        <p:spPr>
          <a:xfrm>
            <a:off x="5697958" y="2330163"/>
            <a:ext cx="6465906" cy="43028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they do if there is no access to snow?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51871" y="1899139"/>
            <a:ext cx="1606061" cy="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27">
            <a:extLst>
              <a:ext uri="{FF2B5EF4-FFF2-40B4-BE49-F238E27FC236}">
                <a16:creationId xmlns:a16="http://schemas.microsoft.com/office/drawing/2014/main" id="{745B659B-C53E-4C99-B669-DE638DDA3CCD}"/>
              </a:ext>
            </a:extLst>
          </p:cNvPr>
          <p:cNvSpPr/>
          <p:nvPr/>
        </p:nvSpPr>
        <p:spPr>
          <a:xfrm>
            <a:off x="5726094" y="3092995"/>
            <a:ext cx="6353362" cy="71745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Is it possible for people to ski in winter in the dark ?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مستطيل 33">
            <a:extLst>
              <a:ext uri="{FF2B5EF4-FFF2-40B4-BE49-F238E27FC236}">
                <a16:creationId xmlns:a16="http://schemas.microsoft.com/office/drawing/2014/main" id="{0419E9C4-543A-4546-B446-5B38C0E8ACAF}"/>
              </a:ext>
            </a:extLst>
          </p:cNvPr>
          <p:cNvSpPr/>
          <p:nvPr/>
        </p:nvSpPr>
        <p:spPr>
          <a:xfrm>
            <a:off x="3198906" y="1969475"/>
            <a:ext cx="1837328" cy="194224"/>
          </a:xfrm>
          <a:prstGeom prst="rect">
            <a:avLst/>
          </a:prstGeom>
          <a:solidFill>
            <a:srgbClr val="00CC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33">
            <a:extLst>
              <a:ext uri="{FF2B5EF4-FFF2-40B4-BE49-F238E27FC236}">
                <a16:creationId xmlns:a16="http://schemas.microsoft.com/office/drawing/2014/main" id="{0419E9C4-543A-4546-B446-5B38C0E8ACAF}"/>
              </a:ext>
            </a:extLst>
          </p:cNvPr>
          <p:cNvSpPr/>
          <p:nvPr/>
        </p:nvSpPr>
        <p:spPr>
          <a:xfrm>
            <a:off x="588498" y="2248338"/>
            <a:ext cx="4447735" cy="239297"/>
          </a:xfrm>
          <a:prstGeom prst="rect">
            <a:avLst/>
          </a:prstGeom>
          <a:solidFill>
            <a:srgbClr val="00CC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ectangle: Rounded Corners 27">
            <a:extLst>
              <a:ext uri="{FF2B5EF4-FFF2-40B4-BE49-F238E27FC236}">
                <a16:creationId xmlns:a16="http://schemas.microsoft.com/office/drawing/2014/main" id="{745B659B-C53E-4C99-B669-DE638DDA3CCD}"/>
              </a:ext>
            </a:extLst>
          </p:cNvPr>
          <p:cNvSpPr/>
          <p:nvPr/>
        </p:nvSpPr>
        <p:spPr>
          <a:xfrm>
            <a:off x="5893680" y="4314657"/>
            <a:ext cx="5936024" cy="43028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important were skis a century ago ?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446627" y="4097403"/>
            <a:ext cx="3800622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88498" y="4390478"/>
            <a:ext cx="1873348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9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9" y="305397"/>
            <a:ext cx="5572388" cy="3127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: Rounded Corners 27">
            <a:extLst>
              <a:ext uri="{FF2B5EF4-FFF2-40B4-BE49-F238E27FC236}">
                <a16:creationId xmlns:a16="http://schemas.microsoft.com/office/drawing/2014/main" id="{745B659B-C53E-4C99-B669-DE638DDA3CCD}"/>
              </a:ext>
            </a:extLst>
          </p:cNvPr>
          <p:cNvSpPr/>
          <p:nvPr/>
        </p:nvSpPr>
        <p:spPr>
          <a:xfrm>
            <a:off x="267289" y="3810298"/>
            <a:ext cx="7441807" cy="53206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Who is considered to be the father of modern skiing ?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78302" y="1041011"/>
            <a:ext cx="1786596" cy="35169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557933" y="1434907"/>
            <a:ext cx="984738" cy="2391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78302" y="1770484"/>
            <a:ext cx="492369" cy="2411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8389" y="4720146"/>
            <a:ext cx="10508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Telemark</a:t>
            </a:r>
            <a:r>
              <a:rPr lang="en-GB" sz="20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skiing is </a:t>
            </a:r>
            <a:r>
              <a:rPr lang="en-GB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technique that combines both alpine and </a:t>
            </a:r>
            <a:r>
              <a:rPr lang="en-GB" sz="2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nordic</a:t>
            </a:r>
            <a:r>
              <a:rPr lang="en-GB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skiing elements. </a:t>
            </a:r>
            <a:r>
              <a:rPr lang="en-GB" sz="2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Telemark</a:t>
            </a:r>
            <a:r>
              <a:rPr lang="en-GB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skiers are often known as 'free-heelers.'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65" y="305397"/>
            <a:ext cx="5430129" cy="329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9" y="597876"/>
            <a:ext cx="4619048" cy="495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9" y="1144432"/>
            <a:ext cx="3748912" cy="3295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745B659B-C53E-4C99-B669-DE638DDA3CCD}"/>
              </a:ext>
            </a:extLst>
          </p:cNvPr>
          <p:cNvSpPr/>
          <p:nvPr/>
        </p:nvSpPr>
        <p:spPr>
          <a:xfrm>
            <a:off x="4529800" y="1531332"/>
            <a:ext cx="6850963" cy="53206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Who was the first man to reach the South Pole ?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9317" y="1983545"/>
            <a:ext cx="1983545" cy="253219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17">
            <a:extLst>
              <a:ext uri="{FF2B5EF4-FFF2-40B4-BE49-F238E27FC236}">
                <a16:creationId xmlns:a16="http://schemas.microsoft.com/office/drawing/2014/main" id="{B2B0211C-D230-4B43-8DF4-6287BB6A346D}"/>
              </a:ext>
            </a:extLst>
          </p:cNvPr>
          <p:cNvSpPr/>
          <p:nvPr/>
        </p:nvSpPr>
        <p:spPr>
          <a:xfrm>
            <a:off x="4529799" y="2311317"/>
            <a:ext cx="1350495" cy="48073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When ?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5248" y="2501617"/>
            <a:ext cx="801859" cy="255651"/>
          </a:xfrm>
          <a:prstGeom prst="roundRect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B2B0211C-D230-4B43-8DF4-6287BB6A346D}"/>
              </a:ext>
            </a:extLst>
          </p:cNvPr>
          <p:cNvSpPr/>
          <p:nvPr/>
        </p:nvSpPr>
        <p:spPr>
          <a:xfrm>
            <a:off x="4515911" y="3039969"/>
            <a:ext cx="1364383" cy="50144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?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43992" y="2501616"/>
            <a:ext cx="819380" cy="25565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27">
            <a:extLst>
              <a:ext uri="{FF2B5EF4-FFF2-40B4-BE49-F238E27FC236}">
                <a16:creationId xmlns:a16="http://schemas.microsoft.com/office/drawing/2014/main" id="{745B659B-C53E-4C99-B669-DE638DDA3CCD}"/>
              </a:ext>
            </a:extLst>
          </p:cNvPr>
          <p:cNvSpPr/>
          <p:nvPr/>
        </p:nvSpPr>
        <p:spPr>
          <a:xfrm>
            <a:off x="4515911" y="3806026"/>
            <a:ext cx="7289405" cy="53206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Who crossed the Greenland interior on skis in 1880 ?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05576" y="2757268"/>
            <a:ext cx="164592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121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9" y="198832"/>
            <a:ext cx="4847619" cy="4866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: Rounded Corners 27">
            <a:extLst>
              <a:ext uri="{FF2B5EF4-FFF2-40B4-BE49-F238E27FC236}">
                <a16:creationId xmlns:a16="http://schemas.microsoft.com/office/drawing/2014/main" id="{745B659B-C53E-4C99-B669-DE638DDA3CCD}"/>
              </a:ext>
            </a:extLst>
          </p:cNvPr>
          <p:cNvSpPr/>
          <p:nvPr/>
        </p:nvSpPr>
        <p:spPr>
          <a:xfrm>
            <a:off x="5300509" y="669183"/>
            <a:ext cx="6508315" cy="71548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sport was first included in the Winter Olympic Program ?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5810" y="2283991"/>
            <a:ext cx="1034980" cy="250204"/>
          </a:xfrm>
          <a:prstGeom prst="roundRect">
            <a:avLst/>
          </a:prstGeom>
          <a:noFill/>
          <a:ln w="38100"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17">
            <a:extLst>
              <a:ext uri="{FF2B5EF4-FFF2-40B4-BE49-F238E27FC236}">
                <a16:creationId xmlns:a16="http://schemas.microsoft.com/office/drawing/2014/main" id="{B2B0211C-D230-4B43-8DF4-6287BB6A346D}"/>
              </a:ext>
            </a:extLst>
          </p:cNvPr>
          <p:cNvSpPr/>
          <p:nvPr/>
        </p:nvSpPr>
        <p:spPr>
          <a:xfrm>
            <a:off x="5300509" y="1928359"/>
            <a:ext cx="1350495" cy="48073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When ?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68290" y="2559315"/>
            <a:ext cx="673573" cy="22307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17">
            <a:extLst>
              <a:ext uri="{FF2B5EF4-FFF2-40B4-BE49-F238E27FC236}">
                <a16:creationId xmlns:a16="http://schemas.microsoft.com/office/drawing/2014/main" id="{B2B0211C-D230-4B43-8DF4-6287BB6A346D}"/>
              </a:ext>
            </a:extLst>
          </p:cNvPr>
          <p:cNvSpPr/>
          <p:nvPr/>
        </p:nvSpPr>
        <p:spPr>
          <a:xfrm>
            <a:off x="5300509" y="2794447"/>
            <a:ext cx="3085845" cy="48073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Biathlon ?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33">
            <a:extLst>
              <a:ext uri="{FF2B5EF4-FFF2-40B4-BE49-F238E27FC236}">
                <a16:creationId xmlns:a16="http://schemas.microsoft.com/office/drawing/2014/main" id="{0419E9C4-543A-4546-B446-5B38C0E8ACAF}"/>
              </a:ext>
            </a:extLst>
          </p:cNvPr>
          <p:cNvSpPr/>
          <p:nvPr/>
        </p:nvSpPr>
        <p:spPr>
          <a:xfrm>
            <a:off x="1881053" y="2534552"/>
            <a:ext cx="2508068" cy="259895"/>
          </a:xfrm>
          <a:prstGeom prst="rect">
            <a:avLst/>
          </a:prstGeom>
          <a:solidFill>
            <a:srgbClr val="00CC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33">
            <a:extLst>
              <a:ext uri="{FF2B5EF4-FFF2-40B4-BE49-F238E27FC236}">
                <a16:creationId xmlns:a16="http://schemas.microsoft.com/office/drawing/2014/main" id="{0419E9C4-543A-4546-B446-5B38C0E8ACAF}"/>
              </a:ext>
            </a:extLst>
          </p:cNvPr>
          <p:cNvSpPr/>
          <p:nvPr/>
        </p:nvSpPr>
        <p:spPr>
          <a:xfrm>
            <a:off x="375810" y="2845693"/>
            <a:ext cx="2968282" cy="237141"/>
          </a:xfrm>
          <a:prstGeom prst="rect">
            <a:avLst/>
          </a:prstGeom>
          <a:solidFill>
            <a:srgbClr val="00CC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17">
            <a:extLst>
              <a:ext uri="{FF2B5EF4-FFF2-40B4-BE49-F238E27FC236}">
                <a16:creationId xmlns:a16="http://schemas.microsoft.com/office/drawing/2014/main" id="{B2B0211C-D230-4B43-8DF4-6287BB6A346D}"/>
              </a:ext>
            </a:extLst>
          </p:cNvPr>
          <p:cNvSpPr/>
          <p:nvPr/>
        </p:nvSpPr>
        <p:spPr>
          <a:xfrm>
            <a:off x="5300508" y="3818877"/>
            <a:ext cx="6508316" cy="66160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Who have won the most of the cross-country skiing medals in the Winter Olympics over the years?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09407" y="2819566"/>
            <a:ext cx="992777" cy="26326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6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/>
          <a:stretch/>
        </p:blipFill>
        <p:spPr>
          <a:xfrm>
            <a:off x="300445" y="315765"/>
            <a:ext cx="5945889" cy="37990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: Rounded Corners 17">
            <a:extLst>
              <a:ext uri="{FF2B5EF4-FFF2-40B4-BE49-F238E27FC236}">
                <a16:creationId xmlns:a16="http://schemas.microsoft.com/office/drawing/2014/main" id="{B2B0211C-D230-4B43-8DF4-6287BB6A346D}"/>
              </a:ext>
            </a:extLst>
          </p:cNvPr>
          <p:cNvSpPr/>
          <p:nvPr/>
        </p:nvSpPr>
        <p:spPr>
          <a:xfrm>
            <a:off x="156754" y="4348927"/>
            <a:ext cx="8151224" cy="48073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Are Norwegian speed skaters among the best in the world ?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: Rounded Corners 17">
            <a:extLst>
              <a:ext uri="{FF2B5EF4-FFF2-40B4-BE49-F238E27FC236}">
                <a16:creationId xmlns:a16="http://schemas.microsoft.com/office/drawing/2014/main" id="{B2B0211C-D230-4B43-8DF4-6287BB6A346D}"/>
              </a:ext>
            </a:extLst>
          </p:cNvPr>
          <p:cNvSpPr/>
          <p:nvPr/>
        </p:nvSpPr>
        <p:spPr>
          <a:xfrm>
            <a:off x="156754" y="4985410"/>
            <a:ext cx="3866606" cy="48073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is Norway in winter ?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مستطيل 33">
            <a:extLst>
              <a:ext uri="{FF2B5EF4-FFF2-40B4-BE49-F238E27FC236}">
                <a16:creationId xmlns:a16="http://schemas.microsoft.com/office/drawing/2014/main" id="{0419E9C4-543A-4546-B446-5B38C0E8ACAF}"/>
              </a:ext>
            </a:extLst>
          </p:cNvPr>
          <p:cNvSpPr/>
          <p:nvPr/>
        </p:nvSpPr>
        <p:spPr>
          <a:xfrm>
            <a:off x="2217672" y="2215282"/>
            <a:ext cx="3752053" cy="240535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33">
            <a:extLst>
              <a:ext uri="{FF2B5EF4-FFF2-40B4-BE49-F238E27FC236}">
                <a16:creationId xmlns:a16="http://schemas.microsoft.com/office/drawing/2014/main" id="{0419E9C4-543A-4546-B446-5B38C0E8ACAF}"/>
              </a:ext>
            </a:extLst>
          </p:cNvPr>
          <p:cNvSpPr/>
          <p:nvPr/>
        </p:nvSpPr>
        <p:spPr>
          <a:xfrm>
            <a:off x="393898" y="2490574"/>
            <a:ext cx="2623623" cy="251902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17">
            <a:extLst>
              <a:ext uri="{FF2B5EF4-FFF2-40B4-BE49-F238E27FC236}">
                <a16:creationId xmlns:a16="http://schemas.microsoft.com/office/drawing/2014/main" id="{B2B0211C-D230-4B43-8DF4-6287BB6A346D}"/>
              </a:ext>
            </a:extLst>
          </p:cNvPr>
          <p:cNvSpPr/>
          <p:nvPr/>
        </p:nvSpPr>
        <p:spPr>
          <a:xfrm>
            <a:off x="156754" y="5591068"/>
            <a:ext cx="4650377" cy="48073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are indoor rinks used for ?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33">
            <a:extLst>
              <a:ext uri="{FF2B5EF4-FFF2-40B4-BE49-F238E27FC236}">
                <a16:creationId xmlns:a16="http://schemas.microsoft.com/office/drawing/2014/main" id="{0419E9C4-543A-4546-B446-5B38C0E8ACAF}"/>
              </a:ext>
            </a:extLst>
          </p:cNvPr>
          <p:cNvSpPr/>
          <p:nvPr/>
        </p:nvSpPr>
        <p:spPr>
          <a:xfrm>
            <a:off x="393898" y="2824526"/>
            <a:ext cx="2061920" cy="205054"/>
          </a:xfrm>
          <a:prstGeom prst="rect">
            <a:avLst/>
          </a:prstGeom>
          <a:solidFill>
            <a:srgbClr val="CCCC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96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929807" cy="59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2" y="486417"/>
            <a:ext cx="8161923" cy="4412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119">
            <a:extLst>
              <a:ext uri="{FF2B5EF4-FFF2-40B4-BE49-F238E27FC236}">
                <a16:creationId xmlns:a16="http://schemas.microsoft.com/office/drawing/2014/main" id="{1B54ADF4-E187-472B-9F2B-A7D4D0C8E572}"/>
              </a:ext>
            </a:extLst>
          </p:cNvPr>
          <p:cNvSpPr txBox="1"/>
          <p:nvPr/>
        </p:nvSpPr>
        <p:spPr>
          <a:xfrm>
            <a:off x="948267" y="1297492"/>
            <a:ext cx="9299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True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119">
            <a:extLst>
              <a:ext uri="{FF2B5EF4-FFF2-40B4-BE49-F238E27FC236}">
                <a16:creationId xmlns:a16="http://schemas.microsoft.com/office/drawing/2014/main" id="{1B54ADF4-E187-472B-9F2B-A7D4D0C8E572}"/>
              </a:ext>
            </a:extLst>
          </p:cNvPr>
          <p:cNvSpPr txBox="1"/>
          <p:nvPr/>
        </p:nvSpPr>
        <p:spPr>
          <a:xfrm>
            <a:off x="948267" y="1719968"/>
            <a:ext cx="9299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False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119">
            <a:extLst>
              <a:ext uri="{FF2B5EF4-FFF2-40B4-BE49-F238E27FC236}">
                <a16:creationId xmlns:a16="http://schemas.microsoft.com/office/drawing/2014/main" id="{1B54ADF4-E187-472B-9F2B-A7D4D0C8E572}"/>
              </a:ext>
            </a:extLst>
          </p:cNvPr>
          <p:cNvSpPr txBox="1"/>
          <p:nvPr/>
        </p:nvSpPr>
        <p:spPr>
          <a:xfrm>
            <a:off x="948267" y="2121630"/>
            <a:ext cx="9299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False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119">
            <a:extLst>
              <a:ext uri="{FF2B5EF4-FFF2-40B4-BE49-F238E27FC236}">
                <a16:creationId xmlns:a16="http://schemas.microsoft.com/office/drawing/2014/main" id="{1B54ADF4-E187-472B-9F2B-A7D4D0C8E572}"/>
              </a:ext>
            </a:extLst>
          </p:cNvPr>
          <p:cNvSpPr txBox="1"/>
          <p:nvPr/>
        </p:nvSpPr>
        <p:spPr>
          <a:xfrm>
            <a:off x="948267" y="2531043"/>
            <a:ext cx="9299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True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119">
            <a:extLst>
              <a:ext uri="{FF2B5EF4-FFF2-40B4-BE49-F238E27FC236}">
                <a16:creationId xmlns:a16="http://schemas.microsoft.com/office/drawing/2014/main" id="{1B54ADF4-E187-472B-9F2B-A7D4D0C8E572}"/>
              </a:ext>
            </a:extLst>
          </p:cNvPr>
          <p:cNvSpPr txBox="1"/>
          <p:nvPr/>
        </p:nvSpPr>
        <p:spPr>
          <a:xfrm>
            <a:off x="948267" y="2945768"/>
            <a:ext cx="9299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False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119">
            <a:extLst>
              <a:ext uri="{FF2B5EF4-FFF2-40B4-BE49-F238E27FC236}">
                <a16:creationId xmlns:a16="http://schemas.microsoft.com/office/drawing/2014/main" id="{1B54ADF4-E187-472B-9F2B-A7D4D0C8E572}"/>
              </a:ext>
            </a:extLst>
          </p:cNvPr>
          <p:cNvSpPr txBox="1"/>
          <p:nvPr/>
        </p:nvSpPr>
        <p:spPr>
          <a:xfrm>
            <a:off x="948267" y="3361780"/>
            <a:ext cx="9299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True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119">
            <a:extLst>
              <a:ext uri="{FF2B5EF4-FFF2-40B4-BE49-F238E27FC236}">
                <a16:creationId xmlns:a16="http://schemas.microsoft.com/office/drawing/2014/main" id="{1B54ADF4-E187-472B-9F2B-A7D4D0C8E572}"/>
              </a:ext>
            </a:extLst>
          </p:cNvPr>
          <p:cNvSpPr txBox="1"/>
          <p:nvPr/>
        </p:nvSpPr>
        <p:spPr>
          <a:xfrm>
            <a:off x="948267" y="3770041"/>
            <a:ext cx="9299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False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119">
            <a:extLst>
              <a:ext uri="{FF2B5EF4-FFF2-40B4-BE49-F238E27FC236}">
                <a16:creationId xmlns:a16="http://schemas.microsoft.com/office/drawing/2014/main" id="{1B54ADF4-E187-472B-9F2B-A7D4D0C8E572}"/>
              </a:ext>
            </a:extLst>
          </p:cNvPr>
          <p:cNvSpPr txBox="1"/>
          <p:nvPr/>
        </p:nvSpPr>
        <p:spPr>
          <a:xfrm>
            <a:off x="961330" y="4189955"/>
            <a:ext cx="9299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True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8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4" y="358218"/>
            <a:ext cx="9580952" cy="56190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44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Work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300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88" y="196702"/>
            <a:ext cx="6282889" cy="60081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2483477" y="1344497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baseball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2496540" y="2562052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basketball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2483477" y="3453031"/>
            <a:ext cx="3159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ping pong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table tennis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2483477" y="4344010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taekwondo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2496540" y="5076705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tennis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88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764704"/>
            <a:ext cx="7937489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C940F0-891D-48D9-A7EC-F2927B02FAC2}"/>
              </a:ext>
            </a:extLst>
          </p:cNvPr>
          <p:cNvSpPr txBox="1"/>
          <p:nvPr/>
        </p:nvSpPr>
        <p:spPr>
          <a:xfrm>
            <a:off x="263352" y="3861048"/>
            <a:ext cx="9649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Workbook  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P.</a:t>
            </a:r>
            <a:r>
              <a:rPr lang="en-US" sz="6000" dirty="0">
                <a:latin typeface="Algerian" panose="04020705040A02060702" pitchFamily="82" charset="0"/>
              </a:rPr>
              <a:t>  </a:t>
            </a:r>
            <a:r>
              <a:rPr lang="en-US" sz="6000" dirty="0" smtClean="0">
                <a:solidFill>
                  <a:srgbClr val="006600"/>
                </a:solidFill>
                <a:latin typeface="Algerian" panose="04020705040A02060702" pitchFamily="82" charset="0"/>
              </a:rPr>
              <a:t>299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6000" dirty="0">
                <a:latin typeface="Algerian" panose="04020705040A02060702" pitchFamily="82" charset="0"/>
              </a:rPr>
              <a:t>Exercise </a:t>
            </a:r>
            <a:r>
              <a:rPr lang="en-US" sz="6000" dirty="0" smtClean="0">
                <a:solidFill>
                  <a:srgbClr val="006600"/>
                </a:solidFill>
                <a:latin typeface="Algerian" panose="04020705040A02060702" pitchFamily="82" charset="0"/>
              </a:rPr>
              <a:t>I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43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63" y="573986"/>
            <a:ext cx="7223760" cy="49523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 picture containing text, plate, dishware, tableware&#10;&#10;Description automatically generated">
            <a:extLst>
              <a:ext uri="{FF2B5EF4-FFF2-40B4-BE49-F238E27FC236}">
                <a16:creationId xmlns:a16="http://schemas.microsoft.com/office/drawing/2014/main" id="{A5F6CB24-F662-473A-A5FA-03A53847A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1109" y="1001045"/>
            <a:ext cx="9320979" cy="38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" y="2133101"/>
            <a:ext cx="9589398" cy="435133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33" y="373561"/>
            <a:ext cx="7112338" cy="155733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>
            <a:extLst>
              <a:ext uri="{FF2B5EF4-FFF2-40B4-BE49-F238E27FC236}">
                <a16:creationId xmlns:a16="http://schemas.microsoft.com/office/drawing/2014/main" id="{E2BBEF29-C855-4122-9602-0FB7A367144B}"/>
              </a:ext>
            </a:extLst>
          </p:cNvPr>
          <p:cNvSpPr txBox="1">
            <a:spLocks/>
          </p:cNvSpPr>
          <p:nvPr/>
        </p:nvSpPr>
        <p:spPr>
          <a:xfrm>
            <a:off x="574735" y="382734"/>
            <a:ext cx="6378870" cy="9689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Objectives</a:t>
            </a:r>
            <a:endParaRPr lang="ar-SA" sz="6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id="{68C2BBAD-C1C0-4367-B039-20815264FBCE}"/>
              </a:ext>
            </a:extLst>
          </p:cNvPr>
          <p:cNvSpPr txBox="1">
            <a:spLocks/>
          </p:cNvSpPr>
          <p:nvPr/>
        </p:nvSpPr>
        <p:spPr>
          <a:xfrm>
            <a:off x="417364" y="1729392"/>
            <a:ext cx="11774635" cy="4745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The students will be able to 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TC-Regular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1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Mention some information about Norway.</a:t>
            </a: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2-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Name some winter sports in Norway .</a:t>
            </a: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3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Read for specific information .</a:t>
            </a: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4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Talk about popular sports in Saudi Arabia.</a:t>
            </a: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44B782B-11B0-4690-8802-5766A6F4D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8009964" y="-41394"/>
            <a:ext cx="3456322" cy="2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7">
            <a:extLst>
              <a:ext uri="{FF2B5EF4-FFF2-40B4-BE49-F238E27FC236}">
                <a16:creationId xmlns:a16="http://schemas.microsoft.com/office/drawing/2014/main" id="{253FCFFF-F666-4D98-895F-55462585B33E}"/>
              </a:ext>
            </a:extLst>
          </p:cNvPr>
          <p:cNvSpPr/>
          <p:nvPr/>
        </p:nvSpPr>
        <p:spPr>
          <a:xfrm>
            <a:off x="8268789" y="176349"/>
            <a:ext cx="2866372" cy="2860765"/>
          </a:xfrm>
          <a:prstGeom prst="roundRect">
            <a:avLst/>
          </a:prstGeom>
          <a:blipFill>
            <a:blip r:embed="rId2"/>
            <a:stretch>
              <a:fillRect l="-12157" r="-1215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ar-SA" sz="2400" dirty="0">
              <a:latin typeface="+mj-lt"/>
            </a:endParaRPr>
          </a:p>
        </p:txBody>
      </p:sp>
      <p:sp>
        <p:nvSpPr>
          <p:cNvPr id="6" name="شكل بيضاوي 7">
            <a:extLst>
              <a:ext uri="{FF2B5EF4-FFF2-40B4-BE49-F238E27FC236}">
                <a16:creationId xmlns:a16="http://schemas.microsoft.com/office/drawing/2014/main" id="{2CFEE7BA-C45A-4D7E-9BBC-2CF4C8C8562F}"/>
              </a:ext>
            </a:extLst>
          </p:cNvPr>
          <p:cNvSpPr/>
          <p:nvPr/>
        </p:nvSpPr>
        <p:spPr>
          <a:xfrm>
            <a:off x="8412479" y="3200233"/>
            <a:ext cx="2963421" cy="3083001"/>
          </a:xfrm>
          <a:prstGeom prst="roundRect">
            <a:avLst/>
          </a:prstGeom>
          <a:blipFill>
            <a:blip r:embed="rId3"/>
            <a:stretch>
              <a:fillRect l="-12157" r="-1215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ar-SA" sz="2400" dirty="0">
              <a:latin typeface="+mj-lt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66206" y="1726233"/>
            <a:ext cx="5617029" cy="86214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What are the people doing in each picture 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206" y="3396663"/>
            <a:ext cx="559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Ski jumping</a:t>
            </a:r>
            <a:endParaRPr lang="en-GB" sz="2800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206" y="4480123"/>
            <a:ext cx="559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Speed skating</a:t>
            </a:r>
            <a:endParaRPr lang="en-GB" sz="2800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صورة 1">
            <a:extLst>
              <a:ext uri="{FF2B5EF4-FFF2-40B4-BE49-F238E27FC236}">
                <a16:creationId xmlns:a16="http://schemas.microsoft.com/office/drawing/2014/main" id="{AD92B556-C9FE-4426-A566-773C6B1AA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176349"/>
            <a:ext cx="6489075" cy="132857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90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1">
            <a:extLst>
              <a:ext uri="{FF2B5EF4-FFF2-40B4-BE49-F238E27FC236}">
                <a16:creationId xmlns:a16="http://schemas.microsoft.com/office/drawing/2014/main" id="{926A3012-E294-4FA6-94B4-956C52927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869" y="219944"/>
            <a:ext cx="2343652" cy="5859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0262" y="365761"/>
            <a:ext cx="559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are these ?</a:t>
            </a:r>
            <a:endParaRPr lang="en-GB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62" y="888981"/>
            <a:ext cx="559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These are winter sports .</a:t>
            </a:r>
            <a:endParaRPr lang="en-GB" sz="28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 descr="Download &lt;strong&gt;Skiing&lt;/strong&gt; &lt;strong&gt;Clipart&lt;/strong&gt; HQ PNG Image | FreePNGIm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6" y="1654302"/>
            <a:ext cx="1997783" cy="167938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A3CD9D-B567-43CB-846C-D4D1D1DE3EDD}"/>
              </a:ext>
            </a:extLst>
          </p:cNvPr>
          <p:cNvCxnSpPr>
            <a:cxnSpLocks/>
          </p:cNvCxnSpPr>
          <p:nvPr/>
        </p:nvCxnSpPr>
        <p:spPr>
          <a:xfrm>
            <a:off x="9312871" y="671468"/>
            <a:ext cx="1202729" cy="78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A3CD9D-B567-43CB-846C-D4D1D1DE3EDD}"/>
              </a:ext>
            </a:extLst>
          </p:cNvPr>
          <p:cNvCxnSpPr>
            <a:cxnSpLocks/>
          </p:cNvCxnSpPr>
          <p:nvPr/>
        </p:nvCxnSpPr>
        <p:spPr>
          <a:xfrm>
            <a:off x="9338997" y="1124465"/>
            <a:ext cx="8761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96" y="1654302"/>
            <a:ext cx="1870303" cy="157222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A3CD9D-B567-43CB-846C-D4D1D1DE3EDD}"/>
              </a:ext>
            </a:extLst>
          </p:cNvPr>
          <p:cNvCxnSpPr>
            <a:cxnSpLocks/>
          </p:cNvCxnSpPr>
          <p:nvPr/>
        </p:nvCxnSpPr>
        <p:spPr>
          <a:xfrm>
            <a:off x="9378186" y="1598754"/>
            <a:ext cx="8761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7">
            <a:extLst>
              <a:ext uri="{FF2B5EF4-FFF2-40B4-BE49-F238E27FC236}">
                <a16:creationId xmlns:a16="http://schemas.microsoft.com/office/drawing/2014/main" id="{85ADB809-C2E7-4ED2-8AD0-34EE776F50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89" b="13415"/>
          <a:stretch/>
        </p:blipFill>
        <p:spPr>
          <a:xfrm>
            <a:off x="4383176" y="1730272"/>
            <a:ext cx="2215353" cy="149625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3CD9D-B567-43CB-846C-D4D1D1DE3EDD}"/>
              </a:ext>
            </a:extLst>
          </p:cNvPr>
          <p:cNvCxnSpPr>
            <a:cxnSpLocks/>
          </p:cNvCxnSpPr>
          <p:nvPr/>
        </p:nvCxnSpPr>
        <p:spPr>
          <a:xfrm>
            <a:off x="9639442" y="2064663"/>
            <a:ext cx="8761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صورة 10">
            <a:extLst>
              <a:ext uri="{FF2B5EF4-FFF2-40B4-BE49-F238E27FC236}">
                <a16:creationId xmlns:a16="http://schemas.microsoft.com/office/drawing/2014/main" id="{AF56B1F8-DFC0-4FF8-8DD2-66CB8512C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327" y="1764063"/>
            <a:ext cx="1508744" cy="14624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A3CD9D-B567-43CB-846C-D4D1D1DE3EDD}"/>
              </a:ext>
            </a:extLst>
          </p:cNvPr>
          <p:cNvCxnSpPr>
            <a:cxnSpLocks/>
          </p:cNvCxnSpPr>
          <p:nvPr/>
        </p:nvCxnSpPr>
        <p:spPr>
          <a:xfrm>
            <a:off x="9378186" y="2739577"/>
            <a:ext cx="1268043" cy="3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7" y="3226526"/>
            <a:ext cx="1639206" cy="163920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A3CD9D-B567-43CB-846C-D4D1D1DE3EDD}"/>
              </a:ext>
            </a:extLst>
          </p:cNvPr>
          <p:cNvCxnSpPr>
            <a:cxnSpLocks/>
          </p:cNvCxnSpPr>
          <p:nvPr/>
        </p:nvCxnSpPr>
        <p:spPr>
          <a:xfrm>
            <a:off x="9430438" y="3213463"/>
            <a:ext cx="1268043" cy="3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17" y="3226526"/>
            <a:ext cx="1521678" cy="1639206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A3CD9D-B567-43CB-846C-D4D1D1DE3EDD}"/>
              </a:ext>
            </a:extLst>
          </p:cNvPr>
          <p:cNvCxnSpPr>
            <a:cxnSpLocks/>
          </p:cNvCxnSpPr>
          <p:nvPr/>
        </p:nvCxnSpPr>
        <p:spPr>
          <a:xfrm>
            <a:off x="9338997" y="3664307"/>
            <a:ext cx="1268043" cy="3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99" y="3466700"/>
            <a:ext cx="1985821" cy="139903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EA3CD9D-B567-43CB-846C-D4D1D1DE3EDD}"/>
              </a:ext>
            </a:extLst>
          </p:cNvPr>
          <p:cNvCxnSpPr>
            <a:cxnSpLocks/>
          </p:cNvCxnSpPr>
          <p:nvPr/>
        </p:nvCxnSpPr>
        <p:spPr>
          <a:xfrm>
            <a:off x="9379890" y="4140090"/>
            <a:ext cx="593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4"/>
          <a:stretch/>
        </p:blipFill>
        <p:spPr>
          <a:xfrm>
            <a:off x="6393767" y="3466700"/>
            <a:ext cx="2114304" cy="137339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EA3CD9D-B567-43CB-846C-D4D1D1DE3EDD}"/>
              </a:ext>
            </a:extLst>
          </p:cNvPr>
          <p:cNvCxnSpPr>
            <a:cxnSpLocks/>
          </p:cNvCxnSpPr>
          <p:nvPr/>
        </p:nvCxnSpPr>
        <p:spPr>
          <a:xfrm>
            <a:off x="9442124" y="4580675"/>
            <a:ext cx="1452566" cy="3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A3CD9D-B567-43CB-846C-D4D1D1DE3EDD}"/>
              </a:ext>
            </a:extLst>
          </p:cNvPr>
          <p:cNvCxnSpPr>
            <a:cxnSpLocks/>
          </p:cNvCxnSpPr>
          <p:nvPr/>
        </p:nvCxnSpPr>
        <p:spPr>
          <a:xfrm>
            <a:off x="9407720" y="5024009"/>
            <a:ext cx="1107880" cy="5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صورة 24">
            <a:extLst>
              <a:ext uri="{FF2B5EF4-FFF2-40B4-BE49-F238E27FC236}">
                <a16:creationId xmlns:a16="http://schemas.microsoft.com/office/drawing/2014/main" id="{364D3756-9F06-49C2-9C93-A916ACCEE44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9213"/>
          <a:stretch/>
        </p:blipFill>
        <p:spPr>
          <a:xfrm>
            <a:off x="2171529" y="4865732"/>
            <a:ext cx="2078789" cy="1572224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EA3CD9D-B567-43CB-846C-D4D1D1DE3EDD}"/>
              </a:ext>
            </a:extLst>
          </p:cNvPr>
          <p:cNvCxnSpPr>
            <a:cxnSpLocks/>
          </p:cNvCxnSpPr>
          <p:nvPr/>
        </p:nvCxnSpPr>
        <p:spPr>
          <a:xfrm>
            <a:off x="9378186" y="5529807"/>
            <a:ext cx="1107880" cy="5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99" y="4936639"/>
            <a:ext cx="1829065" cy="1501317"/>
          </a:xfrm>
          <a:prstGeom prst="rect">
            <a:avLst/>
          </a:prstGeom>
        </p:spPr>
      </p:pic>
      <p:pic>
        <p:nvPicPr>
          <p:cNvPr id="49" name="صورة 21">
            <a:extLst>
              <a:ext uri="{FF2B5EF4-FFF2-40B4-BE49-F238E27FC236}">
                <a16:creationId xmlns:a16="http://schemas.microsoft.com/office/drawing/2014/main" id="{3D808934-68AA-4A53-BD19-86270FBBFA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2657" y="4905912"/>
            <a:ext cx="2168218" cy="1532044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EA3CD9D-B567-43CB-846C-D4D1D1DE3EDD}"/>
              </a:ext>
            </a:extLst>
          </p:cNvPr>
          <p:cNvCxnSpPr>
            <a:cxnSpLocks/>
          </p:cNvCxnSpPr>
          <p:nvPr/>
        </p:nvCxnSpPr>
        <p:spPr>
          <a:xfrm>
            <a:off x="9430439" y="5975843"/>
            <a:ext cx="1107880" cy="5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51" y="5011783"/>
            <a:ext cx="2207520" cy="142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4" y="709076"/>
            <a:ext cx="4322275" cy="2935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فقاعة الكلام: مستطيلة مستديرة الزوايا 13">
            <a:extLst>
              <a:ext uri="{FF2B5EF4-FFF2-40B4-BE49-F238E27FC236}">
                <a16:creationId xmlns:a16="http://schemas.microsoft.com/office/drawing/2014/main" id="{5BCEAEEE-F6FC-45E8-9F86-04D33543170E}"/>
              </a:ext>
            </a:extLst>
          </p:cNvPr>
          <p:cNvSpPr/>
          <p:nvPr/>
        </p:nvSpPr>
        <p:spPr>
          <a:xfrm>
            <a:off x="5008880" y="970333"/>
            <a:ext cx="6199051" cy="884593"/>
          </a:xfrm>
          <a:prstGeom prst="wedgeRoundRectCallout">
            <a:avLst>
              <a:gd name="adj1" fmla="val 60707"/>
              <a:gd name="adj2" fmla="val -24212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think “a country born on skis” mean ?</a:t>
            </a:r>
            <a:endParaRPr lang="ar-SA" sz="2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8880" y="2444208"/>
            <a:ext cx="706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It means that</a:t>
            </a:r>
            <a:r>
              <a:rPr lang="en-US" sz="24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 most Norwegians learn to ski from a very young age and therefore it becomes as natural as cycling or running.</a:t>
            </a:r>
            <a:endParaRPr lang="ar-SA" sz="2400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59">
            <a:extLst>
              <a:ext uri="{FF2B5EF4-FFF2-40B4-BE49-F238E27FC236}">
                <a16:creationId xmlns:a16="http://schemas.microsoft.com/office/drawing/2014/main" id="{32567747-DFDF-4522-B387-A6018BF83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96" y="207553"/>
            <a:ext cx="5431004" cy="5223329"/>
          </a:xfrm>
          <a:prstGeom prst="rect">
            <a:avLst/>
          </a:prstGeom>
        </p:spPr>
      </p:pic>
      <p:pic>
        <p:nvPicPr>
          <p:cNvPr id="5" name="صورة 27">
            <a:extLst>
              <a:ext uri="{FF2B5EF4-FFF2-40B4-BE49-F238E27FC236}">
                <a16:creationId xmlns:a16="http://schemas.microsoft.com/office/drawing/2014/main" id="{41021A08-9608-46DE-8B1F-D1C8D8EC0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400" y="207553"/>
            <a:ext cx="6190303" cy="5223329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5408CD0-62AD-415B-957F-157B5F4DBCC3}"/>
              </a:ext>
            </a:extLst>
          </p:cNvPr>
          <p:cNvSpPr/>
          <p:nvPr/>
        </p:nvSpPr>
        <p:spPr>
          <a:xfrm>
            <a:off x="370396" y="207553"/>
            <a:ext cx="11621306" cy="52233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ar-SA" sz="2400" dirty="0">
              <a:latin typeface="+mj-lt"/>
            </a:endParaRPr>
          </a:p>
        </p:txBody>
      </p:sp>
      <p:pic>
        <p:nvPicPr>
          <p:cNvPr id="7" name="MG Bk 4 F-SA_2020_1-16">
            <a:hlinkClick r:id="" action="ppaction://media"/>
            <a:extLst>
              <a:ext uri="{FF2B5EF4-FFF2-40B4-BE49-F238E27FC236}">
                <a16:creationId xmlns:a16="http://schemas.microsoft.com/office/drawing/2014/main" id="{5BFFBF1E-091F-4D96-BAD2-3661373A58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70"/>
                </p14:media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69780" y="1705297"/>
            <a:ext cx="1690679" cy="17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59">
            <a:extLst>
              <a:ext uri="{FF2B5EF4-FFF2-40B4-BE49-F238E27FC236}">
                <a16:creationId xmlns:a16="http://schemas.microsoft.com/office/drawing/2014/main" id="{32567747-DFDF-4522-B387-A6018BF83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" y="155303"/>
            <a:ext cx="5380733" cy="6049554"/>
          </a:xfrm>
          <a:prstGeom prst="rect">
            <a:avLst/>
          </a:prstGeom>
        </p:spPr>
      </p:pic>
      <p:pic>
        <p:nvPicPr>
          <p:cNvPr id="3" name="صورة 27">
            <a:extLst>
              <a:ext uri="{FF2B5EF4-FFF2-40B4-BE49-F238E27FC236}">
                <a16:creationId xmlns:a16="http://schemas.microsoft.com/office/drawing/2014/main" id="{41021A08-9608-46DE-8B1F-D1C8D8EC0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561" y="155303"/>
            <a:ext cx="4614333" cy="6049554"/>
          </a:xfrm>
          <a:prstGeom prst="rect">
            <a:avLst/>
          </a:prstGeom>
        </p:spPr>
      </p:pic>
      <p:pic>
        <p:nvPicPr>
          <p:cNvPr id="4" name="صورة 28">
            <a:extLst>
              <a:ext uri="{FF2B5EF4-FFF2-40B4-BE49-F238E27FC236}">
                <a16:creationId xmlns:a16="http://schemas.microsoft.com/office/drawing/2014/main" id="{3BBC4396-ADB5-49A4-A6DA-766FBCC3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094" y="2155371"/>
            <a:ext cx="4495800" cy="4049486"/>
          </a:xfrm>
          <a:prstGeom prst="rect">
            <a:avLst/>
          </a:prstGeom>
        </p:spPr>
      </p:pic>
      <p:sp>
        <p:nvSpPr>
          <p:cNvPr id="5" name="مربع نص 9">
            <a:extLst>
              <a:ext uri="{FF2B5EF4-FFF2-40B4-BE49-F238E27FC236}">
                <a16:creationId xmlns:a16="http://schemas.microsoft.com/office/drawing/2014/main" id="{BB1D5B31-215A-4FD6-B5E9-68D692E97422}"/>
              </a:ext>
            </a:extLst>
          </p:cNvPr>
          <p:cNvSpPr txBox="1"/>
          <p:nvPr/>
        </p:nvSpPr>
        <p:spPr>
          <a:xfrm>
            <a:off x="6087094" y="2363393"/>
            <a:ext cx="4350129" cy="66401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the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title of the text ?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ar-SA" sz="200" b="1" dirty="0">
              <a:solidFill>
                <a:schemeClr val="bg1"/>
              </a:solidFill>
              <a:latin typeface="Selawik Semibold" panose="020B07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97280" y="1567543"/>
            <a:ext cx="2024743" cy="110173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شكل بيضاوي 40">
            <a:extLst>
              <a:ext uri="{FF2B5EF4-FFF2-40B4-BE49-F238E27FC236}">
                <a16:creationId xmlns:a16="http://schemas.microsoft.com/office/drawing/2014/main" id="{67B9F0D4-42BA-4649-A74A-4D9E1AE42550}"/>
              </a:ext>
            </a:extLst>
          </p:cNvPr>
          <p:cNvSpPr/>
          <p:nvPr/>
        </p:nvSpPr>
        <p:spPr>
          <a:xfrm>
            <a:off x="872482" y="2698109"/>
            <a:ext cx="303174" cy="35542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667" dirty="0" smtClean="0"/>
              <a:t>1</a:t>
            </a:r>
            <a:endParaRPr lang="ar-SA" sz="2667" dirty="0"/>
          </a:p>
        </p:txBody>
      </p:sp>
      <p:sp>
        <p:nvSpPr>
          <p:cNvPr id="9" name="مربع نص 9">
            <a:extLst>
              <a:ext uri="{FF2B5EF4-FFF2-40B4-BE49-F238E27FC236}">
                <a16:creationId xmlns:a16="http://schemas.microsoft.com/office/drawing/2014/main" id="{BB1D5B31-215A-4FD6-B5E9-68D692E97422}"/>
              </a:ext>
            </a:extLst>
          </p:cNvPr>
          <p:cNvSpPr txBox="1"/>
          <p:nvPr/>
        </p:nvSpPr>
        <p:spPr>
          <a:xfrm>
            <a:off x="6087094" y="3516102"/>
            <a:ext cx="4350129" cy="66401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How many paragraphs are there ?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ar-SA" sz="200" b="1" dirty="0">
              <a:solidFill>
                <a:schemeClr val="bg1"/>
              </a:solidFill>
              <a:latin typeface="Selawik Semibold" panose="020B0702040204020203" pitchFamily="34" charset="0"/>
            </a:endParaRPr>
          </a:p>
        </p:txBody>
      </p:sp>
      <p:sp>
        <p:nvSpPr>
          <p:cNvPr id="10" name="شكل بيضاوي 40">
            <a:extLst>
              <a:ext uri="{FF2B5EF4-FFF2-40B4-BE49-F238E27FC236}">
                <a16:creationId xmlns:a16="http://schemas.microsoft.com/office/drawing/2014/main" id="{67B9F0D4-42BA-4649-A74A-4D9E1AE42550}"/>
              </a:ext>
            </a:extLst>
          </p:cNvPr>
          <p:cNvSpPr/>
          <p:nvPr/>
        </p:nvSpPr>
        <p:spPr>
          <a:xfrm>
            <a:off x="847594" y="3304902"/>
            <a:ext cx="328061" cy="363767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667" dirty="0" smtClean="0"/>
              <a:t>2</a:t>
            </a:r>
            <a:endParaRPr lang="ar-SA" sz="2667" dirty="0"/>
          </a:p>
        </p:txBody>
      </p:sp>
      <p:sp>
        <p:nvSpPr>
          <p:cNvPr id="11" name="شكل بيضاوي 40">
            <a:extLst>
              <a:ext uri="{FF2B5EF4-FFF2-40B4-BE49-F238E27FC236}">
                <a16:creationId xmlns:a16="http://schemas.microsoft.com/office/drawing/2014/main" id="{67B9F0D4-42BA-4649-A74A-4D9E1AE42550}"/>
              </a:ext>
            </a:extLst>
          </p:cNvPr>
          <p:cNvSpPr/>
          <p:nvPr/>
        </p:nvSpPr>
        <p:spPr>
          <a:xfrm>
            <a:off x="847594" y="4884791"/>
            <a:ext cx="328061" cy="39977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667" dirty="0" smtClean="0"/>
              <a:t>3</a:t>
            </a:r>
            <a:endParaRPr lang="ar-SA" sz="2667" dirty="0"/>
          </a:p>
        </p:txBody>
      </p:sp>
      <p:sp>
        <p:nvSpPr>
          <p:cNvPr id="12" name="شكل بيضاوي 40">
            <a:extLst>
              <a:ext uri="{FF2B5EF4-FFF2-40B4-BE49-F238E27FC236}">
                <a16:creationId xmlns:a16="http://schemas.microsoft.com/office/drawing/2014/main" id="{67B9F0D4-42BA-4649-A74A-4D9E1AE42550}"/>
              </a:ext>
            </a:extLst>
          </p:cNvPr>
          <p:cNvSpPr/>
          <p:nvPr/>
        </p:nvSpPr>
        <p:spPr>
          <a:xfrm>
            <a:off x="847592" y="5884187"/>
            <a:ext cx="328063" cy="39706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667" dirty="0" smtClean="0"/>
              <a:t>4</a:t>
            </a:r>
            <a:endParaRPr lang="ar-SA" sz="2667" dirty="0"/>
          </a:p>
        </p:txBody>
      </p:sp>
      <p:sp>
        <p:nvSpPr>
          <p:cNvPr id="13" name="شكل بيضاوي 40">
            <a:extLst>
              <a:ext uri="{FF2B5EF4-FFF2-40B4-BE49-F238E27FC236}">
                <a16:creationId xmlns:a16="http://schemas.microsoft.com/office/drawing/2014/main" id="{67B9F0D4-42BA-4649-A74A-4D9E1AE42550}"/>
              </a:ext>
            </a:extLst>
          </p:cNvPr>
          <p:cNvSpPr/>
          <p:nvPr/>
        </p:nvSpPr>
        <p:spPr>
          <a:xfrm>
            <a:off x="3122023" y="4081513"/>
            <a:ext cx="300446" cy="35555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667" dirty="0" smtClean="0"/>
              <a:t>5</a:t>
            </a:r>
            <a:endParaRPr lang="ar-SA" sz="2667" dirty="0"/>
          </a:p>
        </p:txBody>
      </p:sp>
      <p:sp>
        <p:nvSpPr>
          <p:cNvPr id="14" name="شكل بيضاوي 40">
            <a:extLst>
              <a:ext uri="{FF2B5EF4-FFF2-40B4-BE49-F238E27FC236}">
                <a16:creationId xmlns:a16="http://schemas.microsoft.com/office/drawing/2014/main" id="{67B9F0D4-42BA-4649-A74A-4D9E1AE42550}"/>
              </a:ext>
            </a:extLst>
          </p:cNvPr>
          <p:cNvSpPr/>
          <p:nvPr/>
        </p:nvSpPr>
        <p:spPr>
          <a:xfrm>
            <a:off x="3108960" y="4884791"/>
            <a:ext cx="300446" cy="35555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667" dirty="0" smtClean="0"/>
              <a:t>6</a:t>
            </a:r>
            <a:endParaRPr lang="ar-SA" sz="2667" dirty="0"/>
          </a:p>
        </p:txBody>
      </p:sp>
      <p:sp>
        <p:nvSpPr>
          <p:cNvPr id="15" name="شكل بيضاوي 40">
            <a:extLst>
              <a:ext uri="{FF2B5EF4-FFF2-40B4-BE49-F238E27FC236}">
                <a16:creationId xmlns:a16="http://schemas.microsoft.com/office/drawing/2014/main" id="{67B9F0D4-42BA-4649-A74A-4D9E1AE42550}"/>
              </a:ext>
            </a:extLst>
          </p:cNvPr>
          <p:cNvSpPr/>
          <p:nvPr/>
        </p:nvSpPr>
        <p:spPr>
          <a:xfrm>
            <a:off x="3122023" y="5577840"/>
            <a:ext cx="287383" cy="32253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667" dirty="0" smtClean="0"/>
              <a:t>7</a:t>
            </a:r>
            <a:endParaRPr lang="ar-SA" sz="2667" dirty="0"/>
          </a:p>
        </p:txBody>
      </p:sp>
      <p:sp>
        <p:nvSpPr>
          <p:cNvPr id="16" name="شكل بيضاوي 40">
            <a:extLst>
              <a:ext uri="{FF2B5EF4-FFF2-40B4-BE49-F238E27FC236}">
                <a16:creationId xmlns:a16="http://schemas.microsoft.com/office/drawing/2014/main" id="{67B9F0D4-42BA-4649-A74A-4D9E1AE42550}"/>
              </a:ext>
            </a:extLst>
          </p:cNvPr>
          <p:cNvSpPr/>
          <p:nvPr/>
        </p:nvSpPr>
        <p:spPr>
          <a:xfrm>
            <a:off x="6200502" y="632346"/>
            <a:ext cx="287383" cy="32253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667" dirty="0" smtClean="0"/>
              <a:t>8</a:t>
            </a:r>
            <a:endParaRPr lang="ar-SA" sz="2667" dirty="0"/>
          </a:p>
        </p:txBody>
      </p:sp>
      <p:sp>
        <p:nvSpPr>
          <p:cNvPr id="17" name="شكل بيضاوي 40">
            <a:extLst>
              <a:ext uri="{FF2B5EF4-FFF2-40B4-BE49-F238E27FC236}">
                <a16:creationId xmlns:a16="http://schemas.microsoft.com/office/drawing/2014/main" id="{67B9F0D4-42BA-4649-A74A-4D9E1AE42550}"/>
              </a:ext>
            </a:extLst>
          </p:cNvPr>
          <p:cNvSpPr/>
          <p:nvPr/>
        </p:nvSpPr>
        <p:spPr>
          <a:xfrm>
            <a:off x="6200502" y="1224879"/>
            <a:ext cx="287383" cy="32253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667" dirty="0" smtClean="0"/>
              <a:t>9</a:t>
            </a:r>
            <a:endParaRPr lang="ar-SA" sz="2667" dirty="0"/>
          </a:p>
        </p:txBody>
      </p:sp>
    </p:spTree>
    <p:extLst>
      <p:ext uri="{BB962C8B-B14F-4D97-AF65-F5344CB8AC3E}">
        <p14:creationId xmlns:p14="http://schemas.microsoft.com/office/powerpoint/2010/main" val="31407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15299</TotalTime>
  <Words>363</Words>
  <Application>Microsoft Office PowerPoint</Application>
  <PresentationFormat>Widescreen</PresentationFormat>
  <Paragraphs>80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Algerian</vt:lpstr>
      <vt:lpstr>Arial</vt:lpstr>
      <vt:lpstr>Calibri</vt:lpstr>
      <vt:lpstr>Calibri Light</vt:lpstr>
      <vt:lpstr>Cavolini</vt:lpstr>
      <vt:lpstr>Comic Sans MS</vt:lpstr>
      <vt:lpstr>Selawik Semibold</vt:lpstr>
      <vt:lpstr>STC-Regular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Maher</cp:lastModifiedBy>
  <cp:revision>421</cp:revision>
  <dcterms:created xsi:type="dcterms:W3CDTF">2020-10-31T09:44:57Z</dcterms:created>
  <dcterms:modified xsi:type="dcterms:W3CDTF">2024-01-16T19:18:08Z</dcterms:modified>
</cp:coreProperties>
</file>