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</p:sldMasterIdLst>
  <p:notesMasterIdLst>
    <p:notesMasterId r:id="rId36"/>
  </p:notesMasterIdLst>
  <p:sldIdLst>
    <p:sldId id="1254" r:id="rId2"/>
    <p:sldId id="582" r:id="rId3"/>
    <p:sldId id="756" r:id="rId4"/>
    <p:sldId id="786" r:id="rId5"/>
    <p:sldId id="1252" r:id="rId6"/>
    <p:sldId id="1250" r:id="rId7"/>
    <p:sldId id="1259" r:id="rId8"/>
    <p:sldId id="1262" r:id="rId9"/>
    <p:sldId id="1245" r:id="rId10"/>
    <p:sldId id="1257" r:id="rId11"/>
    <p:sldId id="1261" r:id="rId12"/>
    <p:sldId id="1267" r:id="rId13"/>
    <p:sldId id="1265" r:id="rId14"/>
    <p:sldId id="1266" r:id="rId15"/>
    <p:sldId id="1268" r:id="rId16"/>
    <p:sldId id="1269" r:id="rId17"/>
    <p:sldId id="1264" r:id="rId18"/>
    <p:sldId id="1287" r:id="rId19"/>
    <p:sldId id="1284" r:id="rId20"/>
    <p:sldId id="1282" r:id="rId21"/>
    <p:sldId id="1280" r:id="rId22"/>
    <p:sldId id="1283" r:id="rId23"/>
    <p:sldId id="1270" r:id="rId24"/>
    <p:sldId id="1288" r:id="rId25"/>
    <p:sldId id="1272" r:id="rId26"/>
    <p:sldId id="1289" r:id="rId27"/>
    <p:sldId id="1281" r:id="rId28"/>
    <p:sldId id="1286" r:id="rId29"/>
    <p:sldId id="1271" r:id="rId30"/>
    <p:sldId id="1274" r:id="rId31"/>
    <p:sldId id="1275" r:id="rId32"/>
    <p:sldId id="1204" r:id="rId33"/>
    <p:sldId id="806" r:id="rId34"/>
    <p:sldId id="1213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يوسف اليزيدي" initials="يوسف" lastIdx="1" clrIdx="0">
    <p:extLst>
      <p:ext uri="{19B8F6BF-5375-455C-9EA6-DF929625EA0E}">
        <p15:presenceInfo xmlns:p15="http://schemas.microsoft.com/office/powerpoint/2012/main" userId="S::t622941@mkhb.moe.gov.sa::b327cda9-2c30-43b3-8ef7-a35bc7fad16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008000"/>
    <a:srgbClr val="0000FF"/>
    <a:srgbClr val="CC0066"/>
    <a:srgbClr val="CC3300"/>
    <a:srgbClr val="CCCC00"/>
    <a:srgbClr val="336600"/>
    <a:srgbClr val="9900FF"/>
    <a:srgbClr val="00CC00"/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 Rounded MT Bold"/>
          <a:ea typeface="Arial Rounded MT Bold"/>
          <a:cs typeface="Arial Rounded MT Bold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>
          <a:latin typeface="Arial Rounded MT Bold"/>
          <a:ea typeface="Arial Rounded MT Bold"/>
          <a:cs typeface="Arial Rounded MT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 Rounded MT Bold"/>
          <a:ea typeface="Arial Rounded MT Bold"/>
          <a:cs typeface="Arial Rounded MT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 Rounded MT Bold"/>
          <a:ea typeface="Arial Rounded MT Bold"/>
          <a:cs typeface="Arial Rounded MT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 Rounded MT Bold"/>
          <a:ea typeface="Arial Rounded MT Bold"/>
          <a:cs typeface="Arial Rounded MT Bold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>
          <a:latin typeface="Arial Rounded MT Bold"/>
          <a:ea typeface="Arial Rounded MT Bold"/>
          <a:cs typeface="Arial Rounded MT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 Rounded MT Bold"/>
          <a:ea typeface="Arial Rounded MT Bold"/>
          <a:cs typeface="Arial Rounded MT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 Rounded MT Bold"/>
          <a:ea typeface="Arial Rounded MT Bold"/>
          <a:cs typeface="Arial Rounded MT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 Rounded MT Bold"/>
          <a:ea typeface="Arial Rounded MT Bold"/>
          <a:cs typeface="Arial Rounded MT Bold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>
          <a:latin typeface="Arial Rounded MT Bold"/>
          <a:ea typeface="Arial Rounded MT Bold"/>
          <a:cs typeface="Arial Rounded MT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 Rounded MT Bold"/>
          <a:ea typeface="Arial Rounded MT Bold"/>
          <a:cs typeface="Arial Rounded MT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 Rounded MT Bold"/>
          <a:ea typeface="Arial Rounded MT Bold"/>
          <a:cs typeface="Arial Rounded MT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 Rounded MT Bold"/>
          <a:ea typeface="Arial Rounded MT Bold"/>
          <a:cs typeface="Arial Rounded MT Bold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 Rounded MT Bold"/>
          <a:ea typeface="Arial Rounded MT Bold"/>
          <a:cs typeface="Arial Rounded MT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 Rounded MT Bold"/>
          <a:ea typeface="Arial Rounded MT Bold"/>
          <a:cs typeface="Arial Rounded MT Bold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 Rounded MT Bold"/>
          <a:ea typeface="Arial Rounded MT Bold"/>
          <a:cs typeface="Arial Rounded MT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 Rounded MT Bold"/>
          <a:ea typeface="Arial Rounded MT Bold"/>
          <a:cs typeface="Arial Rounded MT Bold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 Rounded MT Bold"/>
          <a:ea typeface="Arial Rounded MT Bold"/>
          <a:cs typeface="Arial Rounded MT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 Rounded MT Bold"/>
          <a:ea typeface="Arial Rounded MT Bold"/>
          <a:cs typeface="Arial Rounded MT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 Rounded MT Bold"/>
          <a:ea typeface="Arial Rounded MT Bold"/>
          <a:cs typeface="Arial Rounded MT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 Rounded MT Bold"/>
          <a:ea typeface="Arial Rounded MT Bold"/>
          <a:cs typeface="Arial Rounded MT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 Rounded MT Bold"/>
          <a:ea typeface="Arial Rounded MT Bold"/>
          <a:cs typeface="Arial Rounded MT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 Rounded MT Bold"/>
          <a:ea typeface="Arial Rounded MT Bold"/>
          <a:cs typeface="Arial Rounded MT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 Rounded MT Bold"/>
          <a:ea typeface="Arial Rounded MT Bold"/>
          <a:cs typeface="Arial Rounded MT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364" autoAdjust="0"/>
  </p:normalViewPr>
  <p:slideViewPr>
    <p:cSldViewPr snapToGrid="0">
      <p:cViewPr varScale="1">
        <p:scale>
          <a:sx n="69" d="100"/>
          <a:sy n="69" d="100"/>
        </p:scale>
        <p:origin x="7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9" name="Shape 10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275829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latinLnBrk="0">
      <a:defRPr sz="1200">
        <a:latin typeface="+mn-lt"/>
        <a:ea typeface="+mn-ea"/>
        <a:cs typeface="+mn-cs"/>
        <a:sym typeface="Calibri"/>
      </a:defRPr>
    </a:lvl1pPr>
    <a:lvl2pPr indent="228600" algn="r" latinLnBrk="0">
      <a:defRPr sz="1200">
        <a:latin typeface="+mn-lt"/>
        <a:ea typeface="+mn-ea"/>
        <a:cs typeface="+mn-cs"/>
        <a:sym typeface="Calibri"/>
      </a:defRPr>
    </a:lvl2pPr>
    <a:lvl3pPr indent="457200" algn="r" latinLnBrk="0">
      <a:defRPr sz="1200">
        <a:latin typeface="+mn-lt"/>
        <a:ea typeface="+mn-ea"/>
        <a:cs typeface="+mn-cs"/>
        <a:sym typeface="Calibri"/>
      </a:defRPr>
    </a:lvl3pPr>
    <a:lvl4pPr indent="685800" algn="r" latinLnBrk="0">
      <a:defRPr sz="1200">
        <a:latin typeface="+mn-lt"/>
        <a:ea typeface="+mn-ea"/>
        <a:cs typeface="+mn-cs"/>
        <a:sym typeface="Calibri"/>
      </a:defRPr>
    </a:lvl4pPr>
    <a:lvl5pPr indent="914400" algn="r" latinLnBrk="0">
      <a:defRPr sz="1200">
        <a:latin typeface="+mn-lt"/>
        <a:ea typeface="+mn-ea"/>
        <a:cs typeface="+mn-cs"/>
        <a:sym typeface="Calibri"/>
      </a:defRPr>
    </a:lvl5pPr>
    <a:lvl6pPr indent="1143000" algn="r" latinLnBrk="0">
      <a:defRPr sz="1200">
        <a:latin typeface="+mn-lt"/>
        <a:ea typeface="+mn-ea"/>
        <a:cs typeface="+mn-cs"/>
        <a:sym typeface="Calibri"/>
      </a:defRPr>
    </a:lvl6pPr>
    <a:lvl7pPr indent="1371600" algn="r" latinLnBrk="0">
      <a:defRPr sz="1200">
        <a:latin typeface="+mn-lt"/>
        <a:ea typeface="+mn-ea"/>
        <a:cs typeface="+mn-cs"/>
        <a:sym typeface="Calibri"/>
      </a:defRPr>
    </a:lvl7pPr>
    <a:lvl8pPr indent="1600200" algn="r" latinLnBrk="0">
      <a:defRPr sz="1200">
        <a:latin typeface="+mn-lt"/>
        <a:ea typeface="+mn-ea"/>
        <a:cs typeface="+mn-cs"/>
        <a:sym typeface="Calibri"/>
      </a:defRPr>
    </a:lvl8pPr>
    <a:lvl9pPr indent="1828800" algn="r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379C3D-79EE-475C-A033-57F9FFE37A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1E6AB6-7BC2-4893-9C10-5792E3C3FD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F4EB84-82FA-4AEB-B6ED-FFDBE185B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E4987-B5B5-4C77-9F84-227837242BD8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3C5AF5-0DC4-405F-BF22-3FF3D72FA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C63159-0C76-435F-840D-7024F1093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534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F429A7-582E-49F0-9673-BDA1334377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011966-5DA1-4390-AFA3-09B48B48E8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D5FD94-BDC0-45EE-83CA-EE5BF1726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E4987-B5B5-4C77-9F84-227837242BD8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21664A-9EA9-499A-84A0-7D4E784FD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0DC71C-AA74-45D2-9171-000187973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831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D0D4BCE-CD1A-4FA9-ACA6-0BAA65D026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51F590-D9DF-4F3D-A5B9-646477DA21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4FCB18-645F-43E0-B3B8-6EC1C2434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E4987-B5B5-4C77-9F84-227837242BD8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303B17-9EF3-4318-A6B8-E1F1D5533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E980E8-81AD-4137-B7FE-B9C214096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5531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11662400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26029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51421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1667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59B82-7FD8-498D-B851-9D83A71991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388E6C-A9A5-4222-867B-9D6A0A8D5C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5F06F0-9856-40A9-A1E7-5C4B7CF9A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E4987-B5B5-4C77-9F84-227837242BD8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019DE5-942B-42F6-A66E-767796226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A84BE7-7E7F-41C0-9007-03DCBB328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253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7D36A-1004-481C-B807-F00F9C489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60BA6A-50DA-4DDB-9C05-BE83777D93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CB0396-D4E6-4C8D-8F67-4A01906F3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E4987-B5B5-4C77-9F84-227837242BD8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93A6BF-17D6-4EC0-AA50-7AB705F80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27AEDF-C4B5-49D7-9785-FF3A344CB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18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69957-7B75-434D-B6AE-C28362BB3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8B5D3F-8C58-4BC1-A0CC-B3B0784A44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4E458D-2FA7-47DB-9AAE-F86B3C11A0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79F9A7-96D7-4F00-8C0E-3C71B94E32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E4987-B5B5-4C77-9F84-227837242BD8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1C3CAE-C4A7-4354-8791-7DC01A15F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B5AEE7-061A-49D2-A129-5BE1E8E25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653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003F0-E84D-41A7-9085-9F1BFAB74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5E91E3-6CD8-4CB1-9831-49C6A66F0B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9BFA59-321A-405D-98D6-678840FC6F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511545-5411-4842-9D37-26AB6A88D5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E32B7D8-78B5-4F4D-8BB5-33F4F69D4B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8383A1-7B79-447B-8FCF-FC2A6BF23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E4987-B5B5-4C77-9F84-227837242BD8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34C8227-0631-45ED-AA11-0CE4FD3A4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BBC61AC-3DC6-48DA-80CF-C7AE699F1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244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2DF7D-354E-4FD8-8FCF-6EAF2CE5A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092668-8B62-4837-8089-04222400CC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E4987-B5B5-4C77-9F84-227837242BD8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A2F7B1-3D21-4F3B-AB83-3177B3987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E8655F-8D10-4443-ADAC-F6A26B3E8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944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5EE9D8-2F43-4410-B3D9-629255D34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E4987-B5B5-4C77-9F84-227837242BD8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573EA5-E009-452F-A184-EBFAD8D0D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5A4F5A-09A4-4CC1-863E-45DFFF740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449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45F25E-19F4-4CE1-AD63-062445F08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6763C5-C653-4BCF-9057-C1E4CFC040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D58408-DF18-484A-AB36-C1C74AC9F9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0C5F0B-0BBC-43B4-A921-567C9D99D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E4987-B5B5-4C77-9F84-227837242BD8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B069D3-6917-4FE1-AB58-97DA3937F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D64A6B-A285-422B-8CC0-1217532F0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653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58A51C-5CC1-459E-8F85-8B13D889F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2B2833A-F743-429B-97DA-0A56D1908F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A966C9-9EC5-49C8-8C8A-2399685667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8C461A-9345-4A6F-8DAE-F2B178C86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E4987-B5B5-4C77-9F84-227837242BD8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B4925C-4CEB-49F0-BBEF-1C03FBF96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42B635-5D7D-473B-95B2-7B0268B41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160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85C70C2-E807-49C0-BC6F-9B8D2FA9F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D94BBE-99A6-4F48-B58C-9B33D7CB7A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6B8EE3-EFFC-4788-943E-0F241B4193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6E4987-B5B5-4C77-9F84-227837242BD8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834ECE-15A1-4175-A587-1AE6C51D95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7E75DE-0C0A-409E-AA57-9E54E48081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055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5" r:id="rId13"/>
    <p:sldLayoutId id="2147483677" r:id="rId14"/>
    <p:sldLayoutId id="2147483678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2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devicepharm.com/2012/11/there-is-a-lot-to-be-grateful-for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reamstime.com/illustration/remember.html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مجموعة 10">
            <a:extLst>
              <a:ext uri="{FF2B5EF4-FFF2-40B4-BE49-F238E27FC236}">
                <a16:creationId xmlns:a16="http://schemas.microsoft.com/office/drawing/2014/main" id="{07AE19C6-64BC-4E66-A1DC-F85E05ED9B4D}"/>
              </a:ext>
            </a:extLst>
          </p:cNvPr>
          <p:cNvGrpSpPr/>
          <p:nvPr/>
        </p:nvGrpSpPr>
        <p:grpSpPr>
          <a:xfrm>
            <a:off x="0" y="0"/>
            <a:ext cx="12192000" cy="7125286"/>
            <a:chOff x="6348632" y="354638"/>
            <a:chExt cx="6397887" cy="4684920"/>
          </a:xfrm>
        </p:grpSpPr>
        <p:sp>
          <p:nvSpPr>
            <p:cNvPr id="12" name="مستطيل 11">
              <a:extLst>
                <a:ext uri="{FF2B5EF4-FFF2-40B4-BE49-F238E27FC236}">
                  <a16:creationId xmlns:a16="http://schemas.microsoft.com/office/drawing/2014/main" id="{571E306F-3A75-4C78-94E6-AC1C8823250B}"/>
                </a:ext>
              </a:extLst>
            </p:cNvPr>
            <p:cNvSpPr/>
            <p:nvPr/>
          </p:nvSpPr>
          <p:spPr>
            <a:xfrm>
              <a:off x="6348632" y="354639"/>
              <a:ext cx="6397886" cy="450917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4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Mega Goal 2.2  </a:t>
              </a:r>
            </a:p>
            <a:p>
              <a:pPr algn="ctr"/>
              <a:endParaRPr lang="en-US" sz="1600" dirty="0">
                <a:solidFill>
                  <a:srgbClr val="660033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en-US" sz="5400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  U: </a:t>
              </a:r>
              <a:r>
                <a:rPr lang="en-US" sz="5400" dirty="0">
                  <a:solidFill>
                    <a:srgbClr val="0000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  <a:r>
                <a:rPr lang="en-US" sz="2800" dirty="0">
                  <a:solidFill>
                    <a:schemeClr val="bg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		</a:t>
              </a:r>
            </a:p>
            <a:p>
              <a:pPr algn="ctr"/>
              <a:endParaRPr lang="en-US" sz="2800" b="1" u="sng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en-US" sz="6600" b="1" u="sng" dirty="0">
                  <a:solidFill>
                    <a:srgbClr val="008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The Sporting Life </a:t>
              </a:r>
            </a:p>
            <a:p>
              <a:pPr algn="ctr"/>
              <a:r>
                <a:rPr lang="en-US" sz="5400" b="1" u="sng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Form, Meaning and Function</a:t>
              </a:r>
              <a:endParaRPr lang="en-US" sz="5400" b="1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en-US" sz="6600" b="1" u="sng" dirty="0">
                  <a:solidFill>
                    <a:srgbClr val="FFFF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         </a:t>
              </a:r>
            </a:p>
            <a:p>
              <a:pPr algn="ctr"/>
              <a:endParaRPr lang="en-US" sz="11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en-US" sz="6000" i="1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By: </a:t>
              </a:r>
              <a:r>
                <a:rPr lang="en-US" sz="6000" i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Yousef </a:t>
              </a:r>
              <a:r>
                <a:rPr lang="en-US" sz="6000" i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Hilal</a:t>
              </a:r>
              <a:r>
                <a:rPr lang="en-US" sz="6000" i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6000" i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Alyazedi</a:t>
              </a:r>
              <a:endParaRPr lang="ar-SA" sz="6000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مستطيل 12">
              <a:extLst>
                <a:ext uri="{FF2B5EF4-FFF2-40B4-BE49-F238E27FC236}">
                  <a16:creationId xmlns:a16="http://schemas.microsoft.com/office/drawing/2014/main" id="{58C5006B-0142-4F91-B0E7-E2D4ED6AA534}"/>
                </a:ext>
              </a:extLst>
            </p:cNvPr>
            <p:cNvSpPr/>
            <p:nvPr/>
          </p:nvSpPr>
          <p:spPr>
            <a:xfrm>
              <a:off x="6348632" y="354638"/>
              <a:ext cx="6397887" cy="468492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sz="1799"/>
            </a:p>
          </p:txBody>
        </p:sp>
      </p:grpSp>
    </p:spTree>
    <p:extLst>
      <p:ext uri="{BB962C8B-B14F-4D97-AF65-F5344CB8AC3E}">
        <p14:creationId xmlns:p14="http://schemas.microsoft.com/office/powerpoint/2010/main" val="1750497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6C728CA2-0858-4ACD-902E-C9F33D8ADFAA}"/>
              </a:ext>
            </a:extLst>
          </p:cNvPr>
          <p:cNvSpPr txBox="1"/>
          <p:nvPr/>
        </p:nvSpPr>
        <p:spPr>
          <a:xfrm>
            <a:off x="2968170" y="377777"/>
            <a:ext cx="83747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8000"/>
                </a:solidFill>
                <a:latin typeface="Comic Sans MS" panose="030F0702030302020204" pitchFamily="66" charset="0"/>
              </a:rPr>
              <a:t> 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Subject</a:t>
            </a:r>
            <a:r>
              <a:rPr lang="en-US" sz="2400" dirty="0">
                <a:solidFill>
                  <a:srgbClr val="008000"/>
                </a:solidFill>
                <a:latin typeface="Comic Sans MS" panose="030F0702030302020204" pitchFamily="66" charset="0"/>
              </a:rPr>
              <a:t>      </a:t>
            </a:r>
            <a:r>
              <a:rPr lang="en-US" sz="4000" dirty="0">
                <a:solidFill>
                  <a:srgbClr val="C00000"/>
                </a:solidFill>
                <a:latin typeface="Comic Sans MS" panose="030F0702030302020204" pitchFamily="66" charset="0"/>
              </a:rPr>
              <a:t>+</a:t>
            </a:r>
            <a:r>
              <a:rPr lang="en-US" sz="2400" dirty="0">
                <a:solidFill>
                  <a:srgbClr val="008000"/>
                </a:solidFill>
                <a:latin typeface="Comic Sans MS" panose="030F0702030302020204" pitchFamily="66" charset="0"/>
              </a:rPr>
              <a:t>      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has</a:t>
            </a:r>
            <a:r>
              <a:rPr lang="en-US" sz="3200" dirty="0">
                <a:solidFill>
                  <a:srgbClr val="0000FF"/>
                </a:solidFill>
                <a:latin typeface="Comic Sans MS" panose="030F0702030302020204" pitchFamily="66" charset="0"/>
              </a:rPr>
              <a:t>  </a:t>
            </a:r>
            <a:r>
              <a:rPr lang="en-US" sz="3200" dirty="0">
                <a:solidFill>
                  <a:srgbClr val="00CC00"/>
                </a:solidFill>
                <a:latin typeface="Comic Sans MS" panose="030F0702030302020204" pitchFamily="66" charset="0"/>
              </a:rPr>
              <a:t>/</a:t>
            </a:r>
            <a:r>
              <a:rPr lang="en-US" sz="3200" dirty="0">
                <a:solidFill>
                  <a:srgbClr val="0000FF"/>
                </a:solidFill>
                <a:latin typeface="Comic Sans MS" panose="030F0702030302020204" pitchFamily="66" charset="0"/>
              </a:rPr>
              <a:t>  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have</a:t>
            </a:r>
            <a:r>
              <a:rPr lang="en-US" sz="2400" dirty="0">
                <a:solidFill>
                  <a:srgbClr val="008000"/>
                </a:solidFill>
                <a:latin typeface="Comic Sans MS" panose="030F0702030302020204" pitchFamily="66" charset="0"/>
              </a:rPr>
              <a:t>           </a:t>
            </a:r>
            <a:r>
              <a:rPr lang="en-US" sz="4000" dirty="0">
                <a:solidFill>
                  <a:srgbClr val="C00000"/>
                </a:solidFill>
                <a:latin typeface="Comic Sans MS" panose="030F0702030302020204" pitchFamily="66" charset="0"/>
              </a:rPr>
              <a:t>+</a:t>
            </a:r>
            <a:r>
              <a:rPr lang="en-US" sz="2400" dirty="0">
                <a:solidFill>
                  <a:srgbClr val="008000"/>
                </a:solidFill>
                <a:latin typeface="Comic Sans MS" panose="030F0702030302020204" pitchFamily="66" charset="0"/>
              </a:rPr>
              <a:t>         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V3</a:t>
            </a:r>
            <a:endParaRPr lang="en-US" sz="32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extBox 39">
            <a:extLst>
              <a:ext uri="{FF2B5EF4-FFF2-40B4-BE49-F238E27FC236}">
                <a16:creationId xmlns:a16="http://schemas.microsoft.com/office/drawing/2014/main" id="{EEF8AA26-A65E-4ADD-9DC9-B15824842054}"/>
              </a:ext>
            </a:extLst>
          </p:cNvPr>
          <p:cNvSpPr txBox="1"/>
          <p:nvPr/>
        </p:nvSpPr>
        <p:spPr>
          <a:xfrm>
            <a:off x="-159657" y="270055"/>
            <a:ext cx="28738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highlight>
                  <a:srgbClr val="FFFF00"/>
                </a:highlight>
              </a:rPr>
              <a:t>Form</a:t>
            </a:r>
            <a:endParaRPr lang="en-US" sz="6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highlight>
                <a:srgbClr val="FFFF00"/>
              </a:highlight>
            </a:endParaRPr>
          </a:p>
        </p:txBody>
      </p:sp>
      <p:sp>
        <p:nvSpPr>
          <p:cNvPr id="11" name="TextBox 39">
            <a:extLst>
              <a:ext uri="{FF2B5EF4-FFF2-40B4-BE49-F238E27FC236}">
                <a16:creationId xmlns:a16="http://schemas.microsoft.com/office/drawing/2014/main" id="{854D1B80-9399-46A3-9687-5C1A18A57394}"/>
              </a:ext>
            </a:extLst>
          </p:cNvPr>
          <p:cNvSpPr txBox="1"/>
          <p:nvPr/>
        </p:nvSpPr>
        <p:spPr>
          <a:xfrm>
            <a:off x="0" y="2170530"/>
            <a:ext cx="33382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highlight>
                  <a:srgbClr val="FFFF00"/>
                </a:highlight>
              </a:rPr>
              <a:t>Negative</a:t>
            </a:r>
            <a:endParaRPr lang="en-US" sz="6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highlight>
                <a:srgbClr val="FFFF00"/>
              </a:highlight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DEC16A9-9DED-44B4-8C45-A4C7ECAA7D31}"/>
              </a:ext>
            </a:extLst>
          </p:cNvPr>
          <p:cNvSpPr txBox="1"/>
          <p:nvPr/>
        </p:nvSpPr>
        <p:spPr>
          <a:xfrm>
            <a:off x="3338284" y="2278252"/>
            <a:ext cx="83747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8000"/>
                </a:solidFill>
                <a:latin typeface="Comic Sans MS" panose="030F0702030302020204" pitchFamily="66" charset="0"/>
              </a:rPr>
              <a:t> 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Subject</a:t>
            </a:r>
            <a:r>
              <a:rPr lang="en-US" sz="2400" dirty="0">
                <a:solidFill>
                  <a:srgbClr val="008000"/>
                </a:solidFill>
                <a:latin typeface="Comic Sans MS" panose="030F0702030302020204" pitchFamily="66" charset="0"/>
              </a:rPr>
              <a:t>    </a:t>
            </a:r>
            <a:r>
              <a:rPr lang="en-US" sz="4000" dirty="0">
                <a:solidFill>
                  <a:srgbClr val="C00000"/>
                </a:solidFill>
                <a:latin typeface="Comic Sans MS" panose="030F0702030302020204" pitchFamily="66" charset="0"/>
              </a:rPr>
              <a:t>+</a:t>
            </a:r>
            <a:r>
              <a:rPr lang="en-US" sz="2400" dirty="0">
                <a:solidFill>
                  <a:srgbClr val="008000"/>
                </a:solidFill>
                <a:latin typeface="Comic Sans MS" panose="030F0702030302020204" pitchFamily="66" charset="0"/>
              </a:rPr>
              <a:t>    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has</a:t>
            </a:r>
            <a:r>
              <a:rPr lang="en-US" sz="3200" dirty="0">
                <a:solidFill>
                  <a:srgbClr val="0000FF"/>
                </a:solidFill>
                <a:latin typeface="Comic Sans MS" panose="030F0702030302020204" pitchFamily="66" charset="0"/>
              </a:rPr>
              <a:t>  </a:t>
            </a:r>
            <a:r>
              <a:rPr lang="en-US" sz="3200" dirty="0">
                <a:solidFill>
                  <a:srgbClr val="00CC00"/>
                </a:solidFill>
                <a:latin typeface="Comic Sans MS" panose="030F0702030302020204" pitchFamily="66" charset="0"/>
              </a:rPr>
              <a:t>/</a:t>
            </a:r>
            <a:r>
              <a:rPr lang="en-US" sz="3200" dirty="0">
                <a:solidFill>
                  <a:srgbClr val="0000FF"/>
                </a:solidFill>
                <a:latin typeface="Comic Sans MS" panose="030F0702030302020204" pitchFamily="66" charset="0"/>
              </a:rPr>
              <a:t>  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have</a:t>
            </a:r>
            <a:r>
              <a:rPr lang="en-US" sz="2400" dirty="0">
                <a:solidFill>
                  <a:srgbClr val="008000"/>
                </a:solidFill>
                <a:latin typeface="Comic Sans MS" panose="030F0702030302020204" pitchFamily="66" charset="0"/>
              </a:rPr>
              <a:t>    </a:t>
            </a:r>
            <a:r>
              <a:rPr lang="en-US" sz="4000" dirty="0">
                <a:solidFill>
                  <a:srgbClr val="C00000"/>
                </a:solidFill>
                <a:latin typeface="Comic Sans MS" panose="030F0702030302020204" pitchFamily="66" charset="0"/>
              </a:rPr>
              <a:t>+</a:t>
            </a:r>
            <a:r>
              <a:rPr lang="en-US" sz="2400" dirty="0">
                <a:solidFill>
                  <a:srgbClr val="008000"/>
                </a:solidFill>
                <a:latin typeface="Comic Sans MS" panose="030F0702030302020204" pitchFamily="66" charset="0"/>
              </a:rPr>
              <a:t>    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not</a:t>
            </a:r>
            <a:r>
              <a:rPr lang="en-US" sz="3200" dirty="0">
                <a:solidFill>
                  <a:srgbClr val="0000FF"/>
                </a:solidFill>
                <a:latin typeface="Comic Sans MS" panose="030F0702030302020204" pitchFamily="66" charset="0"/>
              </a:rPr>
              <a:t>   </a:t>
            </a:r>
            <a:r>
              <a:rPr lang="en-US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+   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V3</a:t>
            </a:r>
            <a:endParaRPr lang="en-US" sz="32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TextBox 39">
            <a:extLst>
              <a:ext uri="{FF2B5EF4-FFF2-40B4-BE49-F238E27FC236}">
                <a16:creationId xmlns:a16="http://schemas.microsoft.com/office/drawing/2014/main" id="{5D1FACD7-4EA1-4C2F-81EB-D55B9F70AFEE}"/>
              </a:ext>
            </a:extLst>
          </p:cNvPr>
          <p:cNvSpPr txBox="1"/>
          <p:nvPr/>
        </p:nvSpPr>
        <p:spPr>
          <a:xfrm>
            <a:off x="0" y="4175086"/>
            <a:ext cx="33382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highlight>
                  <a:srgbClr val="FFFF00"/>
                </a:highlight>
              </a:rPr>
              <a:t>Question</a:t>
            </a:r>
            <a:endParaRPr lang="en-US" sz="6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highlight>
                <a:srgbClr val="FFFF00"/>
              </a:highlight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DD635DF-B15C-4D07-9757-E568D48E335B}"/>
              </a:ext>
            </a:extLst>
          </p:cNvPr>
          <p:cNvSpPr txBox="1"/>
          <p:nvPr/>
        </p:nvSpPr>
        <p:spPr>
          <a:xfrm>
            <a:off x="3338285" y="4390530"/>
            <a:ext cx="83747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8000"/>
                </a:solidFill>
                <a:latin typeface="Comic Sans MS" panose="030F0702030302020204" pitchFamily="66" charset="0"/>
              </a:rPr>
              <a:t> 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Has</a:t>
            </a:r>
            <a:r>
              <a:rPr lang="en-US" sz="3200" dirty="0">
                <a:solidFill>
                  <a:srgbClr val="0000FF"/>
                </a:solidFill>
                <a:latin typeface="Comic Sans MS" panose="030F0702030302020204" pitchFamily="66" charset="0"/>
              </a:rPr>
              <a:t>  </a:t>
            </a:r>
            <a:r>
              <a:rPr lang="en-US" sz="3200" dirty="0">
                <a:solidFill>
                  <a:srgbClr val="00CC00"/>
                </a:solidFill>
                <a:latin typeface="Comic Sans MS" panose="030F0702030302020204" pitchFamily="66" charset="0"/>
              </a:rPr>
              <a:t>/</a:t>
            </a:r>
            <a:r>
              <a:rPr lang="en-US" sz="3200" dirty="0">
                <a:solidFill>
                  <a:srgbClr val="0000FF"/>
                </a:solidFill>
                <a:latin typeface="Comic Sans MS" panose="030F0702030302020204" pitchFamily="66" charset="0"/>
              </a:rPr>
              <a:t>  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Have</a:t>
            </a:r>
            <a:r>
              <a:rPr lang="en-US" sz="2400" dirty="0">
                <a:solidFill>
                  <a:srgbClr val="008000"/>
                </a:solidFill>
                <a:latin typeface="Comic Sans MS" panose="030F0702030302020204" pitchFamily="66" charset="0"/>
              </a:rPr>
              <a:t>    </a:t>
            </a:r>
            <a:r>
              <a:rPr lang="en-US" sz="4000" dirty="0">
                <a:solidFill>
                  <a:srgbClr val="C00000"/>
                </a:solidFill>
                <a:latin typeface="Comic Sans MS" panose="030F0702030302020204" pitchFamily="66" charset="0"/>
              </a:rPr>
              <a:t>+</a:t>
            </a:r>
            <a:r>
              <a:rPr lang="en-US" sz="2400" dirty="0">
                <a:solidFill>
                  <a:srgbClr val="008000"/>
                </a:solidFill>
                <a:latin typeface="Comic Sans MS" panose="030F0702030302020204" pitchFamily="66" charset="0"/>
              </a:rPr>
              <a:t>    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subject</a:t>
            </a:r>
            <a:r>
              <a:rPr lang="en-US" sz="2400" dirty="0">
                <a:solidFill>
                  <a:srgbClr val="008000"/>
                </a:solidFill>
                <a:latin typeface="Comic Sans MS" panose="030F0702030302020204" pitchFamily="66" charset="0"/>
              </a:rPr>
              <a:t>   </a:t>
            </a:r>
            <a:r>
              <a:rPr lang="en-US" sz="4000" dirty="0">
                <a:solidFill>
                  <a:srgbClr val="C00000"/>
                </a:solidFill>
                <a:latin typeface="Comic Sans MS" panose="030F0702030302020204" pitchFamily="66" charset="0"/>
              </a:rPr>
              <a:t>+</a:t>
            </a:r>
            <a:r>
              <a:rPr lang="en-US" sz="2400" dirty="0">
                <a:solidFill>
                  <a:srgbClr val="008000"/>
                </a:solidFill>
                <a:latin typeface="Comic Sans MS" panose="030F0702030302020204" pitchFamily="66" charset="0"/>
              </a:rPr>
              <a:t>      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V3</a:t>
            </a:r>
            <a:r>
              <a:rPr lang="en-US" sz="3200" dirty="0">
                <a:solidFill>
                  <a:srgbClr val="0000FF"/>
                </a:solidFill>
                <a:latin typeface="Comic Sans MS" panose="030F0702030302020204" pitchFamily="66" charset="0"/>
              </a:rPr>
              <a:t>   </a:t>
            </a:r>
            <a:r>
              <a:rPr lang="en-US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+     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?</a:t>
            </a:r>
            <a:endParaRPr lang="en-US" sz="32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8027CB8-0858-4302-B71D-602841957445}"/>
              </a:ext>
            </a:extLst>
          </p:cNvPr>
          <p:cNvSpPr txBox="1"/>
          <p:nvPr/>
        </p:nvSpPr>
        <p:spPr>
          <a:xfrm>
            <a:off x="3686629" y="1400214"/>
            <a:ext cx="6836228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1"/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He has learned his lessons.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BBF6371-568C-4B00-B8A2-89F662E5E823}"/>
              </a:ext>
            </a:extLst>
          </p:cNvPr>
          <p:cNvSpPr txBox="1"/>
          <p:nvPr/>
        </p:nvSpPr>
        <p:spPr>
          <a:xfrm>
            <a:off x="3686629" y="3348643"/>
            <a:ext cx="6836228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He hasn’t learned his lessons  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DEC0BBD-04A7-4D22-BC62-72AFDA111871}"/>
              </a:ext>
            </a:extLst>
          </p:cNvPr>
          <p:cNvSpPr txBox="1"/>
          <p:nvPr/>
        </p:nvSpPr>
        <p:spPr>
          <a:xfrm>
            <a:off x="3686629" y="5355473"/>
            <a:ext cx="6836228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Has he learned his lessons ?</a:t>
            </a:r>
          </a:p>
        </p:txBody>
      </p:sp>
    </p:spTree>
    <p:extLst>
      <p:ext uri="{BB962C8B-B14F-4D97-AF65-F5344CB8AC3E}">
        <p14:creationId xmlns:p14="http://schemas.microsoft.com/office/powerpoint/2010/main" val="70138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7" grpId="0"/>
      <p:bldP spid="11" grpId="0"/>
      <p:bldP spid="14" grpId="0"/>
      <p:bldP spid="15" grpId="0"/>
      <p:bldP spid="17" grpId="0"/>
      <p:bldP spid="3" grpId="0" animBg="1"/>
      <p:bldP spid="23" grpId="0" animBg="1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6C728CA2-0858-4ACD-902E-C9F33D8ADFAA}"/>
              </a:ext>
            </a:extLst>
          </p:cNvPr>
          <p:cNvSpPr txBox="1"/>
          <p:nvPr/>
        </p:nvSpPr>
        <p:spPr>
          <a:xfrm>
            <a:off x="3338284" y="377777"/>
            <a:ext cx="86534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8000"/>
                </a:solidFill>
                <a:latin typeface="Comic Sans MS" panose="030F0702030302020204" pitchFamily="66" charset="0"/>
              </a:rPr>
              <a:t> </a:t>
            </a:r>
            <a:r>
              <a:rPr lang="en-US" sz="3200" dirty="0">
                <a:solidFill>
                  <a:srgbClr val="0000FF"/>
                </a:solidFill>
                <a:latin typeface="Comic Sans MS" panose="030F0702030302020204" pitchFamily="66" charset="0"/>
              </a:rPr>
              <a:t>Subject</a:t>
            </a:r>
            <a:r>
              <a:rPr lang="en-US" sz="2400" dirty="0">
                <a:solidFill>
                  <a:srgbClr val="008000"/>
                </a:solidFill>
                <a:latin typeface="Comic Sans MS" panose="030F0702030302020204" pitchFamily="66" charset="0"/>
              </a:rPr>
              <a:t>    </a:t>
            </a:r>
            <a:r>
              <a:rPr lang="en-US" sz="40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+</a:t>
            </a:r>
            <a:r>
              <a:rPr lang="en-US" sz="2400" dirty="0" smtClean="0">
                <a:solidFill>
                  <a:srgbClr val="008000"/>
                </a:solidFill>
                <a:latin typeface="Comic Sans MS" panose="030F0702030302020204" pitchFamily="66" charset="0"/>
              </a:rPr>
              <a:t>    </a:t>
            </a:r>
            <a:r>
              <a:rPr lang="en-US" sz="32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has  </a:t>
            </a:r>
            <a:r>
              <a:rPr lang="en-US" sz="3200" dirty="0">
                <a:solidFill>
                  <a:srgbClr val="00CC00"/>
                </a:solidFill>
                <a:latin typeface="Comic Sans MS" panose="030F0702030302020204" pitchFamily="66" charset="0"/>
              </a:rPr>
              <a:t>/</a:t>
            </a:r>
            <a:r>
              <a:rPr lang="en-US" sz="3200" dirty="0">
                <a:solidFill>
                  <a:srgbClr val="0000FF"/>
                </a:solidFill>
                <a:latin typeface="Comic Sans MS" panose="030F0702030302020204" pitchFamily="66" charset="0"/>
              </a:rPr>
              <a:t>  have</a:t>
            </a:r>
            <a:r>
              <a:rPr lang="en-US" sz="2400" dirty="0">
                <a:solidFill>
                  <a:srgbClr val="008000"/>
                </a:solidFill>
                <a:latin typeface="Comic Sans MS" panose="030F0702030302020204" pitchFamily="66" charset="0"/>
              </a:rPr>
              <a:t>     </a:t>
            </a:r>
            <a:r>
              <a:rPr lang="en-US" sz="40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+ </a:t>
            </a:r>
            <a:r>
              <a:rPr lang="en-US" sz="32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been</a:t>
            </a:r>
            <a:r>
              <a:rPr lang="en-US" sz="2400" dirty="0" smtClean="0">
                <a:solidFill>
                  <a:srgbClr val="008000"/>
                </a:solidFill>
                <a:latin typeface="Comic Sans MS" panose="030F0702030302020204" pitchFamily="66" charset="0"/>
              </a:rPr>
              <a:t>   </a:t>
            </a:r>
            <a:r>
              <a:rPr lang="en-US" sz="40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+</a:t>
            </a:r>
            <a:r>
              <a:rPr lang="en-US" sz="2400" dirty="0" smtClean="0">
                <a:solidFill>
                  <a:srgbClr val="008000"/>
                </a:solidFill>
                <a:latin typeface="Comic Sans MS" panose="030F0702030302020204" pitchFamily="66" charset="0"/>
              </a:rPr>
              <a:t>  </a:t>
            </a:r>
            <a:r>
              <a:rPr lang="en-US" sz="32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V-</a:t>
            </a:r>
            <a:r>
              <a:rPr lang="en-US" sz="3200" dirty="0" err="1" smtClean="0">
                <a:solidFill>
                  <a:srgbClr val="336600"/>
                </a:solidFill>
                <a:latin typeface="Comic Sans MS" panose="030F0702030302020204" pitchFamily="66" charset="0"/>
              </a:rPr>
              <a:t>ing</a:t>
            </a:r>
            <a:endParaRPr lang="en-US" sz="3200" dirty="0">
              <a:solidFill>
                <a:srgbClr val="33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extBox 39">
            <a:extLst>
              <a:ext uri="{FF2B5EF4-FFF2-40B4-BE49-F238E27FC236}">
                <a16:creationId xmlns:a16="http://schemas.microsoft.com/office/drawing/2014/main" id="{EEF8AA26-A65E-4ADD-9DC9-B15824842054}"/>
              </a:ext>
            </a:extLst>
          </p:cNvPr>
          <p:cNvSpPr txBox="1"/>
          <p:nvPr/>
        </p:nvSpPr>
        <p:spPr>
          <a:xfrm>
            <a:off x="-159657" y="270055"/>
            <a:ext cx="28738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highlight>
                  <a:srgbClr val="FFFF00"/>
                </a:highlight>
              </a:rPr>
              <a:t>Form</a:t>
            </a:r>
            <a:endParaRPr lang="en-US" sz="6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highlight>
                <a:srgbClr val="FFFF00"/>
              </a:highlight>
            </a:endParaRPr>
          </a:p>
        </p:txBody>
      </p:sp>
      <p:sp>
        <p:nvSpPr>
          <p:cNvPr id="11" name="TextBox 39">
            <a:extLst>
              <a:ext uri="{FF2B5EF4-FFF2-40B4-BE49-F238E27FC236}">
                <a16:creationId xmlns:a16="http://schemas.microsoft.com/office/drawing/2014/main" id="{854D1B80-9399-46A3-9687-5C1A18A57394}"/>
              </a:ext>
            </a:extLst>
          </p:cNvPr>
          <p:cNvSpPr txBox="1"/>
          <p:nvPr/>
        </p:nvSpPr>
        <p:spPr>
          <a:xfrm>
            <a:off x="0" y="2170530"/>
            <a:ext cx="33382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highlight>
                  <a:srgbClr val="FFFF00"/>
                </a:highlight>
              </a:rPr>
              <a:t>Negative</a:t>
            </a:r>
            <a:endParaRPr lang="en-US" sz="6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highlight>
                <a:srgbClr val="FFFF00"/>
              </a:highlight>
            </a:endParaRPr>
          </a:p>
        </p:txBody>
      </p:sp>
      <p:sp>
        <p:nvSpPr>
          <p:cNvPr id="15" name="TextBox 39">
            <a:extLst>
              <a:ext uri="{FF2B5EF4-FFF2-40B4-BE49-F238E27FC236}">
                <a16:creationId xmlns:a16="http://schemas.microsoft.com/office/drawing/2014/main" id="{5D1FACD7-4EA1-4C2F-81EB-D55B9F70AFEE}"/>
              </a:ext>
            </a:extLst>
          </p:cNvPr>
          <p:cNvSpPr txBox="1"/>
          <p:nvPr/>
        </p:nvSpPr>
        <p:spPr>
          <a:xfrm>
            <a:off x="0" y="4175086"/>
            <a:ext cx="33382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highlight>
                  <a:srgbClr val="FFFF00"/>
                </a:highlight>
              </a:rPr>
              <a:t>Question</a:t>
            </a:r>
            <a:endParaRPr lang="en-US" sz="6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highlight>
                <a:srgbClr val="FFFF00"/>
              </a:highlight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DD635DF-B15C-4D07-9757-E568D48E335B}"/>
              </a:ext>
            </a:extLst>
          </p:cNvPr>
          <p:cNvSpPr txBox="1"/>
          <p:nvPr/>
        </p:nvSpPr>
        <p:spPr>
          <a:xfrm>
            <a:off x="3338285" y="4390530"/>
            <a:ext cx="83747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8000"/>
                </a:solidFill>
                <a:latin typeface="Comic Sans MS" panose="030F0702030302020204" pitchFamily="66" charset="0"/>
              </a:rPr>
              <a:t> </a:t>
            </a:r>
            <a:r>
              <a:rPr lang="en-US" sz="32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Has / Have</a:t>
            </a:r>
            <a:r>
              <a:rPr lang="en-US" sz="2400" dirty="0" smtClean="0">
                <a:solidFill>
                  <a:srgbClr val="008000"/>
                </a:solidFill>
                <a:latin typeface="Comic Sans MS" panose="030F0702030302020204" pitchFamily="66" charset="0"/>
              </a:rPr>
              <a:t>  </a:t>
            </a:r>
            <a:r>
              <a:rPr lang="en-US" sz="40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+</a:t>
            </a:r>
            <a:r>
              <a:rPr lang="en-US" sz="2400" dirty="0" smtClean="0">
                <a:solidFill>
                  <a:srgbClr val="008000"/>
                </a:solidFill>
                <a:latin typeface="Comic Sans MS" panose="030F0702030302020204" pitchFamily="66" charset="0"/>
              </a:rPr>
              <a:t>  </a:t>
            </a:r>
            <a:r>
              <a:rPr lang="en-US" sz="32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subject</a:t>
            </a:r>
            <a:r>
              <a:rPr lang="en-US" sz="2400" dirty="0" smtClean="0">
                <a:solidFill>
                  <a:srgbClr val="008000"/>
                </a:solidFill>
                <a:latin typeface="Comic Sans MS" panose="030F0702030302020204" pitchFamily="66" charset="0"/>
              </a:rPr>
              <a:t>  </a:t>
            </a:r>
            <a:r>
              <a:rPr lang="en-US" sz="40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+</a:t>
            </a:r>
            <a:r>
              <a:rPr lang="en-US" sz="2400" dirty="0" smtClean="0">
                <a:solidFill>
                  <a:srgbClr val="008000"/>
                </a:solidFill>
                <a:latin typeface="Comic Sans MS" panose="030F0702030302020204" pitchFamily="66" charset="0"/>
              </a:rPr>
              <a:t>  </a:t>
            </a:r>
            <a:r>
              <a:rPr lang="en-US" sz="32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been  </a:t>
            </a:r>
            <a:r>
              <a:rPr lang="en-US" sz="32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+ </a:t>
            </a:r>
            <a:r>
              <a:rPr lang="en-US" sz="32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V-</a:t>
            </a:r>
            <a:r>
              <a:rPr lang="en-US" sz="3200" dirty="0" err="1" smtClean="0">
                <a:solidFill>
                  <a:srgbClr val="336600"/>
                </a:solidFill>
                <a:latin typeface="Comic Sans MS" panose="030F0702030302020204" pitchFamily="66" charset="0"/>
              </a:rPr>
              <a:t>ing</a:t>
            </a:r>
            <a:r>
              <a:rPr lang="en-US" sz="3200" dirty="0" smtClean="0">
                <a:solidFill>
                  <a:srgbClr val="336600"/>
                </a:solidFill>
                <a:latin typeface="Comic Sans MS" panose="030F0702030302020204" pitchFamily="66" charset="0"/>
              </a:rPr>
              <a:t> </a:t>
            </a:r>
            <a:r>
              <a:rPr lang="en-US" sz="4000" dirty="0" smtClean="0">
                <a:solidFill>
                  <a:srgbClr val="CC3300"/>
                </a:solidFill>
                <a:latin typeface="Comic Sans MS" panose="030F0702030302020204" pitchFamily="66" charset="0"/>
              </a:rPr>
              <a:t>+</a:t>
            </a:r>
            <a:r>
              <a:rPr lang="en-US" sz="3200" dirty="0" smtClean="0">
                <a:solidFill>
                  <a:srgbClr val="336600"/>
                </a:solidFill>
                <a:latin typeface="Comic Sans MS" panose="030F0702030302020204" pitchFamily="66" charset="0"/>
              </a:rPr>
              <a:t> </a:t>
            </a:r>
            <a:r>
              <a:rPr lang="en-US" sz="3200" dirty="0" smtClean="0">
                <a:solidFill>
                  <a:srgbClr val="9900FF"/>
                </a:solidFill>
                <a:latin typeface="Comic Sans MS" panose="030F0702030302020204" pitchFamily="66" charset="0"/>
              </a:rPr>
              <a:t>?</a:t>
            </a:r>
            <a:endParaRPr lang="en-US" sz="3200" dirty="0">
              <a:solidFill>
                <a:srgbClr val="99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8027CB8-0858-4302-B71D-602841957445}"/>
              </a:ext>
            </a:extLst>
          </p:cNvPr>
          <p:cNvSpPr txBox="1"/>
          <p:nvPr/>
        </p:nvSpPr>
        <p:spPr>
          <a:xfrm>
            <a:off x="3686629" y="1400214"/>
            <a:ext cx="6836228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He has 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been working .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BBF6371-568C-4B00-B8A2-89F662E5E823}"/>
              </a:ext>
            </a:extLst>
          </p:cNvPr>
          <p:cNvSpPr txBox="1"/>
          <p:nvPr/>
        </p:nvSpPr>
        <p:spPr>
          <a:xfrm>
            <a:off x="3686629" y="3348643"/>
            <a:ext cx="6836228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He hasn’t 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been working.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DEC0BBD-04A7-4D22-BC62-72AFDA111871}"/>
              </a:ext>
            </a:extLst>
          </p:cNvPr>
          <p:cNvSpPr txBox="1"/>
          <p:nvPr/>
        </p:nvSpPr>
        <p:spPr>
          <a:xfrm>
            <a:off x="3686629" y="5355473"/>
            <a:ext cx="6836228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Has he been working ?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C728CA2-0858-4ACD-902E-C9F33D8ADFAA}"/>
              </a:ext>
            </a:extLst>
          </p:cNvPr>
          <p:cNvSpPr txBox="1"/>
          <p:nvPr/>
        </p:nvSpPr>
        <p:spPr>
          <a:xfrm>
            <a:off x="3161212" y="2179092"/>
            <a:ext cx="88304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8000"/>
                </a:solidFill>
                <a:latin typeface="Comic Sans MS" panose="030F0702030302020204" pitchFamily="66" charset="0"/>
              </a:rPr>
              <a:t> </a:t>
            </a:r>
            <a:r>
              <a:rPr lang="en-US" sz="3200" dirty="0">
                <a:solidFill>
                  <a:srgbClr val="0000FF"/>
                </a:solidFill>
                <a:latin typeface="Comic Sans MS" panose="030F0702030302020204" pitchFamily="66" charset="0"/>
              </a:rPr>
              <a:t>Subject</a:t>
            </a:r>
            <a:r>
              <a:rPr lang="en-US" sz="2400" dirty="0">
                <a:solidFill>
                  <a:srgbClr val="008000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smtClean="0">
                <a:solidFill>
                  <a:srgbClr val="008000"/>
                </a:solidFill>
                <a:latin typeface="Comic Sans MS" panose="030F0702030302020204" pitchFamily="66" charset="0"/>
              </a:rPr>
              <a:t> </a:t>
            </a:r>
            <a:r>
              <a:rPr lang="en-US" sz="40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+</a:t>
            </a:r>
            <a:r>
              <a:rPr lang="en-US" sz="2400" dirty="0" smtClean="0">
                <a:solidFill>
                  <a:srgbClr val="008000"/>
                </a:solidFill>
                <a:latin typeface="Comic Sans MS" panose="030F0702030302020204" pitchFamily="66" charset="0"/>
              </a:rPr>
              <a:t>  </a:t>
            </a:r>
            <a:r>
              <a:rPr lang="en-US" sz="32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has </a:t>
            </a:r>
            <a:r>
              <a:rPr lang="en-US" sz="3200" dirty="0" smtClean="0">
                <a:solidFill>
                  <a:srgbClr val="00CC00"/>
                </a:solidFill>
                <a:latin typeface="Comic Sans MS" panose="030F0702030302020204" pitchFamily="66" charset="0"/>
              </a:rPr>
              <a:t>/</a:t>
            </a:r>
            <a:r>
              <a:rPr lang="en-US" sz="32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 have</a:t>
            </a:r>
            <a:r>
              <a:rPr lang="en-US" sz="2400" dirty="0" smtClean="0">
                <a:solidFill>
                  <a:srgbClr val="008000"/>
                </a:solidFill>
                <a:latin typeface="Comic Sans MS" panose="030F0702030302020204" pitchFamily="66" charset="0"/>
              </a:rPr>
              <a:t> </a:t>
            </a:r>
            <a:r>
              <a:rPr lang="en-US" sz="40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+</a:t>
            </a:r>
            <a:r>
              <a:rPr lang="en-US" sz="24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 </a:t>
            </a:r>
            <a:r>
              <a:rPr lang="en-US" sz="32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not</a:t>
            </a:r>
            <a:r>
              <a:rPr lang="en-US" sz="2400" dirty="0" smtClean="0">
                <a:solidFill>
                  <a:srgbClr val="008000"/>
                </a:solidFill>
                <a:latin typeface="Comic Sans MS" panose="030F0702030302020204" pitchFamily="66" charset="0"/>
              </a:rPr>
              <a:t>    </a:t>
            </a:r>
            <a:r>
              <a:rPr lang="en-US" sz="40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+ </a:t>
            </a:r>
            <a:r>
              <a:rPr lang="en-US" sz="32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been</a:t>
            </a:r>
            <a:r>
              <a:rPr lang="en-US" sz="2400" dirty="0" smtClean="0">
                <a:solidFill>
                  <a:srgbClr val="008000"/>
                </a:solidFill>
                <a:latin typeface="Comic Sans MS" panose="030F0702030302020204" pitchFamily="66" charset="0"/>
              </a:rPr>
              <a:t>   </a:t>
            </a:r>
            <a:r>
              <a:rPr lang="en-US" sz="40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+</a:t>
            </a:r>
            <a:r>
              <a:rPr lang="en-US" sz="2400" dirty="0" smtClean="0">
                <a:solidFill>
                  <a:srgbClr val="008000"/>
                </a:solidFill>
                <a:latin typeface="Comic Sans MS" panose="030F0702030302020204" pitchFamily="66" charset="0"/>
              </a:rPr>
              <a:t>  </a:t>
            </a:r>
            <a:r>
              <a:rPr lang="en-US" sz="32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V-</a:t>
            </a:r>
            <a:r>
              <a:rPr lang="en-US" sz="3200" dirty="0" err="1" smtClean="0">
                <a:solidFill>
                  <a:srgbClr val="336600"/>
                </a:solidFill>
                <a:latin typeface="Comic Sans MS" panose="030F0702030302020204" pitchFamily="66" charset="0"/>
              </a:rPr>
              <a:t>ing</a:t>
            </a:r>
            <a:endParaRPr lang="en-US" sz="3200" dirty="0">
              <a:solidFill>
                <a:srgbClr val="3366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3287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7" grpId="0"/>
      <p:bldP spid="11" grpId="0"/>
      <p:bldP spid="15" grpId="0"/>
      <p:bldP spid="17" grpId="0"/>
      <p:bldP spid="3" grpId="0" animBg="1"/>
      <p:bldP spid="23" grpId="0" animBg="1"/>
      <p:bldP spid="24" grpId="0" animBg="1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901" y="633259"/>
            <a:ext cx="10058400" cy="404985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ounded Rectangle 2"/>
          <p:cNvSpPr/>
          <p:nvPr/>
        </p:nvSpPr>
        <p:spPr>
          <a:xfrm>
            <a:off x="855176" y="1496291"/>
            <a:ext cx="5795004" cy="24938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841321" y="3616036"/>
            <a:ext cx="2497626" cy="23552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5177797" y="3616036"/>
            <a:ext cx="2497626" cy="23552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03396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عنصر 1">
            <a:extLst>
              <a:ext uri="{FF2B5EF4-FFF2-40B4-BE49-F238E27FC236}">
                <a16:creationId xmlns:a16="http://schemas.microsoft.com/office/drawing/2014/main" id="{6935CFF4-A13F-470D-ADE6-E578F73186F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9504072"/>
              </p:ext>
            </p:extLst>
          </p:nvPr>
        </p:nvGraphicFramePr>
        <p:xfrm>
          <a:off x="1255350" y="378823"/>
          <a:ext cx="9118600" cy="5694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Document" r:id="rId3" imgW="9155896" imgH="5693142" progId="Word.Document.12">
                  <p:embed/>
                </p:oleObj>
              </mc:Choice>
              <mc:Fallback>
                <p:oleObj name="Document" r:id="rId3" imgW="9155896" imgH="5693142" progId="Word.Document.12">
                  <p:embed/>
                  <p:pic>
                    <p:nvPicPr>
                      <p:cNvPr id="2" name="عنصر 1">
                        <a:extLst>
                          <a:ext uri="{FF2B5EF4-FFF2-40B4-BE49-F238E27FC236}">
                            <a16:creationId xmlns:a16="http://schemas.microsoft.com/office/drawing/2014/main" id="{6935CFF4-A13F-470D-ADE6-E578F73186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55350" y="378823"/>
                        <a:ext cx="9118600" cy="5694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5250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عنصر 1">
            <a:extLst>
              <a:ext uri="{FF2B5EF4-FFF2-40B4-BE49-F238E27FC236}">
                <a16:creationId xmlns:a16="http://schemas.microsoft.com/office/drawing/2014/main" id="{17620E88-7476-403B-B180-E5E748AC911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4716367"/>
              </p:ext>
            </p:extLst>
          </p:nvPr>
        </p:nvGraphicFramePr>
        <p:xfrm>
          <a:off x="0" y="-1161551"/>
          <a:ext cx="12288838" cy="76454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Document" r:id="rId3" imgW="9155896" imgH="5682009" progId="Word.Document.12">
                  <p:embed/>
                </p:oleObj>
              </mc:Choice>
              <mc:Fallback>
                <p:oleObj name="Document" r:id="rId3" imgW="9155896" imgH="5682009" progId="Word.Document.12">
                  <p:embed/>
                  <p:pic>
                    <p:nvPicPr>
                      <p:cNvPr id="2" name="عنصر 1">
                        <a:extLst>
                          <a:ext uri="{FF2B5EF4-FFF2-40B4-BE49-F238E27FC236}">
                            <a16:creationId xmlns:a16="http://schemas.microsoft.com/office/drawing/2014/main" id="{17620E88-7476-403B-B180-E5E748AC911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-1161551"/>
                        <a:ext cx="12288838" cy="76454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22340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144" y="299584"/>
            <a:ext cx="9161905" cy="245714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Google Shape;2105;p51">
            <a:extLst>
              <a:ext uri="{FF2B5EF4-FFF2-40B4-BE49-F238E27FC236}">
                <a16:creationId xmlns:a16="http://schemas.microsoft.com/office/drawing/2014/main" id="{D593DADD-40FE-4AE3-8F53-870EF028B085}"/>
              </a:ext>
            </a:extLst>
          </p:cNvPr>
          <p:cNvSpPr txBox="1">
            <a:spLocks/>
          </p:cNvSpPr>
          <p:nvPr/>
        </p:nvSpPr>
        <p:spPr>
          <a:xfrm flipH="1">
            <a:off x="205191" y="3132961"/>
            <a:ext cx="11695857" cy="566191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Gaegu"/>
              <a:buNone/>
              <a:defRPr sz="3200" b="1" i="0" u="none" strike="noStrike" cap="none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 b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We use </a:t>
            </a:r>
            <a:r>
              <a:rPr lang="en-US" sz="2800" b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for</a:t>
            </a:r>
            <a:r>
              <a:rPr lang="en-US" sz="2800" b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and </a:t>
            </a:r>
            <a:r>
              <a:rPr lang="en-US" sz="2800" b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since</a:t>
            </a:r>
            <a:r>
              <a:rPr lang="en-US" sz="2800" b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to say </a:t>
            </a:r>
            <a:r>
              <a:rPr lang="en-US" sz="2800" b="0" dirty="0" smtClean="0">
                <a:ln w="0"/>
                <a:solidFill>
                  <a:srgbClr val="33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how long something has been happening .</a:t>
            </a:r>
            <a:endParaRPr lang="en-US" sz="3600" b="0" dirty="0">
              <a:ln w="0"/>
              <a:solidFill>
                <a:srgbClr val="3366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34695" y="872835"/>
            <a:ext cx="8343052" cy="52647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ounded Rectangle 4"/>
          <p:cNvSpPr/>
          <p:nvPr/>
        </p:nvSpPr>
        <p:spPr>
          <a:xfrm>
            <a:off x="634695" y="1487651"/>
            <a:ext cx="8841814" cy="484909"/>
          </a:xfrm>
          <a:prstGeom prst="roundRect">
            <a:avLst/>
          </a:prstGeom>
          <a:noFill/>
          <a:ln w="28575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ounded Rectangle 5"/>
          <p:cNvSpPr/>
          <p:nvPr/>
        </p:nvSpPr>
        <p:spPr>
          <a:xfrm>
            <a:off x="628479" y="2073535"/>
            <a:ext cx="8841814" cy="484909"/>
          </a:xfrm>
          <a:prstGeom prst="round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Google Shape;2105;p51">
            <a:extLst>
              <a:ext uri="{FF2B5EF4-FFF2-40B4-BE49-F238E27FC236}">
                <a16:creationId xmlns:a16="http://schemas.microsoft.com/office/drawing/2014/main" id="{D593DADD-40FE-4AE3-8F53-870EF028B085}"/>
              </a:ext>
            </a:extLst>
          </p:cNvPr>
          <p:cNvSpPr txBox="1">
            <a:spLocks/>
          </p:cNvSpPr>
          <p:nvPr/>
        </p:nvSpPr>
        <p:spPr>
          <a:xfrm flipH="1">
            <a:off x="205189" y="4159166"/>
            <a:ext cx="11695857" cy="566191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Gaegu"/>
              <a:buNone/>
              <a:defRPr sz="3200" b="1" i="0" u="none" strike="noStrike" cap="none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 b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We use </a:t>
            </a:r>
            <a:r>
              <a:rPr lang="en-US" sz="2800" b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for</a:t>
            </a:r>
            <a:r>
              <a:rPr lang="en-US" sz="2800" b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600" b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+</a:t>
            </a:r>
            <a:r>
              <a:rPr lang="en-US" sz="2800" b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800" b="0" dirty="0" smtClean="0">
                <a:ln w="0"/>
                <a:solidFill>
                  <a:srgbClr val="33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a period of time ; </a:t>
            </a:r>
            <a:r>
              <a:rPr lang="en-US" sz="2400" b="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We’ve been playing for two hours .</a:t>
            </a:r>
            <a:endParaRPr lang="en-US" sz="3600" b="0" dirty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8" name="Google Shape;2105;p51">
            <a:extLst>
              <a:ext uri="{FF2B5EF4-FFF2-40B4-BE49-F238E27FC236}">
                <a16:creationId xmlns:a16="http://schemas.microsoft.com/office/drawing/2014/main" id="{D593DADD-40FE-4AE3-8F53-870EF028B085}"/>
              </a:ext>
            </a:extLst>
          </p:cNvPr>
          <p:cNvSpPr txBox="1">
            <a:spLocks/>
          </p:cNvSpPr>
          <p:nvPr/>
        </p:nvSpPr>
        <p:spPr>
          <a:xfrm flipH="1">
            <a:off x="205189" y="5185371"/>
            <a:ext cx="11695857" cy="566191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Gaegu"/>
              <a:buNone/>
              <a:defRPr sz="3200" b="1" i="0" u="none" strike="noStrike" cap="none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 b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We use </a:t>
            </a:r>
            <a:r>
              <a:rPr lang="en-US" sz="2800" b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since</a:t>
            </a:r>
            <a:r>
              <a:rPr lang="en-US" sz="2800" b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600" b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+</a:t>
            </a:r>
            <a:r>
              <a:rPr lang="en-US" sz="2800" b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800" b="0" dirty="0" smtClean="0">
                <a:ln w="0"/>
                <a:solidFill>
                  <a:srgbClr val="33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the start of a period; </a:t>
            </a:r>
            <a:r>
              <a:rPr lang="en-US" sz="2400" b="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We’ve been waiting since 7 o’clock .</a:t>
            </a:r>
            <a:endParaRPr lang="en-US" sz="3600" b="0" dirty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89211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170" y="314987"/>
            <a:ext cx="9859067" cy="611146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: Rounded Corners 7">
            <a:extLst>
              <a:ext uri="{FF2B5EF4-FFF2-40B4-BE49-F238E27FC236}">
                <a16:creationId xmlns:a16="http://schemas.microsoft.com/office/drawing/2014/main" id="{A0A4AD8E-3E51-4E8E-B736-BB9C1C3CA2CD}"/>
              </a:ext>
            </a:extLst>
          </p:cNvPr>
          <p:cNvSpPr/>
          <p:nvPr/>
        </p:nvSpPr>
        <p:spPr>
          <a:xfrm>
            <a:off x="3479233" y="1057116"/>
            <a:ext cx="1633094" cy="34219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windsurfing</a:t>
            </a:r>
            <a:endParaRPr lang="en-US" sz="20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Rectangle: Rounded Corners 7">
            <a:extLst>
              <a:ext uri="{FF2B5EF4-FFF2-40B4-BE49-F238E27FC236}">
                <a16:creationId xmlns:a16="http://schemas.microsoft.com/office/drawing/2014/main" id="{A0A4AD8E-3E51-4E8E-B736-BB9C1C3CA2CD}"/>
              </a:ext>
            </a:extLst>
          </p:cNvPr>
          <p:cNvSpPr/>
          <p:nvPr/>
        </p:nvSpPr>
        <p:spPr>
          <a:xfrm>
            <a:off x="5349597" y="1070971"/>
            <a:ext cx="1633094" cy="34219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skiing</a:t>
            </a:r>
            <a:endParaRPr lang="en-US" sz="20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Rectangle: Rounded Corners 7">
            <a:extLst>
              <a:ext uri="{FF2B5EF4-FFF2-40B4-BE49-F238E27FC236}">
                <a16:creationId xmlns:a16="http://schemas.microsoft.com/office/drawing/2014/main" id="{A0A4AD8E-3E51-4E8E-B736-BB9C1C3CA2CD}"/>
              </a:ext>
            </a:extLst>
          </p:cNvPr>
          <p:cNvSpPr/>
          <p:nvPr/>
        </p:nvSpPr>
        <p:spPr>
          <a:xfrm>
            <a:off x="7205235" y="1057116"/>
            <a:ext cx="1633094" cy="34219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tennis</a:t>
            </a:r>
            <a:endParaRPr lang="en-US" sz="20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Rectangle: Rounded Corners 7">
            <a:extLst>
              <a:ext uri="{FF2B5EF4-FFF2-40B4-BE49-F238E27FC236}">
                <a16:creationId xmlns:a16="http://schemas.microsoft.com/office/drawing/2014/main" id="{A0A4AD8E-3E51-4E8E-B736-BB9C1C3CA2CD}"/>
              </a:ext>
            </a:extLst>
          </p:cNvPr>
          <p:cNvSpPr/>
          <p:nvPr/>
        </p:nvSpPr>
        <p:spPr>
          <a:xfrm>
            <a:off x="9060873" y="1057116"/>
            <a:ext cx="1633094" cy="34219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boxing</a:t>
            </a:r>
            <a:endParaRPr lang="en-US" sz="20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519215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92368F5-2633-499D-9D81-946D21BD7F2F}"/>
              </a:ext>
            </a:extLst>
          </p:cNvPr>
          <p:cNvSpPr txBox="1"/>
          <p:nvPr/>
        </p:nvSpPr>
        <p:spPr>
          <a:xfrm>
            <a:off x="203200" y="609597"/>
            <a:ext cx="11785600" cy="461665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  <a:ea typeface="Cocon® Next Arabic" panose="020A0503020102020204" pitchFamily="18" charset="-78"/>
                <a:cs typeface="Co Text Arabic Regular" panose="020B0503060202020204" pitchFamily="34" charset="-78"/>
              </a:rPr>
              <a:t>Write  (  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  <a:ea typeface="Cocon® Next Arabic" panose="020A0503020102020204" pitchFamily="18" charset="-78"/>
                <a:cs typeface="Co Text Arabic Regular" panose="020B0503060202020204" pitchFamily="34" charset="-78"/>
              </a:rPr>
              <a:t>C</a:t>
            </a:r>
            <a:r>
              <a:rPr lang="en-US" sz="2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  <a:ea typeface="Cocon® Next Arabic" panose="020A0503020102020204" pitchFamily="18" charset="-78"/>
                <a:cs typeface="Co Text Arabic Regular" panose="020B0503060202020204" pitchFamily="34" charset="-78"/>
              </a:rPr>
              <a:t>   ) if a sentence has the correct verb form and (  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  <a:ea typeface="Cocon® Next Arabic" panose="020A0503020102020204" pitchFamily="18" charset="-78"/>
                <a:cs typeface="Co Text Arabic Regular" panose="020B0503060202020204" pitchFamily="34" charset="-78"/>
              </a:rPr>
              <a:t>I</a:t>
            </a:r>
            <a:r>
              <a:rPr lang="en-US" sz="2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  <a:ea typeface="Cocon® Next Arabic" panose="020A0503020102020204" pitchFamily="18" charset="-78"/>
                <a:cs typeface="Co Text Arabic Regular" panose="020B0503060202020204" pitchFamily="34" charset="-78"/>
              </a:rPr>
              <a:t>  ) for incorrect .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174F903-4950-4535-BCC4-65F8AFCFEA12}"/>
              </a:ext>
            </a:extLst>
          </p:cNvPr>
          <p:cNvSpPr/>
          <p:nvPr/>
        </p:nvSpPr>
        <p:spPr>
          <a:xfrm>
            <a:off x="428171" y="1625600"/>
            <a:ext cx="1262742" cy="56605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F2FF5B4-75C5-44F6-809B-A9D89D1D4085}"/>
              </a:ext>
            </a:extLst>
          </p:cNvPr>
          <p:cNvSpPr/>
          <p:nvPr/>
        </p:nvSpPr>
        <p:spPr>
          <a:xfrm>
            <a:off x="2431144" y="1625600"/>
            <a:ext cx="7649028" cy="46445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I have </a:t>
            </a:r>
            <a:r>
              <a:rPr lang="en-US" sz="24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been watching the  movie for two hours  </a:t>
            </a:r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42D8686-8E58-45AF-9CCC-22362180257F}"/>
              </a:ext>
            </a:extLst>
          </p:cNvPr>
          <p:cNvSpPr txBox="1"/>
          <p:nvPr/>
        </p:nvSpPr>
        <p:spPr>
          <a:xfrm>
            <a:off x="682171" y="1705428"/>
            <a:ext cx="7547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</a:t>
            </a:r>
            <a:r>
              <a:rPr lang="en-US" sz="2800" dirty="0">
                <a:solidFill>
                  <a:srgbClr val="0000FF"/>
                </a:solidFill>
                <a:latin typeface="Comic Sans MS" panose="030F0702030302020204" pitchFamily="66" charset="0"/>
              </a:rPr>
              <a:t>C</a:t>
            </a:r>
            <a:r>
              <a:rPr lang="en-US" sz="2800" dirty="0">
                <a:latin typeface="Comic Sans MS" panose="030F0702030302020204" pitchFamily="66" charset="0"/>
              </a:rPr>
              <a:t>  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DA4231B-CCD3-46CF-B432-76C35E0F7E81}"/>
              </a:ext>
            </a:extLst>
          </p:cNvPr>
          <p:cNvSpPr/>
          <p:nvPr/>
        </p:nvSpPr>
        <p:spPr>
          <a:xfrm>
            <a:off x="428171" y="2745996"/>
            <a:ext cx="1262742" cy="56605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871F04A-AF49-4743-AFA8-014CF22D2233}"/>
              </a:ext>
            </a:extLst>
          </p:cNvPr>
          <p:cNvSpPr/>
          <p:nvPr/>
        </p:nvSpPr>
        <p:spPr>
          <a:xfrm>
            <a:off x="2431144" y="2745995"/>
            <a:ext cx="7649028" cy="46445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He has </a:t>
            </a:r>
            <a:r>
              <a:rPr lang="en-US" sz="24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finish his </a:t>
            </a:r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homework .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2CB0E33-2107-48BF-86A9-F4A4E012F759}"/>
              </a:ext>
            </a:extLst>
          </p:cNvPr>
          <p:cNvSpPr/>
          <p:nvPr/>
        </p:nvSpPr>
        <p:spPr>
          <a:xfrm>
            <a:off x="428171" y="3829402"/>
            <a:ext cx="1262742" cy="56605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D833182-685C-49DD-B144-D0170C0E0C36}"/>
              </a:ext>
            </a:extLst>
          </p:cNvPr>
          <p:cNvSpPr/>
          <p:nvPr/>
        </p:nvSpPr>
        <p:spPr>
          <a:xfrm>
            <a:off x="2431144" y="3829402"/>
            <a:ext cx="7649028" cy="46445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Have you ever see that show ?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47794B5-3E8D-43F1-9D0A-6DA88B50524B}"/>
              </a:ext>
            </a:extLst>
          </p:cNvPr>
          <p:cNvSpPr/>
          <p:nvPr/>
        </p:nvSpPr>
        <p:spPr>
          <a:xfrm>
            <a:off x="428171" y="4949371"/>
            <a:ext cx="1262742" cy="56605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497F683-AA23-49D5-A389-23C263E7008E}"/>
              </a:ext>
            </a:extLst>
          </p:cNvPr>
          <p:cNvSpPr/>
          <p:nvPr/>
        </p:nvSpPr>
        <p:spPr>
          <a:xfrm>
            <a:off x="2431144" y="4949371"/>
            <a:ext cx="7649028" cy="46445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How long have you been teach in this school ?</a:t>
            </a:r>
            <a:endParaRPr lang="en-US" sz="24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F8B4E33-687D-4046-8FF5-9B844506E119}"/>
              </a:ext>
            </a:extLst>
          </p:cNvPr>
          <p:cNvSpPr txBox="1"/>
          <p:nvPr/>
        </p:nvSpPr>
        <p:spPr>
          <a:xfrm>
            <a:off x="682171" y="4992209"/>
            <a:ext cx="7547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</a:t>
            </a:r>
            <a:r>
              <a:rPr lang="en-US" sz="2800" dirty="0">
                <a:solidFill>
                  <a:srgbClr val="0000FF"/>
                </a:solidFill>
                <a:latin typeface="Comic Sans MS" panose="030F0702030302020204" pitchFamily="66" charset="0"/>
              </a:rPr>
              <a:t>I</a:t>
            </a:r>
            <a:r>
              <a:rPr lang="en-US" sz="2800" dirty="0">
                <a:latin typeface="Comic Sans MS" panose="030F0702030302020204" pitchFamily="66" charset="0"/>
              </a:rPr>
              <a:t>  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EBA65C0-E22D-421E-AA78-3E0079E01E62}"/>
              </a:ext>
            </a:extLst>
          </p:cNvPr>
          <p:cNvSpPr txBox="1"/>
          <p:nvPr/>
        </p:nvSpPr>
        <p:spPr>
          <a:xfrm>
            <a:off x="682171" y="3872240"/>
            <a:ext cx="7547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</a:t>
            </a:r>
            <a:r>
              <a:rPr lang="en-US" sz="2800" dirty="0">
                <a:solidFill>
                  <a:srgbClr val="0000FF"/>
                </a:solidFill>
                <a:latin typeface="Comic Sans MS" panose="030F0702030302020204" pitchFamily="66" charset="0"/>
              </a:rPr>
              <a:t>I</a:t>
            </a:r>
            <a:r>
              <a:rPr lang="en-US" sz="2800" dirty="0">
                <a:latin typeface="Comic Sans MS" panose="030F0702030302020204" pitchFamily="66" charset="0"/>
              </a:rPr>
              <a:t>  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BD81D1B-3ECC-480D-B866-9E7E2218B20B}"/>
              </a:ext>
            </a:extLst>
          </p:cNvPr>
          <p:cNvSpPr txBox="1"/>
          <p:nvPr/>
        </p:nvSpPr>
        <p:spPr>
          <a:xfrm>
            <a:off x="682171" y="2815621"/>
            <a:ext cx="7547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</a:t>
            </a:r>
            <a:r>
              <a:rPr lang="en-US" sz="2800" dirty="0">
                <a:solidFill>
                  <a:srgbClr val="0000FF"/>
                </a:solidFill>
                <a:latin typeface="Comic Sans MS" panose="030F0702030302020204" pitchFamily="66" charset="0"/>
              </a:rPr>
              <a:t>I</a:t>
            </a:r>
            <a:r>
              <a:rPr lang="en-US" sz="2800" dirty="0">
                <a:latin typeface="Comic Sans MS" panose="030F0702030302020204" pitchFamily="66" charset="0"/>
              </a:rPr>
              <a:t>  </a:t>
            </a:r>
            <a:endParaRPr lang="en-US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8356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6" grpId="0"/>
      <p:bldP spid="17" grpId="0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id="{835A26BD-0AF0-44ED-90DA-585974257276}"/>
              </a:ext>
            </a:extLst>
          </p:cNvPr>
          <p:cNvSpPr txBox="1"/>
          <p:nvPr/>
        </p:nvSpPr>
        <p:spPr>
          <a:xfrm>
            <a:off x="359763" y="33677"/>
            <a:ext cx="838166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/>
              <a:t>Open your </a:t>
            </a:r>
            <a:r>
              <a:rPr lang="en-US" sz="3600" dirty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Student’s book </a:t>
            </a:r>
            <a:r>
              <a:rPr lang="en-US" sz="3600" dirty="0"/>
              <a:t>at page: </a:t>
            </a:r>
            <a:r>
              <a:rPr lang="en-US" sz="3600" dirty="0" smtClean="0">
                <a:solidFill>
                  <a:srgbClr val="FF0000"/>
                </a:solidFill>
              </a:rPr>
              <a:t>125                             </a:t>
            </a:r>
            <a:endParaRPr lang="ar-SA" sz="3600" dirty="0">
              <a:solidFill>
                <a:srgbClr val="FF0000"/>
              </a:solidFill>
            </a:endParaRPr>
          </a:p>
        </p:txBody>
      </p:sp>
      <p:pic>
        <p:nvPicPr>
          <p:cNvPr id="7" name="Picture 2" descr="Free Download Open Book Clip Art Clipart Book Clip - Book Clipart Png Black  And White, Cliparts &amp; Cartoons - Jing.fm">
            <a:extLst>
              <a:ext uri="{FF2B5EF4-FFF2-40B4-BE49-F238E27FC236}">
                <a16:creationId xmlns:a16="http://schemas.microsoft.com/office/drawing/2014/main" id="{8434C7F3-84DA-4D1B-BB57-5D12B1EFDF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179" b="92500" l="2907" r="9814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7167" y="3013118"/>
            <a:ext cx="2560319" cy="2926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9" t="1143" r="2419"/>
          <a:stretch/>
        </p:blipFill>
        <p:spPr>
          <a:xfrm>
            <a:off x="1227909" y="959731"/>
            <a:ext cx="6897187" cy="4980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228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12">
            <a:extLst>
              <a:ext uri="{FF2B5EF4-FFF2-40B4-BE49-F238E27FC236}">
                <a16:creationId xmlns:a16="http://schemas.microsoft.com/office/drawing/2014/main" id="{13AC8EBB-1DCD-40F9-BD68-830C45FE7013}"/>
              </a:ext>
            </a:extLst>
          </p:cNvPr>
          <p:cNvSpPr txBox="1"/>
          <p:nvPr/>
        </p:nvSpPr>
        <p:spPr>
          <a:xfrm>
            <a:off x="365612" y="613029"/>
            <a:ext cx="781097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He understands </a:t>
            </a:r>
            <a:r>
              <a:rPr lang="en-US" sz="2400" dirty="0" smtClean="0">
                <a:solidFill>
                  <a:srgbClr val="CC0066"/>
                </a:solidFill>
                <a:latin typeface="Comic Sans MS" panose="030F0702030302020204" pitchFamily="66" charset="0"/>
              </a:rPr>
              <a:t>easily </a:t>
            </a:r>
            <a:r>
              <a:rPr lang="en-US" sz="2400" dirty="0" smtClean="0">
                <a:solidFill>
                  <a:srgbClr val="008000"/>
                </a:solidFill>
                <a:latin typeface="Comic Sans MS" panose="030F0702030302020204" pitchFamily="66" charset="0"/>
              </a:rPr>
              <a:t>.</a:t>
            </a:r>
            <a:endParaRPr lang="ar-SA" sz="24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مربع نص 14">
            <a:extLst>
              <a:ext uri="{FF2B5EF4-FFF2-40B4-BE49-F238E27FC236}">
                <a16:creationId xmlns:a16="http://schemas.microsoft.com/office/drawing/2014/main" id="{8FA4E3DC-6A34-49E5-824C-065D3A2D5330}"/>
              </a:ext>
            </a:extLst>
          </p:cNvPr>
          <p:cNvSpPr txBox="1"/>
          <p:nvPr/>
        </p:nvSpPr>
        <p:spPr>
          <a:xfrm>
            <a:off x="365610" y="1258271"/>
            <a:ext cx="95542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He spoke </a:t>
            </a:r>
            <a:r>
              <a:rPr lang="en-US" sz="2400" dirty="0" smtClean="0">
                <a:solidFill>
                  <a:srgbClr val="CC0066"/>
                </a:solidFill>
                <a:latin typeface="Comic Sans MS" panose="030F0702030302020204" pitchFamily="66" charset="0"/>
              </a:rPr>
              <a:t>interestingly </a:t>
            </a:r>
            <a:r>
              <a:rPr lang="en-US" sz="24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about his ideas  </a:t>
            </a:r>
            <a:r>
              <a:rPr lang="en-US" sz="2400" dirty="0">
                <a:solidFill>
                  <a:srgbClr val="008000"/>
                </a:solidFill>
                <a:latin typeface="Comic Sans MS" panose="030F0702030302020204" pitchFamily="66" charset="0"/>
              </a:rPr>
              <a:t>.</a:t>
            </a:r>
            <a:endParaRPr lang="ar-SA" sz="24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مربع نص 16">
            <a:extLst>
              <a:ext uri="{FF2B5EF4-FFF2-40B4-BE49-F238E27FC236}">
                <a16:creationId xmlns:a16="http://schemas.microsoft.com/office/drawing/2014/main" id="{69B351AA-F89B-4045-9179-9ACBCDD6A028}"/>
              </a:ext>
            </a:extLst>
          </p:cNvPr>
          <p:cNvSpPr txBox="1"/>
          <p:nvPr/>
        </p:nvSpPr>
        <p:spPr>
          <a:xfrm>
            <a:off x="365610" y="1814778"/>
            <a:ext cx="71887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The pianist is playing </a:t>
            </a:r>
            <a:r>
              <a:rPr lang="en-US" sz="2400" dirty="0" smtClean="0">
                <a:solidFill>
                  <a:srgbClr val="CC0066"/>
                </a:solidFill>
                <a:latin typeface="Comic Sans MS" panose="030F0702030302020204" pitchFamily="66" charset="0"/>
              </a:rPr>
              <a:t>slowly </a:t>
            </a:r>
            <a:r>
              <a:rPr lang="en-US" sz="2400" dirty="0">
                <a:solidFill>
                  <a:srgbClr val="008000"/>
                </a:solidFill>
                <a:latin typeface="Comic Sans MS" panose="030F0702030302020204" pitchFamily="66" charset="0"/>
              </a:rPr>
              <a:t>.</a:t>
            </a:r>
            <a:endParaRPr lang="ar-SA" sz="24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مربع نص 18">
            <a:extLst>
              <a:ext uri="{FF2B5EF4-FFF2-40B4-BE49-F238E27FC236}">
                <a16:creationId xmlns:a16="http://schemas.microsoft.com/office/drawing/2014/main" id="{23E43001-0C78-4603-B511-78396912E793}"/>
              </a:ext>
            </a:extLst>
          </p:cNvPr>
          <p:cNvSpPr txBox="1"/>
          <p:nvPr/>
        </p:nvSpPr>
        <p:spPr>
          <a:xfrm>
            <a:off x="365610" y="2454308"/>
            <a:ext cx="71887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She drives her car </a:t>
            </a:r>
            <a:r>
              <a:rPr lang="en-US" sz="2400" dirty="0" smtClean="0">
                <a:solidFill>
                  <a:srgbClr val="CC0066"/>
                </a:solidFill>
                <a:latin typeface="Comic Sans MS" panose="030F0702030302020204" pitchFamily="66" charset="0"/>
              </a:rPr>
              <a:t>carefully </a:t>
            </a:r>
            <a:r>
              <a:rPr lang="en-US" sz="2400" dirty="0">
                <a:solidFill>
                  <a:srgbClr val="008000"/>
                </a:solidFill>
                <a:latin typeface="Comic Sans MS" panose="030F0702030302020204" pitchFamily="66" charset="0"/>
              </a:rPr>
              <a:t>.</a:t>
            </a:r>
            <a:endParaRPr lang="ar-SA" sz="24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26" name="Rectangle: Rounded Corners 3">
            <a:extLst>
              <a:ext uri="{FF2B5EF4-FFF2-40B4-BE49-F238E27FC236}">
                <a16:creationId xmlns:a16="http://schemas.microsoft.com/office/drawing/2014/main" id="{B648F22A-9CD7-405A-92C4-85D48D6F9DEA}"/>
              </a:ext>
            </a:extLst>
          </p:cNvPr>
          <p:cNvSpPr/>
          <p:nvPr/>
        </p:nvSpPr>
        <p:spPr>
          <a:xfrm>
            <a:off x="365610" y="3093838"/>
            <a:ext cx="7531482" cy="563218"/>
          </a:xfrm>
          <a:prstGeom prst="round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What are adverbs of manner </a:t>
            </a:r>
            <a:r>
              <a:rPr lang="en-US" sz="32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7" name="Rectangle 6"/>
          <p:cNvSpPr/>
          <p:nvPr/>
        </p:nvSpPr>
        <p:spPr>
          <a:xfrm>
            <a:off x="365609" y="4006426"/>
            <a:ext cx="1149388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solidFill>
                  <a:srgbClr val="336600"/>
                </a:solidFill>
                <a:latin typeface="Comic Sans MS" panose="030F0702030302020204" pitchFamily="66" charset="0"/>
              </a:rPr>
              <a:t>Adverbs of manner</a:t>
            </a:r>
            <a:r>
              <a:rPr lang="en-GB" sz="2800" dirty="0">
                <a:solidFill>
                  <a:srgbClr val="336600"/>
                </a:solidFill>
                <a:latin typeface="Comic Sans MS" panose="030F0702030302020204" pitchFamily="66" charset="0"/>
              </a:rPr>
              <a:t> </a:t>
            </a:r>
            <a:r>
              <a:rPr lang="en-GB" sz="2800" dirty="0" smtClean="0">
                <a:solidFill>
                  <a:srgbClr val="336600"/>
                </a:solidFill>
                <a:latin typeface="Comic Sans MS" panose="030F0702030302020204" pitchFamily="66" charset="0"/>
              </a:rPr>
              <a:t>tell </a:t>
            </a:r>
            <a:r>
              <a:rPr lang="en-GB" sz="2800" dirty="0">
                <a:solidFill>
                  <a:srgbClr val="336600"/>
                </a:solidFill>
                <a:latin typeface="Comic Sans MS" panose="030F0702030302020204" pitchFamily="66" charset="0"/>
              </a:rPr>
              <a:t>us how someone does something or how something happens. They usually come after the main </a:t>
            </a:r>
            <a:r>
              <a:rPr lang="en-GB" sz="2800" dirty="0" smtClean="0">
                <a:solidFill>
                  <a:srgbClr val="336600"/>
                </a:solidFill>
                <a:latin typeface="Comic Sans MS" panose="030F0702030302020204" pitchFamily="66" charset="0"/>
              </a:rPr>
              <a:t>verb .</a:t>
            </a:r>
            <a:endParaRPr lang="en-GB" sz="2800" dirty="0">
              <a:solidFill>
                <a:srgbClr val="3366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158061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26" grpId="0" animBg="1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blob:https://web.telegram.org/5c3219f9-af84-4ac8-81c8-d636b60a522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3A7344-AB67-4829-B16F-CA572156D0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2789" r="772" b="2609"/>
          <a:stretch/>
        </p:blipFill>
        <p:spPr>
          <a:xfrm>
            <a:off x="6864628" y="300423"/>
            <a:ext cx="4929807" cy="59860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2" name="Rectangle: Diagonal Corners Snipped 1">
            <a:extLst>
              <a:ext uri="{FF2B5EF4-FFF2-40B4-BE49-F238E27FC236}">
                <a16:creationId xmlns:a16="http://schemas.microsoft.com/office/drawing/2014/main" id="{B96FF2BB-144E-4A76-87C9-DFABE66109D5}"/>
              </a:ext>
            </a:extLst>
          </p:cNvPr>
          <p:cNvSpPr/>
          <p:nvPr/>
        </p:nvSpPr>
        <p:spPr>
          <a:xfrm>
            <a:off x="1" y="2173357"/>
            <a:ext cx="7116416" cy="1563756"/>
          </a:xfrm>
          <a:prstGeom prst="snip2Diag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>
                <a:highlight>
                  <a:srgbClr val="FFFF00"/>
                </a:highlight>
                <a:latin typeface="Cavolini" panose="03000502040302020204" pitchFamily="66" charset="0"/>
                <a:cs typeface="Cavolini" panose="03000502040302020204" pitchFamily="66" charset="0"/>
              </a:rPr>
              <a:t>Online Classroom Rules</a:t>
            </a:r>
          </a:p>
        </p:txBody>
      </p:sp>
    </p:spTree>
    <p:extLst>
      <p:ext uri="{BB962C8B-B14F-4D97-AF65-F5344CB8AC3E}">
        <p14:creationId xmlns:p14="http://schemas.microsoft.com/office/powerpoint/2010/main" val="3246250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648F22A-9CD7-405A-92C4-85D48D6F9DEA}"/>
              </a:ext>
            </a:extLst>
          </p:cNvPr>
          <p:cNvSpPr/>
          <p:nvPr/>
        </p:nvSpPr>
        <p:spPr>
          <a:xfrm>
            <a:off x="185531" y="258417"/>
            <a:ext cx="4479236" cy="563218"/>
          </a:xfrm>
          <a:prstGeom prst="round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What is an adverb ?</a:t>
            </a:r>
          </a:p>
        </p:txBody>
      </p:sp>
      <p:sp>
        <p:nvSpPr>
          <p:cNvPr id="5" name="عنوان 2">
            <a:extLst>
              <a:ext uri="{FF2B5EF4-FFF2-40B4-BE49-F238E27FC236}">
                <a16:creationId xmlns:a16="http://schemas.microsoft.com/office/drawing/2014/main" id="{35ACF3D9-A968-45C6-87F7-1D8FC44B9104}"/>
              </a:ext>
            </a:extLst>
          </p:cNvPr>
          <p:cNvSpPr txBox="1">
            <a:spLocks/>
          </p:cNvSpPr>
          <p:nvPr/>
        </p:nvSpPr>
        <p:spPr>
          <a:xfrm>
            <a:off x="319311" y="1200571"/>
            <a:ext cx="11408863" cy="55259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A word that describes or modifies </a:t>
            </a:r>
            <a:r>
              <a:rPr lang="en-US" sz="2400" dirty="0">
                <a:ln w="0"/>
                <a:solidFill>
                  <a:srgbClr val="008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a verb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sz="2400" dirty="0">
                <a:ln w="0"/>
                <a:solidFill>
                  <a:srgbClr val="008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an adjective 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or </a:t>
            </a:r>
            <a:r>
              <a:rPr lang="en-US" sz="2400" dirty="0">
                <a:ln w="0"/>
                <a:solidFill>
                  <a:srgbClr val="008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another adverb 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90268CD-1394-4246-ACF4-48B834508A8E}"/>
              </a:ext>
            </a:extLst>
          </p:cNvPr>
          <p:cNvSpPr/>
          <p:nvPr/>
        </p:nvSpPr>
        <p:spPr>
          <a:xfrm>
            <a:off x="185531" y="1850496"/>
            <a:ext cx="3207026" cy="563218"/>
          </a:xfrm>
          <a:prstGeom prst="round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Adverb Form</a:t>
            </a:r>
          </a:p>
        </p:txBody>
      </p:sp>
      <p:sp>
        <p:nvSpPr>
          <p:cNvPr id="7" name="عنوان 2">
            <a:extLst>
              <a:ext uri="{FF2B5EF4-FFF2-40B4-BE49-F238E27FC236}">
                <a16:creationId xmlns:a16="http://schemas.microsoft.com/office/drawing/2014/main" id="{CDDE26E8-644F-4249-B952-80B9CACE1D2B}"/>
              </a:ext>
            </a:extLst>
          </p:cNvPr>
          <p:cNvSpPr txBox="1">
            <a:spLocks/>
          </p:cNvSpPr>
          <p:nvPr/>
        </p:nvSpPr>
        <p:spPr>
          <a:xfrm>
            <a:off x="185531" y="2597872"/>
            <a:ext cx="10243930" cy="55259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We make many adverbs by adding </a:t>
            </a:r>
            <a:r>
              <a:rPr lang="en-US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-</a:t>
            </a:r>
            <a:r>
              <a:rPr lang="en-US" sz="24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ly</a:t>
            </a:r>
            <a:r>
              <a:rPr lang="en-US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 to an adjective, for example:</a:t>
            </a:r>
            <a:endParaRPr lang="en-US" sz="24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8" name="عنوان 2">
            <a:extLst>
              <a:ext uri="{FF2B5EF4-FFF2-40B4-BE49-F238E27FC236}">
                <a16:creationId xmlns:a16="http://schemas.microsoft.com/office/drawing/2014/main" id="{3B6AE182-E5EE-47C2-8967-366909FFBF68}"/>
              </a:ext>
            </a:extLst>
          </p:cNvPr>
          <p:cNvSpPr txBox="1">
            <a:spLocks/>
          </p:cNvSpPr>
          <p:nvPr/>
        </p:nvSpPr>
        <p:spPr>
          <a:xfrm>
            <a:off x="185531" y="3145550"/>
            <a:ext cx="10243930" cy="184375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 quick</a:t>
            </a:r>
            <a:r>
              <a:rPr lang="en-US" sz="2400" dirty="0">
                <a:latin typeface="Comic Sans MS" panose="030F0702030302020204" pitchFamily="66" charset="0"/>
              </a:rPr>
              <a:t>           (</a:t>
            </a:r>
            <a:r>
              <a:rPr lang="en-US" sz="2400" dirty="0">
                <a:solidFill>
                  <a:srgbClr val="008000"/>
                </a:solidFill>
                <a:latin typeface="Comic Sans MS" panose="030F0702030302020204" pitchFamily="66" charset="0"/>
              </a:rPr>
              <a:t>adjective</a:t>
            </a:r>
            <a:r>
              <a:rPr lang="en-US" sz="2400" dirty="0">
                <a:latin typeface="Comic Sans MS" panose="030F0702030302020204" pitchFamily="66" charset="0"/>
              </a:rPr>
              <a:t>)           </a:t>
            </a:r>
            <a:r>
              <a:rPr lang="en-US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quick</a:t>
            </a:r>
            <a:r>
              <a:rPr lang="en-US" sz="2400" b="1" dirty="0">
                <a:solidFill>
                  <a:srgbClr val="0000FF"/>
                </a:solidFill>
                <a:latin typeface="Comic Sans MS" panose="030F0702030302020204" pitchFamily="66" charset="0"/>
              </a:rPr>
              <a:t>ly</a:t>
            </a:r>
            <a:r>
              <a:rPr lang="en-US" sz="2400" dirty="0">
                <a:latin typeface="Comic Sans MS" panose="030F0702030302020204" pitchFamily="66" charset="0"/>
              </a:rPr>
              <a:t>          (adverb)</a:t>
            </a:r>
          </a:p>
          <a:p>
            <a:endParaRPr lang="en-US" sz="2400" dirty="0">
              <a:latin typeface="Comic Sans MS" panose="030F0702030302020204" pitchFamily="66" charset="0"/>
            </a:endParaRPr>
          </a:p>
          <a:p>
            <a:r>
              <a:rPr lang="en-US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 careful</a:t>
            </a:r>
            <a:r>
              <a:rPr lang="en-US" sz="2400" dirty="0">
                <a:latin typeface="Comic Sans MS" panose="030F0702030302020204" pitchFamily="66" charset="0"/>
              </a:rPr>
              <a:t>       (</a:t>
            </a:r>
            <a:r>
              <a:rPr lang="en-US" sz="2400" dirty="0">
                <a:solidFill>
                  <a:srgbClr val="008000"/>
                </a:solidFill>
                <a:latin typeface="Comic Sans MS" panose="030F0702030302020204" pitchFamily="66" charset="0"/>
              </a:rPr>
              <a:t>adjective</a:t>
            </a:r>
            <a:r>
              <a:rPr lang="en-US" sz="2400" dirty="0">
                <a:latin typeface="Comic Sans MS" panose="030F0702030302020204" pitchFamily="66" charset="0"/>
              </a:rPr>
              <a:t>)            </a:t>
            </a:r>
            <a:r>
              <a:rPr lang="en-US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careful</a:t>
            </a:r>
            <a:r>
              <a:rPr lang="en-US" sz="2400" b="1" dirty="0">
                <a:solidFill>
                  <a:srgbClr val="0000FF"/>
                </a:solidFill>
                <a:latin typeface="Comic Sans MS" panose="030F0702030302020204" pitchFamily="66" charset="0"/>
              </a:rPr>
              <a:t>ly</a:t>
            </a:r>
            <a:r>
              <a:rPr lang="en-US" sz="2400" dirty="0">
                <a:latin typeface="Comic Sans MS" panose="030F0702030302020204" pitchFamily="66" charset="0"/>
              </a:rPr>
              <a:t>      (adverb)</a:t>
            </a:r>
          </a:p>
          <a:p>
            <a:endParaRPr lang="en-US" sz="2400" dirty="0">
              <a:latin typeface="Comic Sans MS" panose="030F0702030302020204" pitchFamily="66" charset="0"/>
            </a:endParaRPr>
          </a:p>
          <a:p>
            <a:r>
              <a:rPr lang="en-US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 beautiful  </a:t>
            </a:r>
            <a:r>
              <a:rPr lang="en-US" sz="2400" dirty="0">
                <a:latin typeface="Comic Sans MS" panose="030F0702030302020204" pitchFamily="66" charset="0"/>
              </a:rPr>
              <a:t> (</a:t>
            </a:r>
            <a:r>
              <a:rPr lang="en-US" sz="2400" dirty="0">
                <a:solidFill>
                  <a:srgbClr val="008000"/>
                </a:solidFill>
                <a:latin typeface="Comic Sans MS" panose="030F0702030302020204" pitchFamily="66" charset="0"/>
              </a:rPr>
              <a:t>adjective</a:t>
            </a:r>
            <a:r>
              <a:rPr lang="en-US" sz="2400" dirty="0">
                <a:latin typeface="Comic Sans MS" panose="030F0702030302020204" pitchFamily="66" charset="0"/>
              </a:rPr>
              <a:t>)             </a:t>
            </a:r>
            <a:r>
              <a:rPr lang="en-US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beautiful</a:t>
            </a:r>
            <a:r>
              <a:rPr lang="en-US" sz="2400" b="1" dirty="0">
                <a:solidFill>
                  <a:srgbClr val="0000FF"/>
                </a:solidFill>
                <a:latin typeface="Comic Sans MS" panose="030F0702030302020204" pitchFamily="66" charset="0"/>
              </a:rPr>
              <a:t>ly</a:t>
            </a:r>
            <a:r>
              <a:rPr lang="en-US" sz="2400" dirty="0">
                <a:latin typeface="Comic Sans MS" panose="030F0702030302020204" pitchFamily="66" charset="0"/>
              </a:rPr>
              <a:t>   (adverb)</a:t>
            </a:r>
          </a:p>
        </p:txBody>
      </p:sp>
    </p:spTree>
    <p:extLst>
      <p:ext uri="{BB962C8B-B14F-4D97-AF65-F5344CB8AC3E}">
        <p14:creationId xmlns:p14="http://schemas.microsoft.com/office/powerpoint/2010/main" val="1712813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5">
            <a:extLst>
              <a:ext uri="{FF2B5EF4-FFF2-40B4-BE49-F238E27FC236}">
                <a16:creationId xmlns:a16="http://schemas.microsoft.com/office/drawing/2014/main" id="{9FAC8915-F79C-49CC-9C27-77BF519FCB4C}"/>
              </a:ext>
            </a:extLst>
          </p:cNvPr>
          <p:cNvSpPr txBox="1"/>
          <p:nvPr/>
        </p:nvSpPr>
        <p:spPr>
          <a:xfrm>
            <a:off x="396834" y="360740"/>
            <a:ext cx="3898076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000"/>
            </a:lvl1pPr>
          </a:lstStyle>
          <a:p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Unscramble</a:t>
            </a:r>
            <a:endParaRPr lang="ar-SA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مربع نص 11">
            <a:extLst>
              <a:ext uri="{FF2B5EF4-FFF2-40B4-BE49-F238E27FC236}">
                <a16:creationId xmlns:a16="http://schemas.microsoft.com/office/drawing/2014/main" id="{2B263E4C-22ED-4B06-A41E-A18E815AD603}"/>
              </a:ext>
            </a:extLst>
          </p:cNvPr>
          <p:cNvSpPr txBox="1"/>
          <p:nvPr/>
        </p:nvSpPr>
        <p:spPr>
          <a:xfrm>
            <a:off x="396833" y="1452013"/>
            <a:ext cx="852549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u="none" strike="noStrike" baseline="0" dirty="0">
                <a:solidFill>
                  <a:srgbClr val="FF0000"/>
                </a:solidFill>
                <a:latin typeface="Comic Sans MS" panose="030F0702030302020204" pitchFamily="66" charset="0"/>
              </a:rPr>
              <a:t>1)  </a:t>
            </a:r>
            <a:r>
              <a:rPr lang="en-US" sz="2400" b="0" i="0" u="none" strike="noStrike" baseline="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 perfectly   </a:t>
            </a:r>
            <a:r>
              <a:rPr lang="en-US" sz="2400" b="0" i="0" u="none" strike="noStrike" baseline="0" dirty="0">
                <a:solidFill>
                  <a:srgbClr val="FF0000"/>
                </a:solidFill>
                <a:latin typeface="Comic Sans MS" panose="030F0702030302020204" pitchFamily="66" charset="0"/>
              </a:rPr>
              <a:t>/ </a:t>
            </a:r>
            <a:r>
              <a:rPr lang="en-US" sz="2400" b="0" i="0" u="none" strike="noStrike" baseline="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  Ali    /     English    /    speaks </a:t>
            </a:r>
            <a:endParaRPr lang="ar-SA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مربع نص 11">
            <a:extLst>
              <a:ext uri="{FF2B5EF4-FFF2-40B4-BE49-F238E27FC236}">
                <a16:creationId xmlns:a16="http://schemas.microsoft.com/office/drawing/2014/main" id="{2B263E4C-22ED-4B06-A41E-A18E815AD603}"/>
              </a:ext>
            </a:extLst>
          </p:cNvPr>
          <p:cNvSpPr txBox="1"/>
          <p:nvPr/>
        </p:nvSpPr>
        <p:spPr>
          <a:xfrm>
            <a:off x="396833" y="2297140"/>
            <a:ext cx="852549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u="none" strike="noStrike" baseline="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Ali speaks English perfectly .</a:t>
            </a:r>
            <a:endParaRPr lang="ar-SA" sz="24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مربع نص 11">
            <a:extLst>
              <a:ext uri="{FF2B5EF4-FFF2-40B4-BE49-F238E27FC236}">
                <a16:creationId xmlns:a16="http://schemas.microsoft.com/office/drawing/2014/main" id="{2B263E4C-22ED-4B06-A41E-A18E815AD603}"/>
              </a:ext>
            </a:extLst>
          </p:cNvPr>
          <p:cNvSpPr txBox="1"/>
          <p:nvPr/>
        </p:nvSpPr>
        <p:spPr>
          <a:xfrm>
            <a:off x="396833" y="3142267"/>
            <a:ext cx="852549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u="none" strike="noStrike" baseline="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2)    the</a:t>
            </a:r>
            <a:r>
              <a:rPr lang="en-US" sz="2400" b="0" i="0" u="none" strike="noStrike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exam</a:t>
            </a:r>
            <a:r>
              <a:rPr lang="en-US" sz="2400" b="0" i="0" u="none" strike="noStrike" baseline="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  </a:t>
            </a:r>
            <a:r>
              <a:rPr lang="en-US" sz="2400" b="0" i="0" u="none" strike="noStrike" baseline="0" dirty="0">
                <a:solidFill>
                  <a:srgbClr val="FF0000"/>
                </a:solidFill>
                <a:latin typeface="Comic Sans MS" panose="030F0702030302020204" pitchFamily="66" charset="0"/>
              </a:rPr>
              <a:t>/ </a:t>
            </a:r>
            <a:r>
              <a:rPr lang="en-US" sz="2400" b="0" i="0" u="none" strike="noStrike" baseline="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  She    /     brilliantly    /    passed </a:t>
            </a:r>
            <a:endParaRPr lang="ar-SA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مربع نص 11">
            <a:extLst>
              <a:ext uri="{FF2B5EF4-FFF2-40B4-BE49-F238E27FC236}">
                <a16:creationId xmlns:a16="http://schemas.microsoft.com/office/drawing/2014/main" id="{2B263E4C-22ED-4B06-A41E-A18E815AD603}"/>
              </a:ext>
            </a:extLst>
          </p:cNvPr>
          <p:cNvSpPr txBox="1"/>
          <p:nvPr/>
        </p:nvSpPr>
        <p:spPr>
          <a:xfrm>
            <a:off x="396833" y="3987394"/>
            <a:ext cx="852549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u="none" strike="noStrike" baseline="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She passed the exam brilliantly .</a:t>
            </a:r>
            <a:endParaRPr lang="ar-SA" sz="24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مربع نص 11">
            <a:extLst>
              <a:ext uri="{FF2B5EF4-FFF2-40B4-BE49-F238E27FC236}">
                <a16:creationId xmlns:a16="http://schemas.microsoft.com/office/drawing/2014/main" id="{2B263E4C-22ED-4B06-A41E-A18E815AD603}"/>
              </a:ext>
            </a:extLst>
          </p:cNvPr>
          <p:cNvSpPr txBox="1"/>
          <p:nvPr/>
        </p:nvSpPr>
        <p:spPr>
          <a:xfrm>
            <a:off x="396833" y="4601688"/>
            <a:ext cx="560218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u="none" strike="noStrike" baseline="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3)    fast   </a:t>
            </a:r>
            <a:r>
              <a:rPr lang="en-US" sz="2400" b="0" i="0" u="none" strike="noStrike" baseline="0" dirty="0">
                <a:solidFill>
                  <a:srgbClr val="FF0000"/>
                </a:solidFill>
                <a:latin typeface="Comic Sans MS" panose="030F0702030302020204" pitchFamily="66" charset="0"/>
              </a:rPr>
              <a:t>/ </a:t>
            </a:r>
            <a:r>
              <a:rPr lang="en-US" sz="2400" b="0" i="0" u="none" strike="noStrike" baseline="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  They    /     swim</a:t>
            </a:r>
            <a:endParaRPr lang="ar-SA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مربع نص 11">
            <a:extLst>
              <a:ext uri="{FF2B5EF4-FFF2-40B4-BE49-F238E27FC236}">
                <a16:creationId xmlns:a16="http://schemas.microsoft.com/office/drawing/2014/main" id="{2B263E4C-22ED-4B06-A41E-A18E815AD603}"/>
              </a:ext>
            </a:extLst>
          </p:cNvPr>
          <p:cNvSpPr txBox="1"/>
          <p:nvPr/>
        </p:nvSpPr>
        <p:spPr>
          <a:xfrm>
            <a:off x="396833" y="5442121"/>
            <a:ext cx="852549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u="none" strike="noStrike" baseline="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They swim fast .</a:t>
            </a:r>
            <a:endParaRPr lang="ar-SA" sz="24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040991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able&#10;&#10;Description automatically generated">
            <a:extLst>
              <a:ext uri="{FF2B5EF4-FFF2-40B4-BE49-F238E27FC236}">
                <a16:creationId xmlns:a16="http://schemas.microsoft.com/office/drawing/2014/main" id="{289527E9-30F8-4BB6-9F02-3DD5D3CB66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7590" r="1590" b="7897"/>
          <a:stretch/>
        </p:blipFill>
        <p:spPr>
          <a:xfrm>
            <a:off x="799412" y="1066801"/>
            <a:ext cx="3732832" cy="4887479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E8E98F0-D457-4544-8EE3-4D87E761E022}"/>
              </a:ext>
            </a:extLst>
          </p:cNvPr>
          <p:cNvSpPr/>
          <p:nvPr/>
        </p:nvSpPr>
        <p:spPr>
          <a:xfrm>
            <a:off x="492471" y="354497"/>
            <a:ext cx="4346713" cy="563218"/>
          </a:xfrm>
          <a:prstGeom prst="round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Irregular adverbs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171A7AD-BD83-4A28-9C96-A9ABD82522BC}"/>
              </a:ext>
            </a:extLst>
          </p:cNvPr>
          <p:cNvCxnSpPr/>
          <p:nvPr/>
        </p:nvCxnSpPr>
        <p:spPr>
          <a:xfrm>
            <a:off x="825916" y="2994992"/>
            <a:ext cx="684832" cy="0"/>
          </a:xfrm>
          <a:prstGeom prst="line">
            <a:avLst/>
          </a:prstGeom>
          <a:ln w="28575">
            <a:solidFill>
              <a:srgbClr val="99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02DC26B-5B2B-42FE-9C24-942749360A41}"/>
              </a:ext>
            </a:extLst>
          </p:cNvPr>
          <p:cNvCxnSpPr/>
          <p:nvPr/>
        </p:nvCxnSpPr>
        <p:spPr>
          <a:xfrm>
            <a:off x="2323411" y="2994992"/>
            <a:ext cx="684832" cy="0"/>
          </a:xfrm>
          <a:prstGeom prst="line">
            <a:avLst/>
          </a:prstGeom>
          <a:ln w="28575">
            <a:solidFill>
              <a:srgbClr val="F84D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857967A-A1CE-4EBF-8FEE-B0B26A2154A2}"/>
              </a:ext>
            </a:extLst>
          </p:cNvPr>
          <p:cNvCxnSpPr>
            <a:cxnSpLocks/>
          </p:cNvCxnSpPr>
          <p:nvPr/>
        </p:nvCxnSpPr>
        <p:spPr>
          <a:xfrm>
            <a:off x="825916" y="3392555"/>
            <a:ext cx="472797" cy="0"/>
          </a:xfrm>
          <a:prstGeom prst="line">
            <a:avLst/>
          </a:prstGeom>
          <a:ln w="28575">
            <a:solidFill>
              <a:srgbClr val="99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29F983D-8C37-4033-B401-812D88F0FE68}"/>
              </a:ext>
            </a:extLst>
          </p:cNvPr>
          <p:cNvCxnSpPr>
            <a:cxnSpLocks/>
          </p:cNvCxnSpPr>
          <p:nvPr/>
        </p:nvCxnSpPr>
        <p:spPr>
          <a:xfrm>
            <a:off x="2323411" y="3402496"/>
            <a:ext cx="472798" cy="0"/>
          </a:xfrm>
          <a:prstGeom prst="line">
            <a:avLst/>
          </a:prstGeom>
          <a:ln w="28575">
            <a:solidFill>
              <a:srgbClr val="F84D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A0388B2-BCA7-4DBC-8E9A-9BFD7A98F8DA}"/>
              </a:ext>
            </a:extLst>
          </p:cNvPr>
          <p:cNvCxnSpPr>
            <a:cxnSpLocks/>
          </p:cNvCxnSpPr>
          <p:nvPr/>
        </p:nvCxnSpPr>
        <p:spPr>
          <a:xfrm>
            <a:off x="825916" y="3776870"/>
            <a:ext cx="565562" cy="0"/>
          </a:xfrm>
          <a:prstGeom prst="line">
            <a:avLst/>
          </a:prstGeom>
          <a:ln w="28575">
            <a:solidFill>
              <a:srgbClr val="99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2C19B7B-5112-4436-A777-FA4B48B81316}"/>
              </a:ext>
            </a:extLst>
          </p:cNvPr>
          <p:cNvCxnSpPr>
            <a:cxnSpLocks/>
          </p:cNvCxnSpPr>
          <p:nvPr/>
        </p:nvCxnSpPr>
        <p:spPr>
          <a:xfrm>
            <a:off x="2336663" y="3803374"/>
            <a:ext cx="578815" cy="0"/>
          </a:xfrm>
          <a:prstGeom prst="line">
            <a:avLst/>
          </a:prstGeom>
          <a:ln w="28575">
            <a:solidFill>
              <a:srgbClr val="F84D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AE5F59A-AE32-4351-B026-8E541DEAF5C0}"/>
              </a:ext>
            </a:extLst>
          </p:cNvPr>
          <p:cNvCxnSpPr>
            <a:cxnSpLocks/>
          </p:cNvCxnSpPr>
          <p:nvPr/>
        </p:nvCxnSpPr>
        <p:spPr>
          <a:xfrm>
            <a:off x="839168" y="4207564"/>
            <a:ext cx="552310" cy="0"/>
          </a:xfrm>
          <a:prstGeom prst="line">
            <a:avLst/>
          </a:prstGeom>
          <a:ln w="28575">
            <a:solidFill>
              <a:srgbClr val="99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8BADEE3-83DC-47CA-9A9E-81FE4EB1CF2D}"/>
              </a:ext>
            </a:extLst>
          </p:cNvPr>
          <p:cNvCxnSpPr>
            <a:cxnSpLocks/>
          </p:cNvCxnSpPr>
          <p:nvPr/>
        </p:nvCxnSpPr>
        <p:spPr>
          <a:xfrm>
            <a:off x="2323412" y="4234068"/>
            <a:ext cx="592066" cy="0"/>
          </a:xfrm>
          <a:prstGeom prst="line">
            <a:avLst/>
          </a:prstGeom>
          <a:ln w="28575">
            <a:solidFill>
              <a:srgbClr val="F84D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0E09687-7755-43F7-8E66-D7DE4D581D4D}"/>
              </a:ext>
            </a:extLst>
          </p:cNvPr>
          <p:cNvCxnSpPr>
            <a:cxnSpLocks/>
          </p:cNvCxnSpPr>
          <p:nvPr/>
        </p:nvCxnSpPr>
        <p:spPr>
          <a:xfrm>
            <a:off x="2336664" y="4664762"/>
            <a:ext cx="578814" cy="0"/>
          </a:xfrm>
          <a:prstGeom prst="line">
            <a:avLst/>
          </a:prstGeom>
          <a:ln w="28575">
            <a:solidFill>
              <a:srgbClr val="F84D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5D783E1-CE00-4B8D-AD64-044A4DEF381F}"/>
              </a:ext>
            </a:extLst>
          </p:cNvPr>
          <p:cNvCxnSpPr/>
          <p:nvPr/>
        </p:nvCxnSpPr>
        <p:spPr>
          <a:xfrm>
            <a:off x="2323411" y="5075579"/>
            <a:ext cx="684832" cy="0"/>
          </a:xfrm>
          <a:prstGeom prst="line">
            <a:avLst/>
          </a:prstGeom>
          <a:ln w="28575">
            <a:solidFill>
              <a:srgbClr val="F84D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8106260-EDAF-4D16-93C1-5CA53DBE7B2B}"/>
              </a:ext>
            </a:extLst>
          </p:cNvPr>
          <p:cNvCxnSpPr>
            <a:cxnSpLocks/>
          </p:cNvCxnSpPr>
          <p:nvPr/>
        </p:nvCxnSpPr>
        <p:spPr>
          <a:xfrm>
            <a:off x="2334523" y="5479767"/>
            <a:ext cx="896867" cy="0"/>
          </a:xfrm>
          <a:prstGeom prst="line">
            <a:avLst/>
          </a:prstGeom>
          <a:ln w="28575">
            <a:solidFill>
              <a:srgbClr val="F84D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F05CEBA-5435-458B-96D3-8E5FDD70A9BA}"/>
              </a:ext>
            </a:extLst>
          </p:cNvPr>
          <p:cNvCxnSpPr>
            <a:cxnSpLocks/>
          </p:cNvCxnSpPr>
          <p:nvPr/>
        </p:nvCxnSpPr>
        <p:spPr>
          <a:xfrm>
            <a:off x="2347775" y="5901270"/>
            <a:ext cx="1868762" cy="0"/>
          </a:xfrm>
          <a:prstGeom prst="line">
            <a:avLst/>
          </a:prstGeom>
          <a:ln w="28575">
            <a:solidFill>
              <a:srgbClr val="F84D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334A080-7693-408A-BAD2-36A57D183C30}"/>
              </a:ext>
            </a:extLst>
          </p:cNvPr>
          <p:cNvCxnSpPr>
            <a:cxnSpLocks/>
          </p:cNvCxnSpPr>
          <p:nvPr/>
        </p:nvCxnSpPr>
        <p:spPr>
          <a:xfrm>
            <a:off x="839168" y="4638258"/>
            <a:ext cx="552310" cy="0"/>
          </a:xfrm>
          <a:prstGeom prst="line">
            <a:avLst/>
          </a:prstGeom>
          <a:ln w="28575">
            <a:solidFill>
              <a:srgbClr val="99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3E2DFB5-02FE-49C3-9A4B-BCBB7422EC11}"/>
              </a:ext>
            </a:extLst>
          </p:cNvPr>
          <p:cNvCxnSpPr>
            <a:cxnSpLocks/>
          </p:cNvCxnSpPr>
          <p:nvPr/>
        </p:nvCxnSpPr>
        <p:spPr>
          <a:xfrm>
            <a:off x="854560" y="5049076"/>
            <a:ext cx="536918" cy="0"/>
          </a:xfrm>
          <a:prstGeom prst="line">
            <a:avLst/>
          </a:prstGeom>
          <a:ln w="28575">
            <a:solidFill>
              <a:srgbClr val="99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115B1CA-AC64-4998-B5B6-931C1D7AEB99}"/>
              </a:ext>
            </a:extLst>
          </p:cNvPr>
          <p:cNvCxnSpPr>
            <a:cxnSpLocks/>
          </p:cNvCxnSpPr>
          <p:nvPr/>
        </p:nvCxnSpPr>
        <p:spPr>
          <a:xfrm>
            <a:off x="854560" y="5459891"/>
            <a:ext cx="896867" cy="0"/>
          </a:xfrm>
          <a:prstGeom prst="line">
            <a:avLst/>
          </a:prstGeom>
          <a:ln w="28575">
            <a:solidFill>
              <a:srgbClr val="99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39BC2EE-CD97-451E-9D0C-0B7EDF484F72}"/>
              </a:ext>
            </a:extLst>
          </p:cNvPr>
          <p:cNvCxnSpPr>
            <a:cxnSpLocks/>
          </p:cNvCxnSpPr>
          <p:nvPr/>
        </p:nvCxnSpPr>
        <p:spPr>
          <a:xfrm>
            <a:off x="854560" y="5874766"/>
            <a:ext cx="762205" cy="0"/>
          </a:xfrm>
          <a:prstGeom prst="line">
            <a:avLst/>
          </a:prstGeom>
          <a:ln w="28575">
            <a:solidFill>
              <a:srgbClr val="99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529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37" y="506737"/>
            <a:ext cx="11084471" cy="301231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cxnSp>
        <p:nvCxnSpPr>
          <p:cNvPr id="4" name="Straight Connector 3"/>
          <p:cNvCxnSpPr/>
          <p:nvPr/>
        </p:nvCxnSpPr>
        <p:spPr>
          <a:xfrm>
            <a:off x="748145" y="1039090"/>
            <a:ext cx="231371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34290" y="1427018"/>
            <a:ext cx="9864437" cy="1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34289" y="2085108"/>
            <a:ext cx="5098475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65015" y="2784762"/>
            <a:ext cx="292331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102845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id="{835A26BD-0AF0-44ED-90DA-585974257276}"/>
              </a:ext>
            </a:extLst>
          </p:cNvPr>
          <p:cNvSpPr txBox="1"/>
          <p:nvPr/>
        </p:nvSpPr>
        <p:spPr>
          <a:xfrm>
            <a:off x="359763" y="33677"/>
            <a:ext cx="8381669" cy="833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/>
              <a:t>Open your </a:t>
            </a:r>
            <a:r>
              <a:rPr lang="en-US" sz="3600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work </a:t>
            </a:r>
            <a:r>
              <a:rPr lang="en-US" sz="3600" dirty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book </a:t>
            </a:r>
            <a:r>
              <a:rPr lang="en-US" sz="3600" dirty="0"/>
              <a:t>at page: </a:t>
            </a:r>
            <a:r>
              <a:rPr lang="en-US" sz="3600" dirty="0" smtClean="0">
                <a:solidFill>
                  <a:srgbClr val="FF0000"/>
                </a:solidFill>
              </a:rPr>
              <a:t>304                             </a:t>
            </a:r>
            <a:endParaRPr lang="ar-SA" sz="3600" dirty="0">
              <a:solidFill>
                <a:srgbClr val="FF0000"/>
              </a:solidFill>
            </a:endParaRPr>
          </a:p>
        </p:txBody>
      </p:sp>
      <p:pic>
        <p:nvPicPr>
          <p:cNvPr id="7" name="Picture 2" descr="Free Download Open Book Clip Art Clipart Book Clip - Book Clipart Png Black  And White, Cliparts &amp; Cartoons - Jing.fm">
            <a:extLst>
              <a:ext uri="{FF2B5EF4-FFF2-40B4-BE49-F238E27FC236}">
                <a16:creationId xmlns:a16="http://schemas.microsoft.com/office/drawing/2014/main" id="{8434C7F3-84DA-4D1B-BB57-5D12B1EFDF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179" b="92500" l="2907" r="9814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7167" y="3013118"/>
            <a:ext cx="2560319" cy="2926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9" t="1143" r="2419"/>
          <a:stretch/>
        </p:blipFill>
        <p:spPr>
          <a:xfrm>
            <a:off x="1227909" y="959731"/>
            <a:ext cx="6897187" cy="4980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78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093" y="567183"/>
            <a:ext cx="9761905" cy="533333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مربع نص 11">
            <a:extLst>
              <a:ext uri="{FF2B5EF4-FFF2-40B4-BE49-F238E27FC236}">
                <a16:creationId xmlns:a16="http://schemas.microsoft.com/office/drawing/2014/main" id="{2B263E4C-22ED-4B06-A41E-A18E815AD603}"/>
              </a:ext>
            </a:extLst>
          </p:cNvPr>
          <p:cNvSpPr txBox="1"/>
          <p:nvPr/>
        </p:nvSpPr>
        <p:spPr>
          <a:xfrm>
            <a:off x="3763488" y="1739100"/>
            <a:ext cx="852549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i="0" u="none" strike="noStrike" baseline="0" dirty="0" err="1" smtClean="0">
                <a:solidFill>
                  <a:srgbClr val="0000FF"/>
                </a:solidFill>
                <a:latin typeface="Comic Sans MS" panose="030F0702030302020204" pitchFamily="66" charset="0"/>
              </a:rPr>
              <a:t>Badr</a:t>
            </a:r>
            <a:r>
              <a:rPr lang="en-US" sz="2000" b="0" i="0" u="none" strike="noStrike" baseline="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 drives aggressively .</a:t>
            </a:r>
            <a:endParaRPr lang="ar-SA" sz="20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مربع نص 11">
            <a:extLst>
              <a:ext uri="{FF2B5EF4-FFF2-40B4-BE49-F238E27FC236}">
                <a16:creationId xmlns:a16="http://schemas.microsoft.com/office/drawing/2014/main" id="{2B263E4C-22ED-4B06-A41E-A18E815AD603}"/>
              </a:ext>
            </a:extLst>
          </p:cNvPr>
          <p:cNvSpPr txBox="1"/>
          <p:nvPr/>
        </p:nvSpPr>
        <p:spPr>
          <a:xfrm>
            <a:off x="4276105" y="2217823"/>
            <a:ext cx="852549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0000FF"/>
                </a:solidFill>
                <a:latin typeface="Comic Sans MS" panose="030F0702030302020204" pitchFamily="66" charset="0"/>
              </a:rPr>
              <a:t>Stunt pilots fly </a:t>
            </a:r>
            <a:r>
              <a:rPr lang="en-GB" sz="20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dangerously .</a:t>
            </a:r>
            <a:endParaRPr lang="ar-SA" sz="28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مربع نص 11">
            <a:extLst>
              <a:ext uri="{FF2B5EF4-FFF2-40B4-BE49-F238E27FC236}">
                <a16:creationId xmlns:a16="http://schemas.microsoft.com/office/drawing/2014/main" id="{2B263E4C-22ED-4B06-A41E-A18E815AD603}"/>
              </a:ext>
            </a:extLst>
          </p:cNvPr>
          <p:cNvSpPr txBox="1"/>
          <p:nvPr/>
        </p:nvSpPr>
        <p:spPr>
          <a:xfrm>
            <a:off x="3915886" y="2694000"/>
            <a:ext cx="852549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0000FF"/>
                </a:solidFill>
                <a:latin typeface="Comic Sans MS" panose="030F0702030302020204" pitchFamily="66" charset="0"/>
              </a:rPr>
              <a:t>Ali and Majid run </a:t>
            </a:r>
            <a:r>
              <a:rPr lang="en-GB" sz="20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slowly .</a:t>
            </a:r>
            <a:endParaRPr lang="ar-SA" sz="28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مربع نص 11">
            <a:extLst>
              <a:ext uri="{FF2B5EF4-FFF2-40B4-BE49-F238E27FC236}">
                <a16:creationId xmlns:a16="http://schemas.microsoft.com/office/drawing/2014/main" id="{2B263E4C-22ED-4B06-A41E-A18E815AD603}"/>
              </a:ext>
            </a:extLst>
          </p:cNvPr>
          <p:cNvSpPr txBox="1"/>
          <p:nvPr/>
        </p:nvSpPr>
        <p:spPr>
          <a:xfrm>
            <a:off x="3888176" y="3183264"/>
            <a:ext cx="852549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0000FF"/>
                </a:solidFill>
                <a:latin typeface="Comic Sans MS" panose="030F0702030302020204" pitchFamily="66" charset="0"/>
              </a:rPr>
              <a:t>Saeed plays well.</a:t>
            </a:r>
            <a:endParaRPr lang="ar-SA" sz="28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مربع نص 11">
            <a:extLst>
              <a:ext uri="{FF2B5EF4-FFF2-40B4-BE49-F238E27FC236}">
                <a16:creationId xmlns:a16="http://schemas.microsoft.com/office/drawing/2014/main" id="{2B263E4C-22ED-4B06-A41E-A18E815AD603}"/>
              </a:ext>
            </a:extLst>
          </p:cNvPr>
          <p:cNvSpPr txBox="1"/>
          <p:nvPr/>
        </p:nvSpPr>
        <p:spPr>
          <a:xfrm>
            <a:off x="3237012" y="3686494"/>
            <a:ext cx="852549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0000FF"/>
                </a:solidFill>
                <a:latin typeface="Comic Sans MS" panose="030F0702030302020204" pitchFamily="66" charset="0"/>
              </a:rPr>
              <a:t>Sabah talks quietly.</a:t>
            </a:r>
            <a:endParaRPr lang="ar-SA" sz="28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مربع نص 11">
            <a:extLst>
              <a:ext uri="{FF2B5EF4-FFF2-40B4-BE49-F238E27FC236}">
                <a16:creationId xmlns:a16="http://schemas.microsoft.com/office/drawing/2014/main" id="{2B263E4C-22ED-4B06-A41E-A18E815AD603}"/>
              </a:ext>
            </a:extLst>
          </p:cNvPr>
          <p:cNvSpPr txBox="1"/>
          <p:nvPr/>
        </p:nvSpPr>
        <p:spPr>
          <a:xfrm>
            <a:off x="3375557" y="4161903"/>
            <a:ext cx="852549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0000FF"/>
                </a:solidFill>
                <a:latin typeface="Comic Sans MS" panose="030F0702030302020204" pitchFamily="66" charset="0"/>
              </a:rPr>
              <a:t>Khalid works hard.</a:t>
            </a:r>
            <a:endParaRPr lang="ar-SA" sz="28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مربع نص 11">
            <a:extLst>
              <a:ext uri="{FF2B5EF4-FFF2-40B4-BE49-F238E27FC236}">
                <a16:creationId xmlns:a16="http://schemas.microsoft.com/office/drawing/2014/main" id="{2B263E4C-22ED-4B06-A41E-A18E815AD603}"/>
              </a:ext>
            </a:extLst>
          </p:cNvPr>
          <p:cNvSpPr txBox="1"/>
          <p:nvPr/>
        </p:nvSpPr>
        <p:spPr>
          <a:xfrm>
            <a:off x="4068285" y="4651167"/>
            <a:ext cx="852549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 err="1">
                <a:solidFill>
                  <a:srgbClr val="0000FF"/>
                </a:solidFill>
                <a:latin typeface="Comic Sans MS" panose="030F0702030302020204" pitchFamily="66" charset="0"/>
              </a:rPr>
              <a:t>Fadwa</a:t>
            </a:r>
            <a:r>
              <a:rPr lang="en-GB" sz="2000" dirty="0">
                <a:solidFill>
                  <a:srgbClr val="0000FF"/>
                </a:solidFill>
                <a:latin typeface="Comic Sans MS" panose="030F0702030302020204" pitchFamily="66" charset="0"/>
              </a:rPr>
              <a:t> reads enthusiastically.</a:t>
            </a:r>
            <a:endParaRPr lang="ar-SA" sz="28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مربع نص 11">
            <a:extLst>
              <a:ext uri="{FF2B5EF4-FFF2-40B4-BE49-F238E27FC236}">
                <a16:creationId xmlns:a16="http://schemas.microsoft.com/office/drawing/2014/main" id="{2B263E4C-22ED-4B06-A41E-A18E815AD603}"/>
              </a:ext>
            </a:extLst>
          </p:cNvPr>
          <p:cNvSpPr txBox="1"/>
          <p:nvPr/>
        </p:nvSpPr>
        <p:spPr>
          <a:xfrm>
            <a:off x="3091442" y="5140542"/>
            <a:ext cx="852549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0000FF"/>
                </a:solidFill>
                <a:latin typeface="Comic Sans MS" panose="030F0702030302020204" pitchFamily="66" charset="0"/>
              </a:rPr>
              <a:t>Adel surfs well.</a:t>
            </a:r>
            <a:endParaRPr lang="ar-SA" sz="28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238568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id="{835A26BD-0AF0-44ED-90DA-585974257276}"/>
              </a:ext>
            </a:extLst>
          </p:cNvPr>
          <p:cNvSpPr txBox="1"/>
          <p:nvPr/>
        </p:nvSpPr>
        <p:spPr>
          <a:xfrm>
            <a:off x="359763" y="33677"/>
            <a:ext cx="838166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/>
              <a:t>Open your </a:t>
            </a:r>
            <a:r>
              <a:rPr lang="en-US" sz="3600" dirty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Student’s book </a:t>
            </a:r>
            <a:r>
              <a:rPr lang="en-US" sz="3600" dirty="0"/>
              <a:t>at page: </a:t>
            </a:r>
            <a:r>
              <a:rPr lang="en-US" sz="3600" dirty="0" smtClean="0">
                <a:solidFill>
                  <a:srgbClr val="FF0000"/>
                </a:solidFill>
              </a:rPr>
              <a:t>125                             </a:t>
            </a:r>
            <a:endParaRPr lang="ar-SA" sz="3600" dirty="0">
              <a:solidFill>
                <a:srgbClr val="FF0000"/>
              </a:solidFill>
            </a:endParaRPr>
          </a:p>
        </p:txBody>
      </p:sp>
      <p:pic>
        <p:nvPicPr>
          <p:cNvPr id="7" name="Picture 2" descr="Free Download Open Book Clip Art Clipart Book Clip - Book Clipart Png Black  And White, Cliparts &amp; Cartoons - Jing.fm">
            <a:extLst>
              <a:ext uri="{FF2B5EF4-FFF2-40B4-BE49-F238E27FC236}">
                <a16:creationId xmlns:a16="http://schemas.microsoft.com/office/drawing/2014/main" id="{8434C7F3-84DA-4D1B-BB57-5D12B1EFDF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179" b="92500" l="2907" r="9814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7167" y="3013118"/>
            <a:ext cx="2560319" cy="2926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9" t="1143" r="2419"/>
          <a:stretch/>
        </p:blipFill>
        <p:spPr>
          <a:xfrm>
            <a:off x="1227909" y="959731"/>
            <a:ext cx="6897187" cy="4980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410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5">
            <a:extLst>
              <a:ext uri="{FF2B5EF4-FFF2-40B4-BE49-F238E27FC236}">
                <a16:creationId xmlns:a16="http://schemas.microsoft.com/office/drawing/2014/main" id="{C56BC951-A0CF-4BBC-A252-3567976721A2}"/>
              </a:ext>
            </a:extLst>
          </p:cNvPr>
          <p:cNvSpPr txBox="1"/>
          <p:nvPr/>
        </p:nvSpPr>
        <p:spPr>
          <a:xfrm>
            <a:off x="251461" y="375057"/>
            <a:ext cx="10430394" cy="461665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most </a:t>
            </a:r>
            <a:r>
              <a:rPr lang="en-US" sz="24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one syllable 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adjectives and adverbs is formed by adding –</a:t>
            </a:r>
            <a:r>
              <a:rPr lang="en-US" sz="2400" dirty="0">
                <a:ln w="0"/>
                <a:solidFill>
                  <a:srgbClr val="33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er</a:t>
            </a:r>
          </a:p>
        </p:txBody>
      </p:sp>
      <p:sp>
        <p:nvSpPr>
          <p:cNvPr id="3" name="مربع نص 5">
            <a:extLst>
              <a:ext uri="{FF2B5EF4-FFF2-40B4-BE49-F238E27FC236}">
                <a16:creationId xmlns:a16="http://schemas.microsoft.com/office/drawing/2014/main" id="{C56BC951-A0CF-4BBC-A252-3567976721A2}"/>
              </a:ext>
            </a:extLst>
          </p:cNvPr>
          <p:cNvSpPr txBox="1"/>
          <p:nvPr/>
        </p:nvSpPr>
        <p:spPr>
          <a:xfrm>
            <a:off x="362299" y="1150911"/>
            <a:ext cx="4722319" cy="4616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4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Ali is tall</a:t>
            </a:r>
            <a:r>
              <a:rPr lang="en-US" sz="2400" dirty="0" smtClean="0">
                <a:ln w="0"/>
                <a:solidFill>
                  <a:srgbClr val="008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er</a:t>
            </a:r>
            <a:r>
              <a:rPr lang="en-US" sz="24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than Faisal .</a:t>
            </a:r>
            <a:endParaRPr lang="en-US" sz="28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" name="مربع نص 5">
            <a:extLst>
              <a:ext uri="{FF2B5EF4-FFF2-40B4-BE49-F238E27FC236}">
                <a16:creationId xmlns:a16="http://schemas.microsoft.com/office/drawing/2014/main" id="{C56BC951-A0CF-4BBC-A252-3567976721A2}"/>
              </a:ext>
            </a:extLst>
          </p:cNvPr>
          <p:cNvSpPr txBox="1"/>
          <p:nvPr/>
        </p:nvSpPr>
        <p:spPr>
          <a:xfrm>
            <a:off x="362299" y="1926765"/>
            <a:ext cx="8726283" cy="4616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4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Sami ran fast</a:t>
            </a:r>
            <a:r>
              <a:rPr lang="en-US" sz="2400" dirty="0" smtClean="0">
                <a:ln w="0"/>
                <a:solidFill>
                  <a:srgbClr val="008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er</a:t>
            </a:r>
            <a:r>
              <a:rPr lang="en-US" sz="24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4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than</a:t>
            </a:r>
            <a:r>
              <a:rPr lang="en-US" sz="24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the other racers .</a:t>
            </a:r>
            <a:endParaRPr lang="en-US" sz="28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مربع نص 5">
            <a:extLst>
              <a:ext uri="{FF2B5EF4-FFF2-40B4-BE49-F238E27FC236}">
                <a16:creationId xmlns:a16="http://schemas.microsoft.com/office/drawing/2014/main" id="{C56BC951-A0CF-4BBC-A252-3567976721A2}"/>
              </a:ext>
            </a:extLst>
          </p:cNvPr>
          <p:cNvSpPr txBox="1"/>
          <p:nvPr/>
        </p:nvSpPr>
        <p:spPr>
          <a:xfrm>
            <a:off x="69275" y="2702619"/>
            <a:ext cx="12067310" cy="461665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. most </a:t>
            </a:r>
            <a:r>
              <a:rPr lang="en-US" sz="24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two or more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4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syllable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adjectives and adverbs is formed by adding  </a:t>
            </a:r>
            <a:r>
              <a:rPr lang="en-US" sz="2400" dirty="0">
                <a:ln w="0"/>
                <a:solidFill>
                  <a:srgbClr val="008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more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/ </a:t>
            </a:r>
            <a:r>
              <a:rPr lang="en-US" sz="2400" dirty="0" smtClean="0">
                <a:ln w="0"/>
                <a:solidFill>
                  <a:srgbClr val="008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less</a:t>
            </a:r>
            <a:endParaRPr lang="en-US" sz="2400" dirty="0">
              <a:ln w="0"/>
              <a:solidFill>
                <a:srgbClr val="008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C56BC951-A0CF-4BBC-A252-3567976721A2}"/>
              </a:ext>
            </a:extLst>
          </p:cNvPr>
          <p:cNvSpPr txBox="1"/>
          <p:nvPr/>
        </p:nvSpPr>
        <p:spPr>
          <a:xfrm>
            <a:off x="362299" y="3478473"/>
            <a:ext cx="6398719" cy="4616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4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Gold is </a:t>
            </a:r>
            <a:r>
              <a:rPr lang="en-US" sz="2400" dirty="0" smtClean="0">
                <a:ln w="0"/>
                <a:solidFill>
                  <a:srgbClr val="008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more</a:t>
            </a:r>
            <a:r>
              <a:rPr lang="en-US" sz="24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400" dirty="0" smtClean="0">
                <a:ln w="0"/>
                <a:solidFill>
                  <a:srgbClr val="008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expensive</a:t>
            </a:r>
            <a:r>
              <a:rPr lang="en-US" sz="24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400" dirty="0" smtClean="0">
                <a:ln w="0"/>
                <a:solidFill>
                  <a:srgbClr val="CC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than</a:t>
            </a:r>
            <a:r>
              <a:rPr lang="en-US" sz="24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silver .</a:t>
            </a:r>
            <a:endParaRPr lang="en-US" sz="28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" name="مربع نص 5">
            <a:extLst>
              <a:ext uri="{FF2B5EF4-FFF2-40B4-BE49-F238E27FC236}">
                <a16:creationId xmlns:a16="http://schemas.microsoft.com/office/drawing/2014/main" id="{C56BC951-A0CF-4BBC-A252-3567976721A2}"/>
              </a:ext>
            </a:extLst>
          </p:cNvPr>
          <p:cNvSpPr txBox="1"/>
          <p:nvPr/>
        </p:nvSpPr>
        <p:spPr>
          <a:xfrm>
            <a:off x="362299" y="4254327"/>
            <a:ext cx="6398719" cy="4616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4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I drive </a:t>
            </a:r>
            <a:r>
              <a:rPr lang="en-US" sz="2400" dirty="0" smtClean="0">
                <a:ln w="0"/>
                <a:solidFill>
                  <a:srgbClr val="008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more</a:t>
            </a:r>
            <a:r>
              <a:rPr lang="en-US" sz="24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400" dirty="0" smtClean="0">
                <a:ln w="0"/>
                <a:solidFill>
                  <a:srgbClr val="008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carefully</a:t>
            </a:r>
            <a:r>
              <a:rPr lang="en-US" sz="24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in bad weather .</a:t>
            </a:r>
            <a:endParaRPr lang="en-US" sz="28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448780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 animBg="1"/>
      <p:bldP spid="6" grpId="0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مستطيل: زوايا مستديرة 4">
            <a:extLst>
              <a:ext uri="{FF2B5EF4-FFF2-40B4-BE49-F238E27FC236}">
                <a16:creationId xmlns:a16="http://schemas.microsoft.com/office/drawing/2014/main" id="{1136EB6B-B172-49B1-A800-BEE86EDCF2D8}"/>
              </a:ext>
            </a:extLst>
          </p:cNvPr>
          <p:cNvSpPr/>
          <p:nvPr/>
        </p:nvSpPr>
        <p:spPr>
          <a:xfrm>
            <a:off x="230007" y="731590"/>
            <a:ext cx="11578299" cy="52203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Some comparative forms of adjectives and adverbs are irregular .</a:t>
            </a:r>
            <a:endParaRPr lang="en-US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0" name="مخطط انسيابي: محطة طرفية 14">
            <a:extLst>
              <a:ext uri="{FF2B5EF4-FFF2-40B4-BE49-F238E27FC236}">
                <a16:creationId xmlns:a16="http://schemas.microsoft.com/office/drawing/2014/main" id="{02DEAE01-2821-40B1-A56A-80B9B8FF6AC2}"/>
              </a:ext>
            </a:extLst>
          </p:cNvPr>
          <p:cNvSpPr/>
          <p:nvPr/>
        </p:nvSpPr>
        <p:spPr>
          <a:xfrm>
            <a:off x="230007" y="1861314"/>
            <a:ext cx="2263811" cy="522039"/>
          </a:xfrm>
          <a:prstGeom prst="flowChartTerminator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good </a:t>
            </a:r>
            <a:r>
              <a:rPr lang="en-US" sz="28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/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well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1" name="Arrow: Right 30">
            <a:extLst>
              <a:ext uri="{FF2B5EF4-FFF2-40B4-BE49-F238E27FC236}">
                <a16:creationId xmlns:a16="http://schemas.microsoft.com/office/drawing/2014/main" id="{D1124FE1-51E3-429A-A9B1-D0912E16DF8C}"/>
              </a:ext>
            </a:extLst>
          </p:cNvPr>
          <p:cNvSpPr/>
          <p:nvPr/>
        </p:nvSpPr>
        <p:spPr>
          <a:xfrm>
            <a:off x="2742246" y="1938680"/>
            <a:ext cx="1308484" cy="367305"/>
          </a:xfrm>
          <a:prstGeom prst="rightArrow">
            <a:avLst/>
          </a:prstGeom>
          <a:solidFill>
            <a:srgbClr val="CC33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مخطط انسيابي: محطة طرفية 14">
            <a:extLst>
              <a:ext uri="{FF2B5EF4-FFF2-40B4-BE49-F238E27FC236}">
                <a16:creationId xmlns:a16="http://schemas.microsoft.com/office/drawing/2014/main" id="{7773635E-0FC4-4BCA-9C30-3455B6B130DF}"/>
              </a:ext>
            </a:extLst>
          </p:cNvPr>
          <p:cNvSpPr/>
          <p:nvPr/>
        </p:nvSpPr>
        <p:spPr>
          <a:xfrm>
            <a:off x="230007" y="2982758"/>
            <a:ext cx="2374648" cy="522039"/>
          </a:xfrm>
          <a:prstGeom prst="flowChartTerminator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bad </a:t>
            </a:r>
            <a:r>
              <a:rPr lang="en-US" sz="28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/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badly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9" name="مخطط انسيابي: محطة طرفية 14">
            <a:extLst>
              <a:ext uri="{FF2B5EF4-FFF2-40B4-BE49-F238E27FC236}">
                <a16:creationId xmlns:a16="http://schemas.microsoft.com/office/drawing/2014/main" id="{662A83D8-6B37-4AD1-BAED-EF64C5AEAF77}"/>
              </a:ext>
            </a:extLst>
          </p:cNvPr>
          <p:cNvSpPr/>
          <p:nvPr/>
        </p:nvSpPr>
        <p:spPr>
          <a:xfrm>
            <a:off x="230008" y="4104202"/>
            <a:ext cx="2032297" cy="522039"/>
          </a:xfrm>
          <a:prstGeom prst="flowChartTerminator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far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38C51152-BF84-4FF8-ACE8-E5128B8BE684}"/>
              </a:ext>
            </a:extLst>
          </p:cNvPr>
          <p:cNvSpPr/>
          <p:nvPr/>
        </p:nvSpPr>
        <p:spPr>
          <a:xfrm>
            <a:off x="2730516" y="3060124"/>
            <a:ext cx="1308484" cy="367305"/>
          </a:xfrm>
          <a:prstGeom prst="rightArrow">
            <a:avLst/>
          </a:prstGeom>
          <a:solidFill>
            <a:srgbClr val="CC33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0111EF5E-46F6-4815-AABA-58642AC32C18}"/>
              </a:ext>
            </a:extLst>
          </p:cNvPr>
          <p:cNvSpPr/>
          <p:nvPr/>
        </p:nvSpPr>
        <p:spPr>
          <a:xfrm>
            <a:off x="2730516" y="4181570"/>
            <a:ext cx="1308484" cy="367305"/>
          </a:xfrm>
          <a:prstGeom prst="rightArrow">
            <a:avLst/>
          </a:prstGeom>
          <a:solidFill>
            <a:srgbClr val="CC33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مخطط انسيابي: محطة طرفية 14">
            <a:extLst>
              <a:ext uri="{FF2B5EF4-FFF2-40B4-BE49-F238E27FC236}">
                <a16:creationId xmlns:a16="http://schemas.microsoft.com/office/drawing/2014/main" id="{ADF06027-88D1-46CD-B5BC-8240529D81D0}"/>
              </a:ext>
            </a:extLst>
          </p:cNvPr>
          <p:cNvSpPr/>
          <p:nvPr/>
        </p:nvSpPr>
        <p:spPr>
          <a:xfrm>
            <a:off x="4530673" y="1861312"/>
            <a:ext cx="2430021" cy="522039"/>
          </a:xfrm>
          <a:prstGeom prst="flowChartTerminator">
            <a:avLst/>
          </a:prstGeom>
          <a:solidFill>
            <a:srgbClr val="CCCC00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better</a:t>
            </a:r>
            <a:endParaRPr lang="en-US" sz="30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26" name="مخطط انسيابي: محطة طرفية 14">
            <a:extLst>
              <a:ext uri="{FF2B5EF4-FFF2-40B4-BE49-F238E27FC236}">
                <a16:creationId xmlns:a16="http://schemas.microsoft.com/office/drawing/2014/main" id="{07EC019E-17E9-4DBA-B175-1FE49F1C0589}"/>
              </a:ext>
            </a:extLst>
          </p:cNvPr>
          <p:cNvSpPr/>
          <p:nvPr/>
        </p:nvSpPr>
        <p:spPr>
          <a:xfrm>
            <a:off x="4530672" y="2982756"/>
            <a:ext cx="2430022" cy="522039"/>
          </a:xfrm>
          <a:prstGeom prst="flowChartTerminator">
            <a:avLst/>
          </a:prstGeom>
          <a:solidFill>
            <a:srgbClr val="CCCC00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worse</a:t>
            </a:r>
            <a:endParaRPr lang="en-US" sz="30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28" name="مخطط انسيابي: محطة طرفية 14">
            <a:extLst>
              <a:ext uri="{FF2B5EF4-FFF2-40B4-BE49-F238E27FC236}">
                <a16:creationId xmlns:a16="http://schemas.microsoft.com/office/drawing/2014/main" id="{07EC019E-17E9-4DBA-B175-1FE49F1C0589}"/>
              </a:ext>
            </a:extLst>
          </p:cNvPr>
          <p:cNvSpPr/>
          <p:nvPr/>
        </p:nvSpPr>
        <p:spPr>
          <a:xfrm>
            <a:off x="4530672" y="4104201"/>
            <a:ext cx="2430022" cy="522039"/>
          </a:xfrm>
          <a:prstGeom prst="flowChartTerminator">
            <a:avLst/>
          </a:prstGeom>
          <a:solidFill>
            <a:srgbClr val="CCCC00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farther</a:t>
            </a:r>
            <a:endParaRPr lang="en-US" sz="30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051503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18" grpId="0" animBg="1"/>
      <p:bldP spid="19" grpId="0" animBg="1"/>
      <p:bldP spid="20" grpId="0" animBg="1"/>
      <p:bldP spid="21" grpId="0" animBg="1"/>
      <p:bldP spid="24" grpId="0" animBg="1"/>
      <p:bldP spid="26" grpId="0" animBg="1"/>
      <p:bldP spid="2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590" y="580820"/>
            <a:ext cx="8447619" cy="326666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cxnSp>
        <p:nvCxnSpPr>
          <p:cNvPr id="8" name="Straight Connector 7"/>
          <p:cNvCxnSpPr/>
          <p:nvPr/>
        </p:nvCxnSpPr>
        <p:spPr>
          <a:xfrm>
            <a:off x="692727" y="886689"/>
            <a:ext cx="466898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665019" y="2313710"/>
            <a:ext cx="2119746" cy="249381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/>
          <p:cNvSpPr/>
          <p:nvPr/>
        </p:nvSpPr>
        <p:spPr>
          <a:xfrm>
            <a:off x="637307" y="2942052"/>
            <a:ext cx="2119746" cy="249381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796508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birthday, cake, indoor, made&#10;&#10;Description automatically generated">
            <a:extLst>
              <a:ext uri="{FF2B5EF4-FFF2-40B4-BE49-F238E27FC236}">
                <a16:creationId xmlns:a16="http://schemas.microsoft.com/office/drawing/2014/main" id="{6B634554-2920-4479-B969-F871BAE1BA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937" y="2133101"/>
            <a:ext cx="9589398" cy="4351338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4095769D-C185-46DC-825F-9CDCEC8F61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433" y="373561"/>
            <a:ext cx="7112338" cy="1557337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78074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609" y="3223282"/>
            <a:ext cx="8397397" cy="26649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مربع نص 12">
            <a:extLst>
              <a:ext uri="{FF2B5EF4-FFF2-40B4-BE49-F238E27FC236}">
                <a16:creationId xmlns:a16="http://schemas.microsoft.com/office/drawing/2014/main" id="{13AC8EBB-1DCD-40F9-BD68-830C45FE7013}"/>
              </a:ext>
            </a:extLst>
          </p:cNvPr>
          <p:cNvSpPr txBox="1"/>
          <p:nvPr/>
        </p:nvSpPr>
        <p:spPr>
          <a:xfrm>
            <a:off x="365612" y="613029"/>
            <a:ext cx="781097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Saeed speaks faster</a:t>
            </a:r>
            <a:r>
              <a:rPr lang="en-US" sz="2400" dirty="0" smtClean="0">
                <a:solidFill>
                  <a:srgbClr val="CC0066"/>
                </a:solidFill>
                <a:latin typeface="Comic Sans MS" panose="030F0702030302020204" pitchFamily="66" charset="0"/>
              </a:rPr>
              <a:t> than </a:t>
            </a:r>
            <a:r>
              <a:rPr lang="en-US" sz="24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Salman</a:t>
            </a:r>
            <a:r>
              <a:rPr lang="en-US" sz="2400" dirty="0" smtClean="0">
                <a:solidFill>
                  <a:srgbClr val="CC0066"/>
                </a:solidFill>
                <a:latin typeface="Comic Sans MS" panose="030F0702030302020204" pitchFamily="66" charset="0"/>
              </a:rPr>
              <a:t>  </a:t>
            </a:r>
            <a:r>
              <a:rPr lang="en-US" sz="2400" dirty="0" smtClean="0">
                <a:solidFill>
                  <a:srgbClr val="008000"/>
                </a:solidFill>
                <a:latin typeface="Comic Sans MS" panose="030F0702030302020204" pitchFamily="66" charset="0"/>
              </a:rPr>
              <a:t>.</a:t>
            </a:r>
            <a:endParaRPr lang="ar-SA" sz="24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مربع نص 12">
            <a:extLst>
              <a:ext uri="{FF2B5EF4-FFF2-40B4-BE49-F238E27FC236}">
                <a16:creationId xmlns:a16="http://schemas.microsoft.com/office/drawing/2014/main" id="{13AC8EBB-1DCD-40F9-BD68-830C45FE7013}"/>
              </a:ext>
            </a:extLst>
          </p:cNvPr>
          <p:cNvSpPr txBox="1"/>
          <p:nvPr/>
        </p:nvSpPr>
        <p:spPr>
          <a:xfrm>
            <a:off x="365610" y="1424402"/>
            <a:ext cx="815493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Playing football is </a:t>
            </a:r>
            <a:r>
              <a:rPr lang="en-US" sz="2400" dirty="0" smtClean="0">
                <a:solidFill>
                  <a:srgbClr val="008000"/>
                </a:solidFill>
                <a:latin typeface="Comic Sans MS" panose="030F0702030302020204" pitchFamily="66" charset="0"/>
              </a:rPr>
              <a:t>as</a:t>
            </a:r>
            <a:r>
              <a:rPr lang="en-US" sz="24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smtClean="0">
                <a:solidFill>
                  <a:srgbClr val="CC0066"/>
                </a:solidFill>
                <a:latin typeface="Comic Sans MS" panose="030F0702030302020204" pitchFamily="66" charset="0"/>
              </a:rPr>
              <a:t>interesting</a:t>
            </a:r>
            <a:r>
              <a:rPr lang="en-US" sz="24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smtClean="0">
                <a:solidFill>
                  <a:srgbClr val="008000"/>
                </a:solidFill>
                <a:latin typeface="Comic Sans MS" panose="030F0702030302020204" pitchFamily="66" charset="0"/>
              </a:rPr>
              <a:t>as</a:t>
            </a:r>
            <a:r>
              <a:rPr lang="en-US" sz="24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 playing volleyball .</a:t>
            </a:r>
            <a:endParaRPr lang="ar-SA" sz="24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مربع نص 12">
            <a:extLst>
              <a:ext uri="{FF2B5EF4-FFF2-40B4-BE49-F238E27FC236}">
                <a16:creationId xmlns:a16="http://schemas.microsoft.com/office/drawing/2014/main" id="{13AC8EBB-1DCD-40F9-BD68-830C45FE7013}"/>
              </a:ext>
            </a:extLst>
          </p:cNvPr>
          <p:cNvSpPr txBox="1"/>
          <p:nvPr/>
        </p:nvSpPr>
        <p:spPr>
          <a:xfrm>
            <a:off x="365609" y="2235775"/>
            <a:ext cx="815493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Playing golf is not </a:t>
            </a:r>
            <a:r>
              <a:rPr lang="en-US" sz="2400" dirty="0" smtClean="0">
                <a:solidFill>
                  <a:srgbClr val="008000"/>
                </a:solidFill>
                <a:latin typeface="Comic Sans MS" panose="030F0702030302020204" pitchFamily="66" charset="0"/>
              </a:rPr>
              <a:t>as</a:t>
            </a:r>
            <a:r>
              <a:rPr lang="en-US" sz="24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smtClean="0">
                <a:solidFill>
                  <a:srgbClr val="CC0066"/>
                </a:solidFill>
                <a:latin typeface="Comic Sans MS" panose="030F0702030302020204" pitchFamily="66" charset="0"/>
              </a:rPr>
              <a:t>dangerous</a:t>
            </a:r>
            <a:r>
              <a:rPr lang="en-US" sz="24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smtClean="0">
                <a:solidFill>
                  <a:srgbClr val="008000"/>
                </a:solidFill>
                <a:latin typeface="Comic Sans MS" panose="030F0702030302020204" pitchFamily="66" charset="0"/>
              </a:rPr>
              <a:t>as</a:t>
            </a:r>
            <a:r>
              <a:rPr lang="en-US" sz="24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 boxing .</a:t>
            </a:r>
            <a:endParaRPr lang="ar-SA" sz="24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803567" y="3740725"/>
            <a:ext cx="2050473" cy="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678874" y="3909964"/>
            <a:ext cx="6830288" cy="23254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ounded Rectangle 12"/>
          <p:cNvSpPr/>
          <p:nvPr/>
        </p:nvSpPr>
        <p:spPr>
          <a:xfrm>
            <a:off x="678874" y="4499681"/>
            <a:ext cx="5832762" cy="28794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ounded Rectangle 13"/>
          <p:cNvSpPr/>
          <p:nvPr/>
        </p:nvSpPr>
        <p:spPr>
          <a:xfrm>
            <a:off x="678873" y="5139372"/>
            <a:ext cx="6567053" cy="215661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674621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11" grpId="0" animBg="1"/>
      <p:bldP spid="13" grpId="0" animBg="1"/>
      <p:bldP spid="1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70" y="353918"/>
            <a:ext cx="9561905" cy="429523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مربع نص 5">
            <a:extLst>
              <a:ext uri="{FF2B5EF4-FFF2-40B4-BE49-F238E27FC236}">
                <a16:creationId xmlns:a16="http://schemas.microsoft.com/office/drawing/2014/main" id="{10D24AB1-93B4-4D86-885A-8212F5895E1E}"/>
              </a:ext>
            </a:extLst>
          </p:cNvPr>
          <p:cNvSpPr txBox="1"/>
          <p:nvPr/>
        </p:nvSpPr>
        <p:spPr>
          <a:xfrm>
            <a:off x="5700155" y="1194951"/>
            <a:ext cx="10305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3042B9"/>
                </a:solidFill>
              </a:rPr>
              <a:t>  </a:t>
            </a:r>
            <a:r>
              <a:rPr lang="en-US" dirty="0">
                <a:solidFill>
                  <a:srgbClr val="3042B9"/>
                </a:solidFill>
                <a:latin typeface="Comic Sans MS" panose="030F0702030302020204" pitchFamily="66" charset="0"/>
              </a:rPr>
              <a:t>well</a:t>
            </a:r>
            <a:endParaRPr lang="ar-SA" dirty="0">
              <a:solidFill>
                <a:srgbClr val="3042B9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مربع نص 5">
            <a:extLst>
              <a:ext uri="{FF2B5EF4-FFF2-40B4-BE49-F238E27FC236}">
                <a16:creationId xmlns:a16="http://schemas.microsoft.com/office/drawing/2014/main" id="{10D24AB1-93B4-4D86-885A-8212F5895E1E}"/>
              </a:ext>
            </a:extLst>
          </p:cNvPr>
          <p:cNvSpPr txBox="1"/>
          <p:nvPr/>
        </p:nvSpPr>
        <p:spPr>
          <a:xfrm>
            <a:off x="5700155" y="1467298"/>
            <a:ext cx="10305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3042B9"/>
                </a:solidFill>
              </a:rPr>
              <a:t>  </a:t>
            </a:r>
            <a:r>
              <a:rPr lang="en-US" dirty="0" smtClean="0">
                <a:solidFill>
                  <a:srgbClr val="3042B9"/>
                </a:solidFill>
                <a:latin typeface="Comic Sans MS" panose="030F0702030302020204" pitchFamily="66" charset="0"/>
              </a:rPr>
              <a:t>than</a:t>
            </a:r>
            <a:endParaRPr lang="ar-SA" dirty="0">
              <a:solidFill>
                <a:srgbClr val="3042B9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مربع نص 5">
            <a:extLst>
              <a:ext uri="{FF2B5EF4-FFF2-40B4-BE49-F238E27FC236}">
                <a16:creationId xmlns:a16="http://schemas.microsoft.com/office/drawing/2014/main" id="{10D24AB1-93B4-4D86-885A-8212F5895E1E}"/>
              </a:ext>
            </a:extLst>
          </p:cNvPr>
          <p:cNvSpPr txBox="1"/>
          <p:nvPr/>
        </p:nvSpPr>
        <p:spPr>
          <a:xfrm>
            <a:off x="6256977" y="1715210"/>
            <a:ext cx="10305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3042B9"/>
                </a:solidFill>
              </a:rPr>
              <a:t>  </a:t>
            </a:r>
            <a:r>
              <a:rPr lang="en-US" dirty="0" smtClean="0">
                <a:solidFill>
                  <a:srgbClr val="3042B9"/>
                </a:solidFill>
                <a:latin typeface="Comic Sans MS" panose="030F0702030302020204" pitchFamily="66" charset="0"/>
              </a:rPr>
              <a:t>latest</a:t>
            </a:r>
            <a:endParaRPr lang="ar-SA" dirty="0">
              <a:solidFill>
                <a:srgbClr val="3042B9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10D24AB1-93B4-4D86-885A-8212F5895E1E}"/>
              </a:ext>
            </a:extLst>
          </p:cNvPr>
          <p:cNvSpPr txBox="1"/>
          <p:nvPr/>
        </p:nvSpPr>
        <p:spPr>
          <a:xfrm>
            <a:off x="2460832" y="2316871"/>
            <a:ext cx="10305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3042B9"/>
                </a:solidFill>
              </a:rPr>
              <a:t>  </a:t>
            </a:r>
            <a:r>
              <a:rPr lang="en-US" dirty="0" smtClean="0">
                <a:solidFill>
                  <a:srgbClr val="3042B9"/>
                </a:solidFill>
                <a:latin typeface="Comic Sans MS" panose="030F0702030302020204" pitchFamily="66" charset="0"/>
              </a:rPr>
              <a:t>most</a:t>
            </a:r>
            <a:endParaRPr lang="ar-SA" dirty="0">
              <a:solidFill>
                <a:srgbClr val="3042B9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مربع نص 5">
            <a:extLst>
              <a:ext uri="{FF2B5EF4-FFF2-40B4-BE49-F238E27FC236}">
                <a16:creationId xmlns:a16="http://schemas.microsoft.com/office/drawing/2014/main" id="{10D24AB1-93B4-4D86-885A-8212F5895E1E}"/>
              </a:ext>
            </a:extLst>
          </p:cNvPr>
          <p:cNvSpPr txBox="1"/>
          <p:nvPr/>
        </p:nvSpPr>
        <p:spPr>
          <a:xfrm>
            <a:off x="3618728" y="2049125"/>
            <a:ext cx="103051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3042B9"/>
                </a:solidFill>
              </a:rPr>
              <a:t>  </a:t>
            </a:r>
            <a:r>
              <a:rPr lang="en-US" dirty="0" smtClean="0">
                <a:solidFill>
                  <a:srgbClr val="3042B9"/>
                </a:solidFill>
                <a:latin typeface="Comic Sans MS" panose="030F0702030302020204" pitchFamily="66" charset="0"/>
              </a:rPr>
              <a:t>popular</a:t>
            </a:r>
            <a:endParaRPr lang="ar-SA" dirty="0">
              <a:solidFill>
                <a:srgbClr val="3042B9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مربع نص 5">
            <a:extLst>
              <a:ext uri="{FF2B5EF4-FFF2-40B4-BE49-F238E27FC236}">
                <a16:creationId xmlns:a16="http://schemas.microsoft.com/office/drawing/2014/main" id="{10D24AB1-93B4-4D86-885A-8212F5895E1E}"/>
              </a:ext>
            </a:extLst>
          </p:cNvPr>
          <p:cNvSpPr txBox="1"/>
          <p:nvPr/>
        </p:nvSpPr>
        <p:spPr>
          <a:xfrm>
            <a:off x="7788948" y="2315433"/>
            <a:ext cx="10305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3042B9"/>
                </a:solidFill>
              </a:rPr>
              <a:t>  </a:t>
            </a:r>
            <a:r>
              <a:rPr lang="en-US" dirty="0" smtClean="0">
                <a:solidFill>
                  <a:srgbClr val="3042B9"/>
                </a:solidFill>
                <a:latin typeface="Comic Sans MS" panose="030F0702030302020204" pitchFamily="66" charset="0"/>
              </a:rPr>
              <a:t>easier</a:t>
            </a:r>
            <a:endParaRPr lang="ar-SA" dirty="0">
              <a:solidFill>
                <a:srgbClr val="3042B9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مربع نص 5">
            <a:extLst>
              <a:ext uri="{FF2B5EF4-FFF2-40B4-BE49-F238E27FC236}">
                <a16:creationId xmlns:a16="http://schemas.microsoft.com/office/drawing/2014/main" id="{10D24AB1-93B4-4D86-885A-8212F5895E1E}"/>
              </a:ext>
            </a:extLst>
          </p:cNvPr>
          <p:cNvSpPr txBox="1"/>
          <p:nvPr/>
        </p:nvSpPr>
        <p:spPr>
          <a:xfrm>
            <a:off x="2948379" y="2610842"/>
            <a:ext cx="256334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3042B9"/>
                </a:solidFill>
              </a:rPr>
              <a:t>  </a:t>
            </a:r>
            <a:r>
              <a:rPr lang="en-US" sz="1400" dirty="0" smtClean="0">
                <a:solidFill>
                  <a:srgbClr val="3042B9"/>
                </a:solidFill>
                <a:latin typeface="Comic Sans MS" panose="030F0702030302020204" pitchFamily="66" charset="0"/>
              </a:rPr>
              <a:t>more fashionable</a:t>
            </a:r>
            <a:endParaRPr lang="ar-SA" sz="1400" dirty="0">
              <a:solidFill>
                <a:srgbClr val="3042B9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مربع نص 5">
            <a:extLst>
              <a:ext uri="{FF2B5EF4-FFF2-40B4-BE49-F238E27FC236}">
                <a16:creationId xmlns:a16="http://schemas.microsoft.com/office/drawing/2014/main" id="{10D24AB1-93B4-4D86-885A-8212F5895E1E}"/>
              </a:ext>
            </a:extLst>
          </p:cNvPr>
          <p:cNvSpPr txBox="1"/>
          <p:nvPr/>
        </p:nvSpPr>
        <p:spPr>
          <a:xfrm>
            <a:off x="5619821" y="2836608"/>
            <a:ext cx="10305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3042B9"/>
                </a:solidFill>
              </a:rPr>
              <a:t>  </a:t>
            </a:r>
            <a:r>
              <a:rPr lang="en-US" dirty="0" smtClean="0">
                <a:solidFill>
                  <a:srgbClr val="3042B9"/>
                </a:solidFill>
                <a:latin typeface="Comic Sans MS" panose="030F0702030302020204" pitchFamily="66" charset="0"/>
              </a:rPr>
              <a:t>faster</a:t>
            </a:r>
            <a:endParaRPr lang="ar-SA" dirty="0">
              <a:solidFill>
                <a:srgbClr val="3042B9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مربع نص 5">
            <a:extLst>
              <a:ext uri="{FF2B5EF4-FFF2-40B4-BE49-F238E27FC236}">
                <a16:creationId xmlns:a16="http://schemas.microsoft.com/office/drawing/2014/main" id="{10D24AB1-93B4-4D86-885A-8212F5895E1E}"/>
              </a:ext>
            </a:extLst>
          </p:cNvPr>
          <p:cNvSpPr txBox="1"/>
          <p:nvPr/>
        </p:nvSpPr>
        <p:spPr>
          <a:xfrm>
            <a:off x="5442448" y="3333130"/>
            <a:ext cx="10305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3042B9"/>
                </a:solidFill>
              </a:rPr>
              <a:t>  </a:t>
            </a:r>
            <a:r>
              <a:rPr lang="en-US" dirty="0" smtClean="0">
                <a:solidFill>
                  <a:srgbClr val="3042B9"/>
                </a:solidFill>
                <a:latin typeface="Comic Sans MS" panose="030F0702030302020204" pitchFamily="66" charset="0"/>
              </a:rPr>
              <a:t>good</a:t>
            </a:r>
            <a:endParaRPr lang="ar-SA" dirty="0">
              <a:solidFill>
                <a:srgbClr val="3042B9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مربع نص 5">
            <a:extLst>
              <a:ext uri="{FF2B5EF4-FFF2-40B4-BE49-F238E27FC236}">
                <a16:creationId xmlns:a16="http://schemas.microsoft.com/office/drawing/2014/main" id="{10D24AB1-93B4-4D86-885A-8212F5895E1E}"/>
              </a:ext>
            </a:extLst>
          </p:cNvPr>
          <p:cNvSpPr txBox="1"/>
          <p:nvPr/>
        </p:nvSpPr>
        <p:spPr>
          <a:xfrm>
            <a:off x="6669974" y="3587071"/>
            <a:ext cx="10305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3042B9"/>
                </a:solidFill>
              </a:rPr>
              <a:t>  </a:t>
            </a:r>
            <a:r>
              <a:rPr lang="en-US" dirty="0" smtClean="0">
                <a:solidFill>
                  <a:srgbClr val="3042B9"/>
                </a:solidFill>
                <a:latin typeface="Comic Sans MS" panose="030F0702030302020204" pitchFamily="66" charset="0"/>
              </a:rPr>
              <a:t>best</a:t>
            </a:r>
            <a:endParaRPr lang="ar-SA" dirty="0">
              <a:solidFill>
                <a:srgbClr val="3042B9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مربع نص 5">
            <a:extLst>
              <a:ext uri="{FF2B5EF4-FFF2-40B4-BE49-F238E27FC236}">
                <a16:creationId xmlns:a16="http://schemas.microsoft.com/office/drawing/2014/main" id="{10D24AB1-93B4-4D86-885A-8212F5895E1E}"/>
              </a:ext>
            </a:extLst>
          </p:cNvPr>
          <p:cNvSpPr txBox="1"/>
          <p:nvPr/>
        </p:nvSpPr>
        <p:spPr>
          <a:xfrm>
            <a:off x="4411934" y="3932307"/>
            <a:ext cx="10305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3042B9"/>
                </a:solidFill>
              </a:rPr>
              <a:t>  </a:t>
            </a:r>
            <a:r>
              <a:rPr lang="en-US" dirty="0" smtClean="0">
                <a:solidFill>
                  <a:srgbClr val="3042B9"/>
                </a:solidFill>
                <a:latin typeface="Comic Sans MS" panose="030F0702030302020204" pitchFamily="66" charset="0"/>
              </a:rPr>
              <a:t>as</a:t>
            </a:r>
            <a:endParaRPr lang="ar-SA" dirty="0">
              <a:solidFill>
                <a:srgbClr val="3042B9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04635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92368F5-2633-499D-9D81-946D21BD7F2F}"/>
              </a:ext>
            </a:extLst>
          </p:cNvPr>
          <p:cNvSpPr txBox="1"/>
          <p:nvPr/>
        </p:nvSpPr>
        <p:spPr>
          <a:xfrm>
            <a:off x="203200" y="609597"/>
            <a:ext cx="11785600" cy="461665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  <a:ea typeface="Cocon® Next Arabic" panose="020A0503020102020204" pitchFamily="18" charset="-78"/>
                <a:cs typeface="Co Text Arabic Regular" panose="020B0503060202020204" pitchFamily="34" charset="-78"/>
              </a:rPr>
              <a:t>Write  (  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  <a:ea typeface="Cocon® Next Arabic" panose="020A0503020102020204" pitchFamily="18" charset="-78"/>
                <a:cs typeface="Co Text Arabic Regular" panose="020B0503060202020204" pitchFamily="34" charset="-78"/>
              </a:rPr>
              <a:t>C</a:t>
            </a:r>
            <a:r>
              <a:rPr lang="en-US" sz="2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  <a:ea typeface="Cocon® Next Arabic" panose="020A0503020102020204" pitchFamily="18" charset="-78"/>
                <a:cs typeface="Co Text Arabic Regular" panose="020B0503060202020204" pitchFamily="34" charset="-78"/>
              </a:rPr>
              <a:t>   ) if a sentence has the correct form and (  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  <a:ea typeface="Cocon® Next Arabic" panose="020A0503020102020204" pitchFamily="18" charset="-78"/>
                <a:cs typeface="Co Text Arabic Regular" panose="020B0503060202020204" pitchFamily="34" charset="-78"/>
              </a:rPr>
              <a:t>I</a:t>
            </a:r>
            <a:r>
              <a:rPr lang="en-US" sz="2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  <a:ea typeface="Cocon® Next Arabic" panose="020A0503020102020204" pitchFamily="18" charset="-78"/>
                <a:cs typeface="Co Text Arabic Regular" panose="020B0503060202020204" pitchFamily="34" charset="-78"/>
              </a:rPr>
              <a:t>  ) for incorrect .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174F903-4950-4535-BCC4-65F8AFCFEA12}"/>
              </a:ext>
            </a:extLst>
          </p:cNvPr>
          <p:cNvSpPr/>
          <p:nvPr/>
        </p:nvSpPr>
        <p:spPr>
          <a:xfrm>
            <a:off x="428171" y="1625600"/>
            <a:ext cx="1262742" cy="56605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F2FF5B4-75C5-44F6-809B-A9D89D1D4085}"/>
              </a:ext>
            </a:extLst>
          </p:cNvPr>
          <p:cNvSpPr/>
          <p:nvPr/>
        </p:nvSpPr>
        <p:spPr>
          <a:xfrm>
            <a:off x="2050930" y="1625600"/>
            <a:ext cx="6455761" cy="46445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4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He drives fast than his brother .</a:t>
            </a:r>
            <a:endParaRPr lang="en-US" sz="24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42D8686-8E58-45AF-9CCC-22362180257F}"/>
              </a:ext>
            </a:extLst>
          </p:cNvPr>
          <p:cNvSpPr txBox="1"/>
          <p:nvPr/>
        </p:nvSpPr>
        <p:spPr>
          <a:xfrm>
            <a:off x="682171" y="1681832"/>
            <a:ext cx="7547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</a:t>
            </a:r>
            <a:r>
              <a:rPr lang="en-US" sz="28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I</a:t>
            </a:r>
            <a:r>
              <a:rPr lang="en-US" sz="2800" dirty="0" smtClean="0">
                <a:latin typeface="Comic Sans MS" panose="030F0702030302020204" pitchFamily="66" charset="0"/>
              </a:rPr>
              <a:t>  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DA4231B-CCD3-46CF-B432-76C35E0F7E81}"/>
              </a:ext>
            </a:extLst>
          </p:cNvPr>
          <p:cNvSpPr/>
          <p:nvPr/>
        </p:nvSpPr>
        <p:spPr>
          <a:xfrm>
            <a:off x="428171" y="2745996"/>
            <a:ext cx="1262742" cy="56605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871F04A-AF49-4743-AFA8-014CF22D2233}"/>
              </a:ext>
            </a:extLst>
          </p:cNvPr>
          <p:cNvSpPr/>
          <p:nvPr/>
        </p:nvSpPr>
        <p:spPr>
          <a:xfrm>
            <a:off x="2050930" y="2745996"/>
            <a:ext cx="6455761" cy="46445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She played goodly .</a:t>
            </a:r>
            <a:endParaRPr lang="en-US" sz="24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2CB0E33-2107-48BF-86A9-F4A4E012F759}"/>
              </a:ext>
            </a:extLst>
          </p:cNvPr>
          <p:cNvSpPr/>
          <p:nvPr/>
        </p:nvSpPr>
        <p:spPr>
          <a:xfrm>
            <a:off x="428171" y="3829402"/>
            <a:ext cx="1262742" cy="56605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D833182-685C-49DD-B144-D0170C0E0C36}"/>
              </a:ext>
            </a:extLst>
          </p:cNvPr>
          <p:cNvSpPr/>
          <p:nvPr/>
        </p:nvSpPr>
        <p:spPr>
          <a:xfrm>
            <a:off x="2050930" y="3828976"/>
            <a:ext cx="6455761" cy="46445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4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Sara is as short as Fatima .</a:t>
            </a:r>
            <a:endParaRPr lang="en-US" sz="24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47794B5-3E8D-43F1-9D0A-6DA88B50524B}"/>
              </a:ext>
            </a:extLst>
          </p:cNvPr>
          <p:cNvSpPr/>
          <p:nvPr/>
        </p:nvSpPr>
        <p:spPr>
          <a:xfrm>
            <a:off x="428171" y="4949371"/>
            <a:ext cx="1262742" cy="56605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497F683-AA23-49D5-A389-23C263E7008E}"/>
              </a:ext>
            </a:extLst>
          </p:cNvPr>
          <p:cNvSpPr/>
          <p:nvPr/>
        </p:nvSpPr>
        <p:spPr>
          <a:xfrm>
            <a:off x="2050930" y="4966772"/>
            <a:ext cx="6455761" cy="46445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4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Saudi Arabia is as not small as Bahrain .</a:t>
            </a:r>
            <a:endParaRPr lang="en-US" sz="24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EBA65C0-E22D-421E-AA78-3E0079E01E62}"/>
              </a:ext>
            </a:extLst>
          </p:cNvPr>
          <p:cNvSpPr txBox="1"/>
          <p:nvPr/>
        </p:nvSpPr>
        <p:spPr>
          <a:xfrm>
            <a:off x="682171" y="3872240"/>
            <a:ext cx="7547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</a:t>
            </a:r>
            <a:r>
              <a:rPr lang="en-US" sz="28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C</a:t>
            </a:r>
            <a:r>
              <a:rPr lang="en-US" sz="2800" dirty="0" smtClean="0">
                <a:latin typeface="Comic Sans MS" panose="030F0702030302020204" pitchFamily="66" charset="0"/>
              </a:rPr>
              <a:t>  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566C563-6C36-4996-AB3E-34959F494D83}"/>
              </a:ext>
            </a:extLst>
          </p:cNvPr>
          <p:cNvSpPr txBox="1"/>
          <p:nvPr/>
        </p:nvSpPr>
        <p:spPr>
          <a:xfrm>
            <a:off x="682171" y="2758963"/>
            <a:ext cx="7547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</a:t>
            </a:r>
            <a:r>
              <a:rPr lang="en-US" sz="2800" dirty="0">
                <a:solidFill>
                  <a:srgbClr val="0000FF"/>
                </a:solidFill>
                <a:latin typeface="Comic Sans MS" panose="030F0702030302020204" pitchFamily="66" charset="0"/>
              </a:rPr>
              <a:t>I</a:t>
            </a:r>
            <a:r>
              <a:rPr lang="en-US" sz="2800" dirty="0">
                <a:latin typeface="Comic Sans MS" panose="030F0702030302020204" pitchFamily="66" charset="0"/>
              </a:rPr>
              <a:t>  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66B95EC-9478-41E0-ACCA-1E3FC4E98CAD}"/>
              </a:ext>
            </a:extLst>
          </p:cNvPr>
          <p:cNvSpPr txBox="1"/>
          <p:nvPr/>
        </p:nvSpPr>
        <p:spPr>
          <a:xfrm>
            <a:off x="682171" y="4992209"/>
            <a:ext cx="7547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</a:t>
            </a:r>
            <a:r>
              <a:rPr lang="en-US" sz="2800" dirty="0">
                <a:solidFill>
                  <a:srgbClr val="0000FF"/>
                </a:solidFill>
                <a:latin typeface="Comic Sans MS" panose="030F0702030302020204" pitchFamily="66" charset="0"/>
              </a:rPr>
              <a:t>I</a:t>
            </a:r>
            <a:r>
              <a:rPr lang="en-US" sz="2800" dirty="0">
                <a:latin typeface="Comic Sans MS" panose="030F0702030302020204" pitchFamily="66" charset="0"/>
              </a:rPr>
              <a:t>  </a:t>
            </a:r>
            <a:endParaRPr lang="en-US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6100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7" grpId="0"/>
      <p:bldP spid="19" grpId="0"/>
      <p:bldP spid="2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D95DE438-9ABE-4E2F-9C6D-B0F51F81E2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055" y="764704"/>
            <a:ext cx="7937489" cy="2857500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51C940F0-891D-48D9-A7EC-F2927B02FAC2}"/>
              </a:ext>
            </a:extLst>
          </p:cNvPr>
          <p:cNvSpPr txBox="1"/>
          <p:nvPr/>
        </p:nvSpPr>
        <p:spPr>
          <a:xfrm>
            <a:off x="263352" y="3861048"/>
            <a:ext cx="96490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Algerian" panose="04020705040A02060702" pitchFamily="82" charset="0"/>
              </a:rPr>
              <a:t>Workbook   </a:t>
            </a:r>
            <a:r>
              <a:rPr lang="en-US" sz="6000" dirty="0">
                <a:solidFill>
                  <a:srgbClr val="006600"/>
                </a:solidFill>
                <a:latin typeface="Algerian" panose="04020705040A02060702" pitchFamily="82" charset="0"/>
              </a:rPr>
              <a:t>P.</a:t>
            </a:r>
            <a:r>
              <a:rPr lang="en-US" sz="6000" dirty="0">
                <a:latin typeface="Algerian" panose="04020705040A02060702" pitchFamily="82" charset="0"/>
              </a:rPr>
              <a:t>  </a:t>
            </a:r>
            <a:r>
              <a:rPr lang="en-US" sz="6000" smtClean="0">
                <a:solidFill>
                  <a:srgbClr val="006600"/>
                </a:solidFill>
                <a:latin typeface="Algerian" panose="04020705040A02060702" pitchFamily="82" charset="0"/>
              </a:rPr>
              <a:t>304</a:t>
            </a:r>
            <a:endParaRPr lang="en-US" sz="6000" dirty="0">
              <a:solidFill>
                <a:srgbClr val="006600"/>
              </a:solidFill>
              <a:latin typeface="Algerian" panose="04020705040A02060702" pitchFamily="82" charset="0"/>
            </a:endParaRPr>
          </a:p>
          <a:p>
            <a:pPr algn="ctr"/>
            <a:r>
              <a:rPr lang="en-US" sz="6000" dirty="0">
                <a:latin typeface="Algerian" panose="04020705040A02060702" pitchFamily="82" charset="0"/>
              </a:rPr>
              <a:t>Exercise </a:t>
            </a:r>
            <a:r>
              <a:rPr lang="en-US" sz="6000" dirty="0" smtClean="0">
                <a:solidFill>
                  <a:srgbClr val="006600"/>
                </a:solidFill>
                <a:latin typeface="Algerian" panose="04020705040A02060702" pitchFamily="82" charset="0"/>
              </a:rPr>
              <a:t>O</a:t>
            </a:r>
            <a:endParaRPr lang="en-US" sz="6000" dirty="0">
              <a:solidFill>
                <a:srgbClr val="006600"/>
              </a:solidFill>
              <a:latin typeface="Algerian" panose="04020705040A02060702" pitchFamily="82" charset="0"/>
            </a:endParaRPr>
          </a:p>
          <a:p>
            <a:endParaRPr lang="en-US" sz="6000" dirty="0"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534337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509" y="524630"/>
            <a:ext cx="6026727" cy="5210843"/>
          </a:xfrm>
          <a:prstGeom prst="rect">
            <a:avLst/>
          </a:prstGeom>
        </p:spPr>
      </p:pic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F105AB9D-2ADB-47E8-B258-499634DC0E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2012130" y="1450208"/>
            <a:ext cx="6633106" cy="3134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886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2">
            <a:extLst>
              <a:ext uri="{FF2B5EF4-FFF2-40B4-BE49-F238E27FC236}">
                <a16:creationId xmlns:a16="http://schemas.microsoft.com/office/drawing/2014/main" id="{E2BBEF29-C855-4122-9602-0FB7A367144B}"/>
              </a:ext>
            </a:extLst>
          </p:cNvPr>
          <p:cNvSpPr txBox="1">
            <a:spLocks/>
          </p:cNvSpPr>
          <p:nvPr/>
        </p:nvSpPr>
        <p:spPr>
          <a:xfrm>
            <a:off x="574735" y="382735"/>
            <a:ext cx="6378870" cy="70609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u="sng" dirty="0">
                <a:solidFill>
                  <a:srgbClr val="C00000"/>
                </a:solidFill>
                <a:highlight>
                  <a:srgbClr val="FFFF00"/>
                </a:highlight>
              </a:rPr>
              <a:t>Lesson Objectives</a:t>
            </a:r>
            <a:endParaRPr lang="ar-SA" sz="6600" b="1" u="sng" dirty="0">
              <a:solidFill>
                <a:srgbClr val="C00000"/>
              </a:solidFill>
              <a:highlight>
                <a:srgbClr val="FFFF00"/>
              </a:highlight>
            </a:endParaRPr>
          </a:p>
        </p:txBody>
      </p:sp>
      <p:sp>
        <p:nvSpPr>
          <p:cNvPr id="5" name="عنصر نائب للمحتوى 3">
            <a:extLst>
              <a:ext uri="{FF2B5EF4-FFF2-40B4-BE49-F238E27FC236}">
                <a16:creationId xmlns:a16="http://schemas.microsoft.com/office/drawing/2014/main" id="{68C2BBAD-C1C0-4367-B039-20815264FBCE}"/>
              </a:ext>
            </a:extLst>
          </p:cNvPr>
          <p:cNvSpPr txBox="1">
            <a:spLocks/>
          </p:cNvSpPr>
          <p:nvPr/>
        </p:nvSpPr>
        <p:spPr>
          <a:xfrm>
            <a:off x="417365" y="1729392"/>
            <a:ext cx="11357270" cy="448587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The students will be able to :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  <a:latin typeface="STC-Regular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1 –</a:t>
            </a:r>
            <a:r>
              <a:rPr lang="en-US" sz="2400" dirty="0">
                <a:solidFill>
                  <a:srgbClr val="0000FF"/>
                </a:solidFill>
                <a:latin typeface="Comic Sans MS" panose="030F0702030302020204" pitchFamily="66" charset="0"/>
              </a:rPr>
              <a:t> </a:t>
            </a:r>
            <a:r>
              <a:rPr lang="en-US" sz="22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Distinguish between </a:t>
            </a:r>
            <a:r>
              <a:rPr lang="en-US" sz="22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present perfect simple</a:t>
            </a:r>
            <a:r>
              <a:rPr lang="en-US" sz="22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 and </a:t>
            </a:r>
            <a:r>
              <a:rPr lang="en-US" sz="22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present perfect progressive</a:t>
            </a:r>
            <a:r>
              <a:rPr lang="en-US" sz="22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 .</a:t>
            </a:r>
            <a:endParaRPr lang="en-US" sz="2200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2 –</a:t>
            </a:r>
            <a:r>
              <a:rPr lang="en-US" sz="2400" dirty="0">
                <a:solidFill>
                  <a:srgbClr val="0000FF"/>
                </a:solidFill>
                <a:latin typeface="Comic Sans MS" panose="030F0702030302020204" pitchFamily="66" charset="0"/>
              </a:rPr>
              <a:t> </a:t>
            </a:r>
            <a:r>
              <a:rPr lang="en-US" sz="22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Form sentences using </a:t>
            </a:r>
            <a:r>
              <a:rPr lang="en-US" sz="22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present perfect progressive</a:t>
            </a:r>
            <a:r>
              <a:rPr lang="en-US" sz="22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 .</a:t>
            </a:r>
            <a:endParaRPr lang="en-US" sz="2200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3 –</a:t>
            </a:r>
            <a:r>
              <a:rPr lang="en-US" sz="2400" dirty="0">
                <a:solidFill>
                  <a:srgbClr val="0000FF"/>
                </a:solidFill>
                <a:latin typeface="Comic Sans MS" panose="030F0702030302020204" pitchFamily="66" charset="0"/>
              </a:rPr>
              <a:t> </a:t>
            </a:r>
            <a:r>
              <a:rPr lang="en-US" sz="2200" dirty="0">
                <a:solidFill>
                  <a:srgbClr val="0000FF"/>
                </a:solidFill>
                <a:latin typeface="Comic Sans MS" panose="030F0702030302020204" pitchFamily="66" charset="0"/>
              </a:rPr>
              <a:t>Use </a:t>
            </a:r>
            <a:r>
              <a:rPr lang="en-US" sz="2200" dirty="0" smtClean="0">
                <a:solidFill>
                  <a:srgbClr val="336600"/>
                </a:solidFill>
                <a:latin typeface="Comic Sans MS" panose="030F0702030302020204" pitchFamily="66" charset="0"/>
              </a:rPr>
              <a:t>adverb of manner</a:t>
            </a:r>
            <a:r>
              <a:rPr lang="en-US" sz="22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 in a correct sentence .</a:t>
            </a:r>
            <a:endParaRPr lang="en-US" sz="2200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4 –</a:t>
            </a:r>
            <a:r>
              <a:rPr lang="en-US" sz="2400" dirty="0">
                <a:solidFill>
                  <a:srgbClr val="0000FF"/>
                </a:solidFill>
                <a:latin typeface="Comic Sans MS" panose="030F0702030302020204" pitchFamily="66" charset="0"/>
              </a:rPr>
              <a:t> </a:t>
            </a:r>
            <a:r>
              <a:rPr lang="en-US" sz="22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Form sentences with </a:t>
            </a:r>
            <a:r>
              <a:rPr lang="en-US" sz="2200" dirty="0" smtClean="0">
                <a:solidFill>
                  <a:srgbClr val="336600"/>
                </a:solidFill>
                <a:latin typeface="Comic Sans MS" panose="030F0702030302020204" pitchFamily="66" charset="0"/>
              </a:rPr>
              <a:t>comparative form</a:t>
            </a:r>
            <a:r>
              <a:rPr lang="en-US" sz="22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 of adjectives and adverbs .</a:t>
            </a:r>
            <a:endParaRPr lang="en-US" sz="2200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5 –</a:t>
            </a:r>
            <a:r>
              <a:rPr lang="en-US" sz="2400" dirty="0">
                <a:solidFill>
                  <a:srgbClr val="0000FF"/>
                </a:solidFill>
                <a:latin typeface="Comic Sans MS" panose="030F0702030302020204" pitchFamily="66" charset="0"/>
              </a:rPr>
              <a:t> </a:t>
            </a:r>
            <a:r>
              <a:rPr lang="en-US" sz="22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Form sentences using </a:t>
            </a:r>
            <a:r>
              <a:rPr lang="en-US" sz="2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as</a:t>
            </a:r>
            <a:r>
              <a:rPr lang="en-US" sz="22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……………</a:t>
            </a:r>
            <a:r>
              <a:rPr lang="en-US" sz="2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as</a:t>
            </a:r>
            <a:r>
              <a:rPr lang="en-US" sz="22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 .</a:t>
            </a:r>
            <a:endParaRPr lang="en-US" sz="2200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6 </a:t>
            </a:r>
            <a:r>
              <a:rPr lang="en-US" sz="24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–</a:t>
            </a:r>
            <a:r>
              <a:rPr lang="en-US" sz="24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 </a:t>
            </a:r>
            <a:r>
              <a:rPr lang="en-US" sz="22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Apply the rules to do the exercises .</a:t>
            </a:r>
            <a:endParaRPr lang="en-US" sz="2200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sz="2400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2600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sz="2600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sz="2600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dirty="0">
              <a:solidFill>
                <a:srgbClr val="0000FF"/>
              </a:solidFill>
              <a:latin typeface="STC-Regular"/>
            </a:endParaRPr>
          </a:p>
        </p:txBody>
      </p:sp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444B782B-11B0-4690-8802-5766A6F4D73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11"/>
          <a:stretch/>
        </p:blipFill>
        <p:spPr>
          <a:xfrm>
            <a:off x="8009964" y="-41394"/>
            <a:ext cx="3456322" cy="246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892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id="{835A26BD-0AF0-44ED-90DA-585974257276}"/>
              </a:ext>
            </a:extLst>
          </p:cNvPr>
          <p:cNvSpPr txBox="1"/>
          <p:nvPr/>
        </p:nvSpPr>
        <p:spPr>
          <a:xfrm>
            <a:off x="359763" y="33677"/>
            <a:ext cx="838166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/>
              <a:t>Open your </a:t>
            </a:r>
            <a:r>
              <a:rPr lang="en-US" sz="3600" dirty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Student’s book </a:t>
            </a:r>
            <a:r>
              <a:rPr lang="en-US" sz="3600" dirty="0"/>
              <a:t>at page: </a:t>
            </a:r>
            <a:r>
              <a:rPr lang="en-US" sz="3600" dirty="0" smtClean="0">
                <a:solidFill>
                  <a:srgbClr val="FF0000"/>
                </a:solidFill>
              </a:rPr>
              <a:t>124                             </a:t>
            </a:r>
            <a:endParaRPr lang="ar-SA" sz="3600" dirty="0">
              <a:solidFill>
                <a:srgbClr val="FF0000"/>
              </a:solidFill>
            </a:endParaRPr>
          </a:p>
        </p:txBody>
      </p:sp>
      <p:pic>
        <p:nvPicPr>
          <p:cNvPr id="7" name="Picture 2" descr="Free Download Open Book Clip Art Clipart Book Clip - Book Clipart Png Black  And White, Cliparts &amp; Cartoons - Jing.fm">
            <a:extLst>
              <a:ext uri="{FF2B5EF4-FFF2-40B4-BE49-F238E27FC236}">
                <a16:creationId xmlns:a16="http://schemas.microsoft.com/office/drawing/2014/main" id="{8434C7F3-84DA-4D1B-BB57-5D12B1EFDF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179" b="92500" l="2907" r="9814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7167" y="3013118"/>
            <a:ext cx="2560319" cy="2926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9" t="1143" r="2419"/>
          <a:stretch/>
        </p:blipFill>
        <p:spPr>
          <a:xfrm>
            <a:off x="1227909" y="959731"/>
            <a:ext cx="6897187" cy="4980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952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12">
            <a:extLst>
              <a:ext uri="{FF2B5EF4-FFF2-40B4-BE49-F238E27FC236}">
                <a16:creationId xmlns:a16="http://schemas.microsoft.com/office/drawing/2014/main" id="{13AC8EBB-1DCD-40F9-BD68-830C45FE7013}"/>
              </a:ext>
            </a:extLst>
          </p:cNvPr>
          <p:cNvSpPr txBox="1"/>
          <p:nvPr/>
        </p:nvSpPr>
        <p:spPr>
          <a:xfrm>
            <a:off x="365612" y="613029"/>
            <a:ext cx="781097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Comic Sans MS" panose="030F0702030302020204" pitchFamily="66" charset="0"/>
              </a:rPr>
              <a:t>I </a:t>
            </a:r>
            <a:r>
              <a:rPr lang="en-US" sz="2400" dirty="0" smtClean="0">
                <a:solidFill>
                  <a:srgbClr val="CC0066"/>
                </a:solidFill>
                <a:latin typeface="Comic Sans MS" panose="030F0702030302020204" pitchFamily="66" charset="0"/>
              </a:rPr>
              <a:t>have hiked</a:t>
            </a:r>
            <a:r>
              <a:rPr lang="en-US" sz="24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 that mountain </a:t>
            </a:r>
            <a:r>
              <a:rPr lang="en-US" sz="2400" dirty="0" smtClean="0">
                <a:solidFill>
                  <a:srgbClr val="008000"/>
                </a:solidFill>
                <a:latin typeface="Comic Sans MS" panose="030F0702030302020204" pitchFamily="66" charset="0"/>
              </a:rPr>
              <a:t>many times </a:t>
            </a:r>
            <a:r>
              <a:rPr lang="en-US" sz="24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with my kids </a:t>
            </a:r>
            <a:r>
              <a:rPr lang="en-US" sz="2400" dirty="0" smtClean="0">
                <a:solidFill>
                  <a:srgbClr val="008000"/>
                </a:solidFill>
                <a:latin typeface="Comic Sans MS" panose="030F0702030302020204" pitchFamily="66" charset="0"/>
              </a:rPr>
              <a:t>.</a:t>
            </a:r>
            <a:endParaRPr lang="ar-SA" sz="24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مربع نص 14">
            <a:extLst>
              <a:ext uri="{FF2B5EF4-FFF2-40B4-BE49-F238E27FC236}">
                <a16:creationId xmlns:a16="http://schemas.microsoft.com/office/drawing/2014/main" id="{8FA4E3DC-6A34-49E5-824C-065D3A2D5330}"/>
              </a:ext>
            </a:extLst>
          </p:cNvPr>
          <p:cNvSpPr txBox="1"/>
          <p:nvPr/>
        </p:nvSpPr>
        <p:spPr>
          <a:xfrm>
            <a:off x="365610" y="1258271"/>
            <a:ext cx="95542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We </a:t>
            </a:r>
            <a:r>
              <a:rPr lang="en-US" sz="2400" dirty="0">
                <a:solidFill>
                  <a:srgbClr val="CC0066"/>
                </a:solidFill>
                <a:latin typeface="Comic Sans MS" panose="030F0702030302020204" pitchFamily="66" charset="0"/>
              </a:rPr>
              <a:t>have </a:t>
            </a:r>
            <a:r>
              <a:rPr lang="en-US" sz="2400" dirty="0" smtClean="0">
                <a:solidFill>
                  <a:srgbClr val="CC0066"/>
                </a:solidFill>
                <a:latin typeface="Comic Sans MS" panose="030F0702030302020204" pitchFamily="66" charset="0"/>
              </a:rPr>
              <a:t>been hiking</a:t>
            </a:r>
            <a:r>
              <a:rPr lang="en-US" sz="24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smtClean="0">
                <a:solidFill>
                  <a:srgbClr val="008000"/>
                </a:solidFill>
                <a:latin typeface="Comic Sans MS" panose="030F0702030302020204" pitchFamily="66" charset="0"/>
              </a:rPr>
              <a:t>for </a:t>
            </a:r>
            <a:r>
              <a:rPr lang="en-US" sz="24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more than an hour</a:t>
            </a:r>
            <a:r>
              <a:rPr lang="en-US" sz="2400" dirty="0" smtClean="0">
                <a:solidFill>
                  <a:srgbClr val="008000"/>
                </a:solidFill>
                <a:latin typeface="Comic Sans MS" panose="030F0702030302020204" pitchFamily="66" charset="0"/>
              </a:rPr>
              <a:t> .</a:t>
            </a:r>
            <a:endParaRPr lang="ar-SA" sz="24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مربع نص 16">
            <a:extLst>
              <a:ext uri="{FF2B5EF4-FFF2-40B4-BE49-F238E27FC236}">
                <a16:creationId xmlns:a16="http://schemas.microsoft.com/office/drawing/2014/main" id="{69B351AA-F89B-4045-9179-9ACBCDD6A028}"/>
              </a:ext>
            </a:extLst>
          </p:cNvPr>
          <p:cNvSpPr txBox="1"/>
          <p:nvPr/>
        </p:nvSpPr>
        <p:spPr>
          <a:xfrm>
            <a:off x="365610" y="1814778"/>
            <a:ext cx="71887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She </a:t>
            </a:r>
            <a:r>
              <a:rPr lang="en-US" sz="2400" dirty="0" smtClean="0">
                <a:solidFill>
                  <a:srgbClr val="CC0066"/>
                </a:solidFill>
                <a:latin typeface="Comic Sans MS" panose="030F0702030302020204" pitchFamily="66" charset="0"/>
              </a:rPr>
              <a:t>has been driving</a:t>
            </a:r>
            <a:r>
              <a:rPr lang="en-US" sz="24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smtClean="0">
                <a:solidFill>
                  <a:srgbClr val="008000"/>
                </a:solidFill>
                <a:latin typeface="Comic Sans MS" panose="030F0702030302020204" pitchFamily="66" charset="0"/>
              </a:rPr>
              <a:t>since</a:t>
            </a:r>
            <a:r>
              <a:rPr lang="en-US" sz="24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 two o’clock .</a:t>
            </a:r>
            <a:endParaRPr lang="ar-SA" sz="24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مربع نص 18">
            <a:extLst>
              <a:ext uri="{FF2B5EF4-FFF2-40B4-BE49-F238E27FC236}">
                <a16:creationId xmlns:a16="http://schemas.microsoft.com/office/drawing/2014/main" id="{23E43001-0C78-4603-B511-78396912E793}"/>
              </a:ext>
            </a:extLst>
          </p:cNvPr>
          <p:cNvSpPr txBox="1"/>
          <p:nvPr/>
        </p:nvSpPr>
        <p:spPr>
          <a:xfrm>
            <a:off x="365610" y="2454308"/>
            <a:ext cx="71887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He </a:t>
            </a:r>
            <a:r>
              <a:rPr lang="en-US" sz="2400" dirty="0">
                <a:solidFill>
                  <a:srgbClr val="CC0066"/>
                </a:solidFill>
                <a:latin typeface="Comic Sans MS" panose="030F0702030302020204" pitchFamily="66" charset="0"/>
              </a:rPr>
              <a:t>has </a:t>
            </a:r>
            <a:r>
              <a:rPr lang="en-US" sz="2400" dirty="0" smtClean="0">
                <a:solidFill>
                  <a:srgbClr val="CC0066"/>
                </a:solidFill>
                <a:latin typeface="Comic Sans MS" panose="030F0702030302020204" pitchFamily="66" charset="0"/>
              </a:rPr>
              <a:t>painted </a:t>
            </a:r>
            <a:r>
              <a:rPr lang="en-US" sz="24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his bedroom .</a:t>
            </a:r>
            <a:endParaRPr lang="ar-SA" sz="24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مربع نص 18">
            <a:extLst>
              <a:ext uri="{FF2B5EF4-FFF2-40B4-BE49-F238E27FC236}">
                <a16:creationId xmlns:a16="http://schemas.microsoft.com/office/drawing/2014/main" id="{23E43001-0C78-4603-B511-78396912E793}"/>
              </a:ext>
            </a:extLst>
          </p:cNvPr>
          <p:cNvSpPr txBox="1"/>
          <p:nvPr/>
        </p:nvSpPr>
        <p:spPr>
          <a:xfrm>
            <a:off x="365610" y="3011655"/>
            <a:ext cx="71887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He </a:t>
            </a:r>
            <a:r>
              <a:rPr lang="en-US" sz="2400" dirty="0">
                <a:solidFill>
                  <a:srgbClr val="CC0066"/>
                </a:solidFill>
                <a:latin typeface="Comic Sans MS" panose="030F0702030302020204" pitchFamily="66" charset="0"/>
              </a:rPr>
              <a:t>has </a:t>
            </a:r>
            <a:r>
              <a:rPr lang="en-US" sz="2400" dirty="0" smtClean="0">
                <a:solidFill>
                  <a:srgbClr val="CC0066"/>
                </a:solidFill>
                <a:latin typeface="Comic Sans MS" panose="030F0702030302020204" pitchFamily="66" charset="0"/>
              </a:rPr>
              <a:t>been painting </a:t>
            </a:r>
            <a:r>
              <a:rPr lang="en-US" sz="24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his bedroom .</a:t>
            </a:r>
            <a:endParaRPr lang="ar-SA" sz="24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مربع نص 18">
            <a:extLst>
              <a:ext uri="{FF2B5EF4-FFF2-40B4-BE49-F238E27FC236}">
                <a16:creationId xmlns:a16="http://schemas.microsoft.com/office/drawing/2014/main" id="{23E43001-0C78-4603-B511-78396912E793}"/>
              </a:ext>
            </a:extLst>
          </p:cNvPr>
          <p:cNvSpPr txBox="1"/>
          <p:nvPr/>
        </p:nvSpPr>
        <p:spPr>
          <a:xfrm>
            <a:off x="365610" y="3658728"/>
            <a:ext cx="71887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CC0066"/>
                </a:solidFill>
                <a:latin typeface="Comic Sans MS" panose="030F0702030302020204" pitchFamily="66" charset="0"/>
              </a:rPr>
              <a:t>Have </a:t>
            </a:r>
            <a:r>
              <a:rPr lang="en-US" sz="2400" dirty="0">
                <a:solidFill>
                  <a:srgbClr val="0000FF"/>
                </a:solidFill>
                <a:latin typeface="Comic Sans MS" panose="030F0702030302020204" pitchFamily="66" charset="0"/>
              </a:rPr>
              <a:t>you</a:t>
            </a:r>
            <a:r>
              <a:rPr lang="en-US" sz="2400" dirty="0">
                <a:solidFill>
                  <a:srgbClr val="CC0066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>
                <a:solidFill>
                  <a:srgbClr val="008000"/>
                </a:solidFill>
                <a:latin typeface="Comic Sans MS" panose="030F0702030302020204" pitchFamily="66" charset="0"/>
              </a:rPr>
              <a:t>ever</a:t>
            </a:r>
            <a:r>
              <a:rPr lang="en-US" sz="2400" dirty="0">
                <a:solidFill>
                  <a:srgbClr val="CC0066"/>
                </a:solidFill>
                <a:latin typeface="Comic Sans MS" panose="030F0702030302020204" pitchFamily="66" charset="0"/>
              </a:rPr>
              <a:t> played </a:t>
            </a:r>
            <a:r>
              <a:rPr lang="en-US" sz="2400" dirty="0">
                <a:solidFill>
                  <a:srgbClr val="0000FF"/>
                </a:solidFill>
                <a:latin typeface="Comic Sans MS" panose="030F0702030302020204" pitchFamily="66" charset="0"/>
              </a:rPr>
              <a:t>tennis ?</a:t>
            </a:r>
            <a:endParaRPr lang="ar-SA" sz="24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مربع نص 18">
            <a:extLst>
              <a:ext uri="{FF2B5EF4-FFF2-40B4-BE49-F238E27FC236}">
                <a16:creationId xmlns:a16="http://schemas.microsoft.com/office/drawing/2014/main" id="{23E43001-0C78-4603-B511-78396912E793}"/>
              </a:ext>
            </a:extLst>
          </p:cNvPr>
          <p:cNvSpPr txBox="1"/>
          <p:nvPr/>
        </p:nvSpPr>
        <p:spPr>
          <a:xfrm>
            <a:off x="365610" y="4215637"/>
            <a:ext cx="71887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CC0066"/>
                </a:solidFill>
                <a:latin typeface="Comic Sans MS" panose="030F0702030302020204" pitchFamily="66" charset="0"/>
              </a:rPr>
              <a:t>Have </a:t>
            </a:r>
            <a:r>
              <a:rPr lang="en-US" sz="24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you</a:t>
            </a:r>
            <a:r>
              <a:rPr lang="en-US" sz="2400" dirty="0" smtClean="0">
                <a:solidFill>
                  <a:srgbClr val="CC0066"/>
                </a:solidFill>
                <a:latin typeface="Comic Sans MS" panose="030F0702030302020204" pitchFamily="66" charset="0"/>
              </a:rPr>
              <a:t> been playing </a:t>
            </a:r>
            <a:r>
              <a:rPr lang="en-US" sz="2400" dirty="0">
                <a:solidFill>
                  <a:srgbClr val="0000FF"/>
                </a:solidFill>
                <a:latin typeface="Comic Sans MS" panose="030F0702030302020204" pitchFamily="66" charset="0"/>
              </a:rPr>
              <a:t>tennis ?</a:t>
            </a:r>
            <a:endParaRPr lang="ar-SA" sz="24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مربع نص 18">
            <a:extLst>
              <a:ext uri="{FF2B5EF4-FFF2-40B4-BE49-F238E27FC236}">
                <a16:creationId xmlns:a16="http://schemas.microsoft.com/office/drawing/2014/main" id="{23E43001-0C78-4603-B511-78396912E793}"/>
              </a:ext>
            </a:extLst>
          </p:cNvPr>
          <p:cNvSpPr txBox="1"/>
          <p:nvPr/>
        </p:nvSpPr>
        <p:spPr>
          <a:xfrm>
            <a:off x="365610" y="4772546"/>
            <a:ext cx="85844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08000"/>
                </a:solidFill>
                <a:latin typeface="Comic Sans MS" panose="030F0702030302020204" pitchFamily="66" charset="0"/>
              </a:rPr>
              <a:t>How many</a:t>
            </a:r>
            <a:r>
              <a:rPr lang="en-US" sz="2400" dirty="0" smtClean="0">
                <a:solidFill>
                  <a:srgbClr val="CC0066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pages of that book</a:t>
            </a:r>
            <a:r>
              <a:rPr lang="en-US" sz="2400" dirty="0" smtClean="0">
                <a:solidFill>
                  <a:srgbClr val="CC0066"/>
                </a:solidFill>
                <a:latin typeface="Comic Sans MS" panose="030F0702030302020204" pitchFamily="66" charset="0"/>
              </a:rPr>
              <a:t> have </a:t>
            </a:r>
            <a:r>
              <a:rPr lang="en-US" sz="24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you</a:t>
            </a:r>
            <a:r>
              <a:rPr lang="en-US" sz="2400" dirty="0" smtClean="0">
                <a:solidFill>
                  <a:srgbClr val="CC0066"/>
                </a:solidFill>
                <a:latin typeface="Comic Sans MS" panose="030F0702030302020204" pitchFamily="66" charset="0"/>
              </a:rPr>
              <a:t> read</a:t>
            </a:r>
            <a:r>
              <a:rPr lang="en-US" sz="24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Comic Sans MS" panose="030F0702030302020204" pitchFamily="66" charset="0"/>
              </a:rPr>
              <a:t>?</a:t>
            </a:r>
            <a:endParaRPr lang="ar-SA" sz="24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مربع نص 18">
            <a:extLst>
              <a:ext uri="{FF2B5EF4-FFF2-40B4-BE49-F238E27FC236}">
                <a16:creationId xmlns:a16="http://schemas.microsoft.com/office/drawing/2014/main" id="{23E43001-0C78-4603-B511-78396912E793}"/>
              </a:ext>
            </a:extLst>
          </p:cNvPr>
          <p:cNvSpPr txBox="1"/>
          <p:nvPr/>
        </p:nvSpPr>
        <p:spPr>
          <a:xfrm>
            <a:off x="365609" y="5415778"/>
            <a:ext cx="981748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8000"/>
                </a:solidFill>
                <a:latin typeface="Comic Sans MS" panose="030F0702030302020204" pitchFamily="66" charset="0"/>
              </a:rPr>
              <a:t>How </a:t>
            </a:r>
            <a:r>
              <a:rPr lang="en-US" sz="2400" dirty="0" smtClean="0">
                <a:solidFill>
                  <a:srgbClr val="008000"/>
                </a:solidFill>
                <a:latin typeface="Comic Sans MS" panose="030F0702030302020204" pitchFamily="66" charset="0"/>
              </a:rPr>
              <a:t>long</a:t>
            </a:r>
            <a:r>
              <a:rPr lang="en-US" sz="2400" dirty="0" smtClean="0">
                <a:solidFill>
                  <a:srgbClr val="CC0066"/>
                </a:solidFill>
                <a:latin typeface="Comic Sans MS" panose="030F0702030302020204" pitchFamily="66" charset="0"/>
              </a:rPr>
              <a:t> have </a:t>
            </a:r>
            <a:r>
              <a:rPr lang="en-US" sz="2400" dirty="0">
                <a:solidFill>
                  <a:srgbClr val="0000FF"/>
                </a:solidFill>
                <a:latin typeface="Comic Sans MS" panose="030F0702030302020204" pitchFamily="66" charset="0"/>
              </a:rPr>
              <a:t>you</a:t>
            </a:r>
            <a:r>
              <a:rPr lang="en-US" sz="2400" dirty="0">
                <a:solidFill>
                  <a:srgbClr val="CC0066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smtClean="0">
                <a:solidFill>
                  <a:srgbClr val="CC0066"/>
                </a:solidFill>
                <a:latin typeface="Comic Sans MS" panose="030F0702030302020204" pitchFamily="66" charset="0"/>
              </a:rPr>
              <a:t>been reading </a:t>
            </a:r>
            <a:r>
              <a:rPr lang="en-US" sz="24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that book </a:t>
            </a:r>
            <a:r>
              <a:rPr lang="en-US" sz="2400" dirty="0">
                <a:solidFill>
                  <a:srgbClr val="0000FF"/>
                </a:solidFill>
                <a:latin typeface="Comic Sans MS" panose="030F0702030302020204" pitchFamily="66" charset="0"/>
              </a:rPr>
              <a:t>?</a:t>
            </a:r>
            <a:endParaRPr lang="ar-SA" sz="24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637308" y="498766"/>
            <a:ext cx="1662546" cy="645203"/>
          </a:xfrm>
          <a:prstGeom prst="ellipse">
            <a:avLst/>
          </a:prstGeom>
          <a:noFill/>
          <a:ln w="28575">
            <a:solidFill>
              <a:srgbClr val="CC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900543" y="2331325"/>
            <a:ext cx="1759529" cy="645203"/>
          </a:xfrm>
          <a:prstGeom prst="ellipse">
            <a:avLst/>
          </a:prstGeom>
          <a:noFill/>
          <a:ln w="28575">
            <a:solidFill>
              <a:srgbClr val="CC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263234" y="3551376"/>
            <a:ext cx="3241966" cy="645203"/>
          </a:xfrm>
          <a:prstGeom prst="ellipse">
            <a:avLst/>
          </a:prstGeom>
          <a:noFill/>
          <a:ln w="28575">
            <a:solidFill>
              <a:srgbClr val="CC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4657823" y="4668391"/>
            <a:ext cx="2061632" cy="645203"/>
          </a:xfrm>
          <a:prstGeom prst="ellipse">
            <a:avLst/>
          </a:prstGeom>
          <a:noFill/>
          <a:ln w="28575">
            <a:solidFill>
              <a:srgbClr val="CC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997526" y="1162749"/>
            <a:ext cx="2410692" cy="645203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1039092" y="1862834"/>
            <a:ext cx="2410692" cy="389108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900542" y="3038956"/>
            <a:ext cx="2507675" cy="433038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263234" y="4233826"/>
            <a:ext cx="3366657" cy="522507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1745673" y="5325356"/>
            <a:ext cx="3228109" cy="619533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Google Shape;2105;p51">
            <a:extLst>
              <a:ext uri="{FF2B5EF4-FFF2-40B4-BE49-F238E27FC236}">
                <a16:creationId xmlns:a16="http://schemas.microsoft.com/office/drawing/2014/main" id="{D593DADD-40FE-4AE3-8F53-870EF028B085}"/>
              </a:ext>
            </a:extLst>
          </p:cNvPr>
          <p:cNvSpPr txBox="1">
            <a:spLocks/>
          </p:cNvSpPr>
          <p:nvPr/>
        </p:nvSpPr>
        <p:spPr>
          <a:xfrm rot="20514487" flipH="1">
            <a:off x="6304064" y="1261156"/>
            <a:ext cx="5139806" cy="744464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Gaegu"/>
              <a:buNone/>
              <a:defRPr sz="3200" b="1" i="0" u="none" strike="noStrike" cap="none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b="0" dirty="0" smtClean="0">
                <a:solidFill>
                  <a:srgbClr val="9900FF"/>
                </a:solidFill>
                <a:latin typeface="Comic Sans MS" panose="030F0702030302020204" pitchFamily="66" charset="0"/>
              </a:rPr>
              <a:t>“ </a:t>
            </a:r>
            <a:r>
              <a:rPr lang="en-US" b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Present Perfect simple</a:t>
            </a:r>
            <a:r>
              <a:rPr lang="en-US" b="0" dirty="0" smtClean="0">
                <a:solidFill>
                  <a:srgbClr val="9900FF"/>
                </a:solidFill>
                <a:latin typeface="Comic Sans MS" panose="030F0702030302020204" pitchFamily="66" charset="0"/>
              </a:rPr>
              <a:t>“ </a:t>
            </a:r>
            <a:endParaRPr lang="en-US" sz="4000" b="0" dirty="0">
              <a:solidFill>
                <a:srgbClr val="99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25" name="Google Shape;2105;p51">
            <a:extLst>
              <a:ext uri="{FF2B5EF4-FFF2-40B4-BE49-F238E27FC236}">
                <a16:creationId xmlns:a16="http://schemas.microsoft.com/office/drawing/2014/main" id="{D593DADD-40FE-4AE3-8F53-870EF028B085}"/>
              </a:ext>
            </a:extLst>
          </p:cNvPr>
          <p:cNvSpPr txBox="1">
            <a:spLocks/>
          </p:cNvSpPr>
          <p:nvPr/>
        </p:nvSpPr>
        <p:spPr>
          <a:xfrm rot="20514487" flipH="1">
            <a:off x="6165761" y="2744729"/>
            <a:ext cx="6060461" cy="744464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Gaegu"/>
              <a:buNone/>
              <a:defRPr sz="3200" b="1" i="0" u="none" strike="noStrike" cap="none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b="0" dirty="0" smtClean="0">
                <a:solidFill>
                  <a:srgbClr val="9900FF"/>
                </a:solidFill>
                <a:latin typeface="Comic Sans MS" panose="030F0702030302020204" pitchFamily="66" charset="0"/>
              </a:rPr>
              <a:t>“ </a:t>
            </a:r>
            <a:r>
              <a:rPr lang="en-US" b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Present Perfect progressive</a:t>
            </a:r>
            <a:r>
              <a:rPr lang="en-US" b="0" dirty="0" smtClean="0">
                <a:solidFill>
                  <a:srgbClr val="9900FF"/>
                </a:solidFill>
                <a:latin typeface="Comic Sans MS" panose="030F0702030302020204" pitchFamily="66" charset="0"/>
              </a:rPr>
              <a:t>“ </a:t>
            </a:r>
            <a:endParaRPr lang="en-US" b="0" dirty="0">
              <a:solidFill>
                <a:srgbClr val="9900FF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839516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9" grpId="0"/>
      <p:bldP spid="10" grpId="0"/>
      <p:bldP spid="11" grpId="0"/>
      <p:bldP spid="13" grpId="0"/>
      <p:bldP spid="14" grpId="0"/>
      <p:bldP spid="2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جدول 3">
            <a:extLst>
              <a:ext uri="{FF2B5EF4-FFF2-40B4-BE49-F238E27FC236}">
                <a16:creationId xmlns:a16="http://schemas.microsoft.com/office/drawing/2014/main" id="{5ED9931F-40F7-4950-AECC-A0BFC21C0D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8135543"/>
              </p:ext>
            </p:extLst>
          </p:nvPr>
        </p:nvGraphicFramePr>
        <p:xfrm>
          <a:off x="275111" y="923296"/>
          <a:ext cx="11665134" cy="55578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32567">
                  <a:extLst>
                    <a:ext uri="{9D8B030D-6E8A-4147-A177-3AD203B41FA5}">
                      <a16:colId xmlns:a16="http://schemas.microsoft.com/office/drawing/2014/main" val="1458631405"/>
                    </a:ext>
                  </a:extLst>
                </a:gridCol>
                <a:gridCol w="5832567">
                  <a:extLst>
                    <a:ext uri="{9D8B030D-6E8A-4147-A177-3AD203B41FA5}">
                      <a16:colId xmlns:a16="http://schemas.microsoft.com/office/drawing/2014/main" val="4097108913"/>
                    </a:ext>
                  </a:extLst>
                </a:gridCol>
              </a:tblGrid>
              <a:tr h="756181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pPr algn="ctr"/>
                      <a:r>
                        <a:rPr lang="en-US" sz="2800" dirty="0">
                          <a:solidFill>
                            <a:srgbClr val="7030A0"/>
                          </a:solidFill>
                        </a:rPr>
                        <a:t>Present Perfect Progressive 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358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solidFill>
                          <a:srgbClr val="C00000"/>
                        </a:solidFill>
                      </a:endParaRPr>
                    </a:p>
                    <a:p>
                      <a:pPr marL="0" marR="0" lvl="0" indent="0" algn="ctr" defTabSz="914358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solidFill>
                            <a:srgbClr val="7030A0"/>
                          </a:solidFill>
                        </a:rPr>
                        <a:t> Present perfect Simple 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4675456"/>
                  </a:ext>
                </a:extLst>
              </a:tr>
              <a:tr h="785265">
                <a:tc>
                  <a:txBody>
                    <a:bodyPr/>
                    <a:lstStyle/>
                    <a:p>
                      <a:pPr marL="0" marR="0" lvl="0" indent="0" algn="ctr" defTabSz="914358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uLnTx/>
                          <a:uFillTx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Have </a:t>
                      </a:r>
                      <a:r>
                        <a:rPr kumimoji="0" lang="en-US" sz="3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/</a:t>
                      </a:r>
                      <a:r>
                        <a:rPr kumimoji="0" lang="en-US" sz="3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uLnTx/>
                          <a:uFillTx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Has  </a:t>
                      </a:r>
                      <a:r>
                        <a:rPr kumimoji="0" lang="en-US" sz="3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+</a:t>
                      </a:r>
                      <a:r>
                        <a:rPr kumimoji="0" lang="en-US" sz="3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uLnTx/>
                          <a:uFillTx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been </a:t>
                      </a:r>
                      <a:r>
                        <a:rPr kumimoji="0" lang="en-US" sz="3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+</a:t>
                      </a:r>
                      <a:r>
                        <a:rPr kumimoji="0" lang="en-US" sz="3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uLnTx/>
                          <a:uFillTx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3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uLnTx/>
                          <a:uFillTx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V </a:t>
                      </a:r>
                      <a:r>
                        <a:rPr kumimoji="0" lang="en-US" sz="3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uLnTx/>
                          <a:uFillTx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+ </a:t>
                      </a:r>
                      <a:r>
                        <a:rPr kumimoji="0" lang="en-US" sz="30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ing</a:t>
                      </a:r>
                      <a:endParaRPr kumimoji="0" lang="en-US" sz="3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58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uLnTx/>
                          <a:uFillTx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Have   </a:t>
                      </a:r>
                      <a:r>
                        <a:rPr kumimoji="0" lang="en-US" sz="3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/   </a:t>
                      </a:r>
                      <a:r>
                        <a:rPr kumimoji="0" lang="en-US" sz="3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uLnTx/>
                          <a:uFillTx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Has   </a:t>
                      </a:r>
                      <a:r>
                        <a:rPr kumimoji="0" lang="en-US" sz="3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+  </a:t>
                      </a:r>
                      <a:r>
                        <a:rPr kumimoji="0" lang="en-US" sz="3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uLnTx/>
                          <a:uFillTx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P.P</a:t>
                      </a:r>
                      <a:endParaRPr kumimoji="0" lang="en-US" sz="3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2603406"/>
                  </a:ext>
                </a:extLst>
              </a:tr>
              <a:tr h="698014">
                <a:tc>
                  <a:txBody>
                    <a:bodyPr/>
                    <a:lstStyle/>
                    <a:p>
                      <a:pPr marL="0" marR="0" lvl="0" indent="0" algn="ctr" defTabSz="914358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AD47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I have been playing for one hour</a:t>
                      </a:r>
                    </a:p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58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I have played four times .</a:t>
                      </a:r>
                    </a:p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254714"/>
                  </a:ext>
                </a:extLst>
              </a:tr>
              <a:tr h="66893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Emphasis on the ongoing action </a:t>
                      </a:r>
                      <a:endParaRPr lang="en-US" sz="1800" dirty="0">
                        <a:solidFill>
                          <a:srgbClr val="00206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Emphasis on the result of an action</a:t>
                      </a:r>
                      <a:r>
                        <a:rPr lang="en-US" sz="1800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( completion )</a:t>
                      </a:r>
                      <a:endParaRPr lang="en-US" sz="1800" dirty="0">
                        <a:solidFill>
                          <a:srgbClr val="00206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8109103"/>
                  </a:ext>
                </a:extLst>
              </a:tr>
              <a:tr h="72709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rgbClr val="CC3300"/>
                          </a:solidFill>
                          <a:latin typeface="Comic Sans MS" panose="030F0702030302020204" pitchFamily="66" charset="0"/>
                        </a:rPr>
                        <a:t>With ‘’ how long</a:t>
                      </a:r>
                      <a:r>
                        <a:rPr lang="en-US" sz="2000" baseline="0" dirty="0" smtClean="0">
                          <a:solidFill>
                            <a:srgbClr val="CC3300"/>
                          </a:solidFill>
                          <a:latin typeface="Comic Sans MS" panose="030F0702030302020204" pitchFamily="66" charset="0"/>
                        </a:rPr>
                        <a:t> ‘’ questions</a:t>
                      </a:r>
                      <a:endParaRPr lang="en-US" sz="2000" dirty="0" smtClean="0">
                        <a:solidFill>
                          <a:srgbClr val="CC33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US" sz="24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rgbClr val="CC3300"/>
                          </a:solidFill>
                          <a:latin typeface="Comic Sans MS" panose="030F0702030302020204" pitchFamily="66" charset="0"/>
                        </a:rPr>
                        <a:t>With ‘’ how often</a:t>
                      </a:r>
                      <a:r>
                        <a:rPr lang="en-US" sz="2000" baseline="0" dirty="0" smtClean="0">
                          <a:solidFill>
                            <a:srgbClr val="CC3300"/>
                          </a:solidFill>
                          <a:latin typeface="Comic Sans MS" panose="030F0702030302020204" pitchFamily="66" charset="0"/>
                        </a:rPr>
                        <a:t> ‘’ questions </a:t>
                      </a:r>
                      <a:endParaRPr lang="en-US" sz="2000" dirty="0" smtClean="0">
                        <a:solidFill>
                          <a:srgbClr val="CC33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US" sz="2400" b="1" dirty="0">
                        <a:solidFill>
                          <a:srgbClr val="0000FF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1098715"/>
                  </a:ext>
                </a:extLst>
              </a:tr>
              <a:tr h="72709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rgbClr val="7030A0"/>
                          </a:solidFill>
                          <a:latin typeface="Comic Sans MS" panose="030F0702030302020204" pitchFamily="66" charset="0"/>
                        </a:rPr>
                        <a:t>Emphasis on duration ( finished</a:t>
                      </a:r>
                      <a:r>
                        <a:rPr lang="en-US" sz="2000" baseline="0" dirty="0" smtClean="0">
                          <a:solidFill>
                            <a:srgbClr val="7030A0"/>
                          </a:solidFill>
                          <a:latin typeface="Comic Sans MS" panose="030F0702030302020204" pitchFamily="66" charset="0"/>
                        </a:rPr>
                        <a:t> or unfinished )</a:t>
                      </a:r>
                      <a:endParaRPr lang="en-US" sz="2000" dirty="0" smtClean="0">
                        <a:solidFill>
                          <a:srgbClr val="7030A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US" sz="24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rgbClr val="7030A0"/>
                          </a:solidFill>
                          <a:latin typeface="Comic Sans MS" panose="030F0702030302020204" pitchFamily="66" charset="0"/>
                        </a:rPr>
                        <a:t>With ‘’ ever ‘’ and ‘’ never ‘’</a:t>
                      </a:r>
                    </a:p>
                    <a:p>
                      <a:pPr algn="ctr"/>
                      <a:endParaRPr lang="en-US" sz="2400" b="1" dirty="0">
                        <a:solidFill>
                          <a:srgbClr val="0000FF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2705832"/>
                  </a:ext>
                </a:extLst>
              </a:tr>
              <a:tr h="10179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When the action is finished but you can see the results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With non-action verbs</a:t>
                      </a:r>
                    </a:p>
                    <a:p>
                      <a:pPr algn="ctr"/>
                      <a:endParaRPr lang="en-US" sz="2400" b="1" dirty="0">
                        <a:solidFill>
                          <a:srgbClr val="0000FF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888084"/>
                  </a:ext>
                </a:extLst>
              </a:tr>
            </a:tbl>
          </a:graphicData>
        </a:graphic>
      </p:graphicFrame>
      <p:sp>
        <p:nvSpPr>
          <p:cNvPr id="5" name="مربع نص 4">
            <a:extLst>
              <a:ext uri="{FF2B5EF4-FFF2-40B4-BE49-F238E27FC236}">
                <a16:creationId xmlns:a16="http://schemas.microsoft.com/office/drawing/2014/main" id="{0346FDCF-FA90-4E8F-B550-196C6451FC2A}"/>
              </a:ext>
            </a:extLst>
          </p:cNvPr>
          <p:cNvSpPr txBox="1"/>
          <p:nvPr/>
        </p:nvSpPr>
        <p:spPr>
          <a:xfrm>
            <a:off x="573183" y="205681"/>
            <a:ext cx="10332720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100" dirty="0">
                <a:solidFill>
                  <a:srgbClr val="C00000"/>
                </a:solidFill>
              </a:rPr>
              <a:t>** </a:t>
            </a:r>
            <a:r>
              <a:rPr lang="en-US" sz="3100" dirty="0">
                <a:solidFill>
                  <a:srgbClr val="FF0000"/>
                </a:solidFill>
              </a:rPr>
              <a:t>Present Perfect </a:t>
            </a:r>
            <a:r>
              <a:rPr lang="en-US" sz="3100" dirty="0" smtClean="0">
                <a:solidFill>
                  <a:srgbClr val="FF0000"/>
                </a:solidFill>
              </a:rPr>
              <a:t>progressive</a:t>
            </a:r>
            <a:r>
              <a:rPr lang="en-US" sz="3100" dirty="0" smtClean="0">
                <a:solidFill>
                  <a:srgbClr val="C00000"/>
                </a:solidFill>
              </a:rPr>
              <a:t>   </a:t>
            </a:r>
            <a:r>
              <a:rPr lang="en-US" sz="3200" dirty="0" smtClean="0">
                <a:solidFill>
                  <a:srgbClr val="0000FF"/>
                </a:solidFill>
              </a:rPr>
              <a:t>VS</a:t>
            </a:r>
            <a:r>
              <a:rPr lang="en-US" sz="3100" dirty="0" smtClean="0">
                <a:solidFill>
                  <a:srgbClr val="C00000"/>
                </a:solidFill>
              </a:rPr>
              <a:t>   </a:t>
            </a:r>
            <a:r>
              <a:rPr lang="en-US" sz="3100" dirty="0">
                <a:solidFill>
                  <a:srgbClr val="FF0000"/>
                </a:solidFill>
              </a:rPr>
              <a:t>Present Perfect </a:t>
            </a:r>
            <a:r>
              <a:rPr lang="en-US" sz="3100" dirty="0" smtClean="0">
                <a:solidFill>
                  <a:srgbClr val="FF0000"/>
                </a:solidFill>
              </a:rPr>
              <a:t>simple</a:t>
            </a:r>
            <a:r>
              <a:rPr lang="en-US" sz="3100" dirty="0" smtClean="0">
                <a:solidFill>
                  <a:srgbClr val="C00000"/>
                </a:solidFill>
              </a:rPr>
              <a:t>  </a:t>
            </a:r>
            <a:r>
              <a:rPr lang="en-US" sz="3100" dirty="0">
                <a:solidFill>
                  <a:srgbClr val="C00000"/>
                </a:solidFill>
              </a:rPr>
              <a:t>**</a:t>
            </a:r>
            <a:endParaRPr lang="ar-SA" sz="31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765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مجموعة 3">
            <a:extLst>
              <a:ext uri="{FF2B5EF4-FFF2-40B4-BE49-F238E27FC236}">
                <a16:creationId xmlns:a16="http://schemas.microsoft.com/office/drawing/2014/main" id="{FC4C0EB8-3A97-4497-B1E2-0510970D0809}"/>
              </a:ext>
            </a:extLst>
          </p:cNvPr>
          <p:cNvGrpSpPr/>
          <p:nvPr/>
        </p:nvGrpSpPr>
        <p:grpSpPr>
          <a:xfrm>
            <a:off x="5275151" y="1528494"/>
            <a:ext cx="4038753" cy="4462760"/>
            <a:chOff x="3667536" y="2506142"/>
            <a:chExt cx="1827906" cy="4462760"/>
          </a:xfrm>
        </p:grpSpPr>
        <p:sp>
          <p:nvSpPr>
            <p:cNvPr id="19" name="مربع نص 12">
              <a:extLst>
                <a:ext uri="{FF2B5EF4-FFF2-40B4-BE49-F238E27FC236}">
                  <a16:creationId xmlns:a16="http://schemas.microsoft.com/office/drawing/2014/main" id="{7ABCC372-2899-4CAD-A288-15421ED9190C}"/>
                </a:ext>
              </a:extLst>
            </p:cNvPr>
            <p:cNvSpPr txBox="1"/>
            <p:nvPr/>
          </p:nvSpPr>
          <p:spPr>
            <a:xfrm>
              <a:off x="3667536" y="2506142"/>
              <a:ext cx="1176415" cy="44627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200" dirty="0">
                  <a:highlight>
                    <a:srgbClr val="FFFF00"/>
                  </a:highlight>
                  <a:latin typeface="Proxima Nova Light"/>
                </a:rPr>
                <a:t>I</a:t>
              </a:r>
            </a:p>
            <a:p>
              <a:r>
                <a:rPr lang="en-US" sz="3200" b="0" i="0" u="none" strike="noStrike" baseline="0" dirty="0">
                  <a:highlight>
                    <a:srgbClr val="FFFF00"/>
                  </a:highlight>
                  <a:latin typeface="Proxima Nova Light"/>
                </a:rPr>
                <a:t>You</a:t>
              </a:r>
              <a:r>
                <a:rPr lang="en-US" sz="3200" b="0" i="0" u="none" strike="noStrike" baseline="0" dirty="0">
                  <a:latin typeface="Proxima Nova Light"/>
                </a:rPr>
                <a:t>   </a:t>
              </a:r>
            </a:p>
            <a:p>
              <a:r>
                <a:rPr lang="en-US" sz="3200" dirty="0">
                  <a:highlight>
                    <a:srgbClr val="FFFF00"/>
                  </a:highlight>
                  <a:latin typeface="Proxima Nova Light"/>
                </a:rPr>
                <a:t>We</a:t>
              </a:r>
            </a:p>
            <a:p>
              <a:r>
                <a:rPr lang="en-US" sz="3200" b="0" i="0" u="none" strike="noStrike" baseline="0" dirty="0">
                  <a:highlight>
                    <a:srgbClr val="FFFF00"/>
                  </a:highlight>
                  <a:latin typeface="Proxima Nova Light"/>
                </a:rPr>
                <a:t>They</a:t>
              </a:r>
            </a:p>
            <a:p>
              <a:endParaRPr lang="en-US" sz="2000" b="0" i="0" u="none" strike="noStrike" baseline="0" dirty="0">
                <a:latin typeface="Proxima Nova Light"/>
              </a:endParaRPr>
            </a:p>
            <a:p>
              <a:endParaRPr lang="en-US" sz="2000" dirty="0">
                <a:latin typeface="Proxima Nova Light"/>
              </a:endParaRPr>
            </a:p>
            <a:p>
              <a:endParaRPr lang="en-US" sz="2000" b="0" i="0" u="none" strike="noStrike" baseline="0" dirty="0">
                <a:latin typeface="Proxima Nova Light"/>
              </a:endParaRPr>
            </a:p>
            <a:p>
              <a:r>
                <a:rPr lang="en-US" sz="3200" dirty="0">
                  <a:highlight>
                    <a:srgbClr val="FFFF00"/>
                  </a:highlight>
                  <a:latin typeface="Proxima Nova Light"/>
                </a:rPr>
                <a:t>He</a:t>
              </a:r>
            </a:p>
            <a:p>
              <a:r>
                <a:rPr lang="en-US" sz="3200" b="0" i="0" u="none" strike="noStrike" baseline="0" dirty="0">
                  <a:highlight>
                    <a:srgbClr val="FFFF00"/>
                  </a:highlight>
                  <a:latin typeface="Proxima Nova Light"/>
                </a:rPr>
                <a:t>She</a:t>
              </a:r>
            </a:p>
            <a:p>
              <a:r>
                <a:rPr lang="en-US" sz="3200" dirty="0">
                  <a:highlight>
                    <a:srgbClr val="FFFF00"/>
                  </a:highlight>
                  <a:latin typeface="Proxima Nova Light"/>
                </a:rPr>
                <a:t>It</a:t>
              </a:r>
              <a:endParaRPr lang="en-US" sz="2000" b="0" i="0" u="none" strike="noStrike" baseline="0" dirty="0">
                <a:highlight>
                  <a:srgbClr val="FFFF00"/>
                </a:highlight>
                <a:latin typeface="Proxima Nova Light"/>
              </a:endParaRPr>
            </a:p>
          </p:txBody>
        </p:sp>
        <p:sp>
          <p:nvSpPr>
            <p:cNvPr id="20" name="مربع نص 11">
              <a:extLst>
                <a:ext uri="{FF2B5EF4-FFF2-40B4-BE49-F238E27FC236}">
                  <a16:creationId xmlns:a16="http://schemas.microsoft.com/office/drawing/2014/main" id="{72D9AE6E-4020-465C-ABBA-EF61AE65DD1C}"/>
                </a:ext>
              </a:extLst>
            </p:cNvPr>
            <p:cNvSpPr txBox="1"/>
            <p:nvPr/>
          </p:nvSpPr>
          <p:spPr>
            <a:xfrm>
              <a:off x="4657724" y="2794262"/>
              <a:ext cx="837718" cy="38164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endParaRPr lang="en-US" sz="3200" b="0" i="0" u="none" strike="noStrike" baseline="0" dirty="0">
                <a:solidFill>
                  <a:srgbClr val="FF0000"/>
                </a:solidFill>
                <a:latin typeface="Proxima Nova Light"/>
              </a:endParaRPr>
            </a:p>
            <a:p>
              <a:r>
                <a:rPr lang="en-US" sz="3200" dirty="0">
                  <a:solidFill>
                    <a:srgbClr val="FF0000"/>
                  </a:solidFill>
                  <a:latin typeface="Proxima Nova Light"/>
                </a:rPr>
                <a:t>   </a:t>
              </a:r>
              <a:r>
                <a:rPr lang="en-US" sz="3200" b="0" i="0" u="none" strike="noStrike" baseline="0" dirty="0">
                  <a:solidFill>
                    <a:srgbClr val="FF0000"/>
                  </a:solidFill>
                  <a:latin typeface="Proxima Nova Light"/>
                </a:rPr>
                <a:t>have</a:t>
              </a:r>
              <a:endParaRPr lang="en-US" sz="4000" b="0" i="0" u="none" strike="noStrike" baseline="0" dirty="0">
                <a:solidFill>
                  <a:srgbClr val="FF0000"/>
                </a:solidFill>
                <a:latin typeface="Proxima Nova Light"/>
              </a:endParaRPr>
            </a:p>
            <a:p>
              <a:endParaRPr lang="en-US" sz="2000" dirty="0">
                <a:latin typeface="Proxima Nova Light"/>
              </a:endParaRPr>
            </a:p>
            <a:p>
              <a:endParaRPr lang="en-US" sz="2000" b="0" i="0" u="none" strike="noStrike" baseline="0" dirty="0">
                <a:latin typeface="Proxima Nova Light"/>
              </a:endParaRPr>
            </a:p>
            <a:p>
              <a:endParaRPr lang="en-US" sz="2000" dirty="0">
                <a:latin typeface="Proxima Nova Light"/>
              </a:endParaRPr>
            </a:p>
            <a:p>
              <a:endParaRPr lang="en-US" sz="2000" dirty="0">
                <a:latin typeface="Proxima Nova Light"/>
              </a:endParaRPr>
            </a:p>
            <a:p>
              <a:endParaRPr lang="en-US" sz="2000" dirty="0">
                <a:latin typeface="Proxima Nova Light"/>
              </a:endParaRPr>
            </a:p>
            <a:p>
              <a:endParaRPr lang="en-US" sz="3200" dirty="0">
                <a:solidFill>
                  <a:srgbClr val="FF0000"/>
                </a:solidFill>
                <a:latin typeface="Proxima Nova Light"/>
              </a:endParaRPr>
            </a:p>
            <a:p>
              <a:r>
                <a:rPr lang="en-US" sz="3200" dirty="0">
                  <a:solidFill>
                    <a:srgbClr val="FF0000"/>
                  </a:solidFill>
                  <a:latin typeface="Proxima Nova Light"/>
                </a:rPr>
                <a:t>has</a:t>
              </a:r>
              <a:endParaRPr lang="en-US" sz="3600" dirty="0">
                <a:solidFill>
                  <a:srgbClr val="FF0000"/>
                </a:solidFill>
                <a:latin typeface="Proxima Nova Light"/>
              </a:endParaRPr>
            </a:p>
            <a:p>
              <a:endParaRPr lang="en-US" sz="1400" b="0" i="0" u="none" strike="noStrike" baseline="0" dirty="0">
                <a:latin typeface="Proxima Nova Light"/>
              </a:endParaRPr>
            </a:p>
          </p:txBody>
        </p:sp>
        <p:sp>
          <p:nvSpPr>
            <p:cNvPr id="21" name="قوس كبير أيمن 1">
              <a:extLst>
                <a:ext uri="{FF2B5EF4-FFF2-40B4-BE49-F238E27FC236}">
                  <a16:creationId xmlns:a16="http://schemas.microsoft.com/office/drawing/2014/main" id="{A0D0BE62-BF3A-4E7A-A4CF-BEFC8ECF605E}"/>
                </a:ext>
              </a:extLst>
            </p:cNvPr>
            <p:cNvSpPr/>
            <p:nvPr/>
          </p:nvSpPr>
          <p:spPr>
            <a:xfrm>
              <a:off x="4180736" y="2722964"/>
              <a:ext cx="476988" cy="1767568"/>
            </a:xfrm>
            <a:prstGeom prst="rightBrace">
              <a:avLst>
                <a:gd name="adj1" fmla="val 8333"/>
                <a:gd name="adj2" fmla="val 50870"/>
              </a:avLst>
            </a:prstGeom>
            <a:ln w="28575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sp>
          <p:nvSpPr>
            <p:cNvPr id="22" name="قوس كبير أيمن 15">
              <a:extLst>
                <a:ext uri="{FF2B5EF4-FFF2-40B4-BE49-F238E27FC236}">
                  <a16:creationId xmlns:a16="http://schemas.microsoft.com/office/drawing/2014/main" id="{309297F4-DA6E-41B0-A731-512E1A6645EF}"/>
                </a:ext>
              </a:extLst>
            </p:cNvPr>
            <p:cNvSpPr/>
            <p:nvPr/>
          </p:nvSpPr>
          <p:spPr>
            <a:xfrm>
              <a:off x="4015695" y="5574562"/>
              <a:ext cx="476988" cy="1262743"/>
            </a:xfrm>
            <a:prstGeom prst="rightBrace">
              <a:avLst>
                <a:gd name="adj1" fmla="val 8333"/>
                <a:gd name="adj2" fmla="val 50870"/>
              </a:avLst>
            </a:prstGeom>
            <a:ln w="28575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</p:grpSp>
      <p:pic>
        <p:nvPicPr>
          <p:cNvPr id="3" name="Picture 2" descr="Text, whiteboard&#10;&#10;Description automatically generated">
            <a:extLst>
              <a:ext uri="{FF2B5EF4-FFF2-40B4-BE49-F238E27FC236}">
                <a16:creationId xmlns:a16="http://schemas.microsoft.com/office/drawing/2014/main" id="{77DF4B28-AB44-4CAA-AB11-2083980993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15890" y="246013"/>
            <a:ext cx="3968780" cy="1984390"/>
          </a:xfrm>
          <a:prstGeom prst="roundRect">
            <a:avLst>
              <a:gd name="adj" fmla="val 16667"/>
            </a:avLst>
          </a:prstGeom>
          <a:ln w="57150">
            <a:solidFill>
              <a:schemeClr val="tx1"/>
            </a:solidFill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755966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4B28128-2C45-4984-845E-1220589609E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7" r="12102"/>
          <a:stretch/>
        </p:blipFill>
        <p:spPr>
          <a:xfrm>
            <a:off x="304799" y="300390"/>
            <a:ext cx="5645427" cy="5647619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Table&#10;&#10;Description automatically generated">
            <a:extLst>
              <a:ext uri="{FF2B5EF4-FFF2-40B4-BE49-F238E27FC236}">
                <a16:creationId xmlns:a16="http://schemas.microsoft.com/office/drawing/2014/main" id="{B0442FB7-E94E-4854-8A85-C6F550597A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3940" y="313642"/>
            <a:ext cx="5228571" cy="5647619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487915C-932E-4F06-BC28-1E26FC0FE843}"/>
              </a:ext>
            </a:extLst>
          </p:cNvPr>
          <p:cNvSpPr/>
          <p:nvPr/>
        </p:nvSpPr>
        <p:spPr>
          <a:xfrm>
            <a:off x="4479839" y="1202932"/>
            <a:ext cx="1311965" cy="31805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1BDDC78-4E8A-43CE-98EC-A37DFF8451F4}"/>
              </a:ext>
            </a:extLst>
          </p:cNvPr>
          <p:cNvSpPr/>
          <p:nvPr/>
        </p:nvSpPr>
        <p:spPr>
          <a:xfrm>
            <a:off x="10263810" y="326290"/>
            <a:ext cx="874643" cy="5607864"/>
          </a:xfrm>
          <a:prstGeom prst="round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78265D2-5DC5-4A0B-91A2-EDD59E944C1A}"/>
              </a:ext>
            </a:extLst>
          </p:cNvPr>
          <p:cNvSpPr/>
          <p:nvPr/>
        </p:nvSpPr>
        <p:spPr>
          <a:xfrm>
            <a:off x="4618383" y="1562549"/>
            <a:ext cx="808382" cy="4357750"/>
          </a:xfrm>
          <a:prstGeom prst="round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7890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 Rounded MT Bold"/>
            <a:ea typeface="Arial Rounded MT Bold"/>
            <a:cs typeface="Arial Rounded MT Bold"/>
            <a:sym typeface="Arial Rounded MT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 Rounded MT Bold"/>
            <a:ea typeface="Arial Rounded MT Bold"/>
            <a:cs typeface="Arial Rounded MT Bold"/>
            <a:sym typeface="Arial Rounded MT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15064</TotalTime>
  <Words>844</Words>
  <Application>Microsoft Office PowerPoint</Application>
  <PresentationFormat>Widescreen</PresentationFormat>
  <Paragraphs>177</Paragraphs>
  <Slides>34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8" baseType="lpstr">
      <vt:lpstr>Algerian</vt:lpstr>
      <vt:lpstr>Arial</vt:lpstr>
      <vt:lpstr>Calibri</vt:lpstr>
      <vt:lpstr>Calibri Light</vt:lpstr>
      <vt:lpstr>Cavolini</vt:lpstr>
      <vt:lpstr>Co Text Arabic Regular</vt:lpstr>
      <vt:lpstr>Cocon® Next Arabic</vt:lpstr>
      <vt:lpstr>Comic Sans MS</vt:lpstr>
      <vt:lpstr>Gaegu</vt:lpstr>
      <vt:lpstr>Proxima Nova Light</vt:lpstr>
      <vt:lpstr>STC-Regular</vt:lpstr>
      <vt:lpstr>Times New Roman</vt:lpstr>
      <vt:lpstr>Office Theme</vt:lpstr>
      <vt:lpstr>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يوسف اليزيدي</dc:creator>
  <cp:lastModifiedBy>Maher</cp:lastModifiedBy>
  <cp:revision>348</cp:revision>
  <dcterms:created xsi:type="dcterms:W3CDTF">2020-10-31T09:44:57Z</dcterms:created>
  <dcterms:modified xsi:type="dcterms:W3CDTF">2024-01-16T19:21:25Z</dcterms:modified>
</cp:coreProperties>
</file>