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8" r:id="rId2"/>
    <p:sldId id="286" r:id="rId3"/>
    <p:sldId id="288" r:id="rId4"/>
    <p:sldId id="295" r:id="rId5"/>
    <p:sldId id="289" r:id="rId6"/>
    <p:sldId id="290" r:id="rId7"/>
    <p:sldId id="291" r:id="rId8"/>
    <p:sldId id="292" r:id="rId9"/>
    <p:sldId id="293" r:id="rId10"/>
    <p:sldId id="272" r:id="rId11"/>
    <p:sldId id="273" r:id="rId12"/>
    <p:sldId id="294" r:id="rId13"/>
    <p:sldId id="274" r:id="rId14"/>
    <p:sldId id="303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66"/>
    <a:srgbClr val="FFFFCC"/>
    <a:srgbClr val="009900"/>
    <a:srgbClr val="CCCC00"/>
    <a:srgbClr val="99CCFF"/>
    <a:srgbClr val="0066FF"/>
    <a:srgbClr val="FFEFFF"/>
    <a:srgbClr val="EB700B"/>
    <a:srgbClr val="F5801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2D52D-C54D-47C1-A562-37D73BA7C85C}" type="datetimeFigureOut">
              <a:rPr lang="ar-SA" smtClean="0"/>
              <a:pPr/>
              <a:t>01/09/1433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4B65-4FC9-48E9-A1C1-33741942288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ذو زوايا قطرية مخدوشة 5"/>
          <p:cNvSpPr/>
          <p:nvPr/>
        </p:nvSpPr>
        <p:spPr>
          <a:xfrm>
            <a:off x="785786" y="2428868"/>
            <a:ext cx="7786742" cy="1571636"/>
          </a:xfrm>
          <a:prstGeom prst="snip2DiagRect">
            <a:avLst/>
          </a:prstGeom>
          <a:solidFill>
            <a:srgbClr val="FFEF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u="sng" dirty="0" smtClean="0">
                <a:solidFill>
                  <a:srgbClr val="0000FF"/>
                </a:solidFill>
                <a:cs typeface="AL-Hor" pitchFamily="2" charset="-78"/>
              </a:rPr>
              <a:t>الهضم  والتنفس والإخراج </a:t>
            </a:r>
            <a:endParaRPr lang="ar-SA" sz="3200" b="1" dirty="0">
              <a:solidFill>
                <a:schemeClr val="tx1"/>
              </a:solidFill>
              <a:cs typeface="khalaad al-arabeh" pitchFamily="2" charset="-78"/>
            </a:endParaRPr>
          </a:p>
        </p:txBody>
      </p:sp>
      <p:pic>
        <p:nvPicPr>
          <p:cNvPr id="1092" name="Picture 68" descr="C:\Documents and Settings\Ht12\My Documents\My Pictures\أيقونة الكيمياء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85794"/>
            <a:ext cx="1285884" cy="1500198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5715008" y="785794"/>
            <a:ext cx="2643206" cy="5715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cs typeface="khalaad al-arabeh" pitchFamily="2" charset="-78"/>
              </a:rPr>
              <a:t>علوم  الصف  2م</a:t>
            </a:r>
            <a:r>
              <a:rPr lang="ar-SA" sz="2800" dirty="0" smtClean="0">
                <a:solidFill>
                  <a:schemeClr val="tx1"/>
                </a:solidFill>
                <a:cs typeface="khalaad al-arabeh" pitchFamily="2" charset="-78"/>
              </a:rPr>
              <a:t> </a:t>
            </a:r>
            <a:endParaRPr lang="ar-SA" sz="2800" dirty="0">
              <a:solidFill>
                <a:schemeClr val="tx1"/>
              </a:solidFill>
              <a:cs typeface="khalaad al-arabeh" pitchFamily="2" charset="-78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7000892" y="1643050"/>
            <a:ext cx="1500198" cy="57150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FF0000"/>
                </a:solidFill>
                <a:cs typeface="khalaad al-arabeh" pitchFamily="2" charset="-78"/>
              </a:rPr>
              <a:t>الفصل </a:t>
            </a:r>
            <a:endParaRPr lang="ar-SA" sz="3600" dirty="0">
              <a:solidFill>
                <a:srgbClr val="FF0000"/>
              </a:solidFill>
              <a:cs typeface="khalaad al-arabeh" pitchFamily="2" charset="-7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6429388" y="1643050"/>
            <a:ext cx="500066" cy="57150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6</a:t>
            </a:r>
            <a:endParaRPr lang="ar-SA" sz="4400" b="1" dirty="0">
              <a:solidFill>
                <a:srgbClr val="FF000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2" name="Picture 3" descr="C:\Documents and Settings\user\My Documents\My Pictures\Social%20networ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071546"/>
            <a:ext cx="2286016" cy="1571636"/>
          </a:xfrm>
          <a:prstGeom prst="rect">
            <a:avLst/>
          </a:prstGeom>
          <a:noFill/>
        </p:spPr>
      </p:pic>
      <p:pic>
        <p:nvPicPr>
          <p:cNvPr id="16" name="Picture 2" descr="alar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571744"/>
            <a:ext cx="839788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مستطيل ذو زوايا قطرية مستديرة 16"/>
          <p:cNvSpPr/>
          <p:nvPr/>
        </p:nvSpPr>
        <p:spPr>
          <a:xfrm>
            <a:off x="714348" y="3500438"/>
            <a:ext cx="1214446" cy="571504"/>
          </a:xfrm>
          <a:prstGeom prst="round2Diag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 </a:t>
            </a:r>
            <a:r>
              <a:rPr lang="en-US" b="1" dirty="0" smtClean="0"/>
              <a:t>15</a:t>
            </a:r>
            <a:r>
              <a:rPr lang="ar-SA" b="1" dirty="0" smtClean="0"/>
              <a:t> دقيقة </a:t>
            </a:r>
            <a:endParaRPr lang="ar-SA" dirty="0"/>
          </a:p>
        </p:txBody>
      </p:sp>
      <p:sp>
        <p:nvSpPr>
          <p:cNvPr id="18" name="مستطيل 17"/>
          <p:cNvSpPr/>
          <p:nvPr/>
        </p:nvSpPr>
        <p:spPr>
          <a:xfrm>
            <a:off x="2357422" y="3500438"/>
            <a:ext cx="5929354" cy="2357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00FF"/>
                </a:solidFill>
                <a:cs typeface="khalaad al-arabeh 2" pitchFamily="2" charset="-78"/>
              </a:rPr>
              <a:t>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عزيزتي  الطالبة </a:t>
            </a:r>
            <a:r>
              <a:rPr lang="ar-SA" sz="4400" dirty="0" smtClean="0">
                <a:solidFill>
                  <a:srgbClr val="FF0000"/>
                </a:solidFill>
                <a:cs typeface="AL-Hor" pitchFamily="2" charset="-78"/>
              </a:rPr>
              <a:t>بالتعاون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 مع </a:t>
            </a:r>
            <a:r>
              <a:rPr lang="ar-SA" sz="4400" dirty="0" smtClean="0">
                <a:solidFill>
                  <a:schemeClr val="tx1"/>
                </a:solidFill>
                <a:cs typeface="AL-Hor" pitchFamily="2" charset="-78"/>
              </a:rPr>
              <a:t>أفراد مجموعتك 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أكملي ورقة العمل رقم    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3</a:t>
            </a:r>
            <a:endParaRPr lang="en-US" sz="4400" u="sng" dirty="0" smtClean="0">
              <a:solidFill>
                <a:srgbClr val="FF0000"/>
              </a:solidFill>
              <a:cs typeface="AL-Hor" pitchFamily="2" charset="-78"/>
            </a:endParaRPr>
          </a:p>
          <a:p>
            <a:pPr algn="ctr"/>
            <a:r>
              <a:rPr lang="ar-SA" sz="3200" b="1" dirty="0" smtClean="0">
                <a:solidFill>
                  <a:srgbClr val="0000FF"/>
                </a:solidFill>
                <a:cs typeface="+mj-cs"/>
              </a:rPr>
              <a:t> </a:t>
            </a:r>
            <a:endParaRPr lang="ar-SA" sz="3200" b="1" dirty="0">
              <a:solidFill>
                <a:srgbClr val="0000FF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ذو زوايا قطرية مستديرة 8"/>
          <p:cNvSpPr/>
          <p:nvPr/>
        </p:nvSpPr>
        <p:spPr>
          <a:xfrm>
            <a:off x="4214810" y="857232"/>
            <a:ext cx="4214842" cy="928694"/>
          </a:xfrm>
          <a:prstGeom prst="round2DiagRect">
            <a:avLst/>
          </a:prstGeom>
          <a:solidFill>
            <a:schemeClr val="bg2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400" dirty="0" smtClean="0">
                <a:solidFill>
                  <a:schemeClr val="tx1"/>
                </a:solidFill>
                <a:cs typeface="AL-Hor" pitchFamily="2" charset="-78"/>
              </a:rPr>
              <a:t> </a:t>
            </a:r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ماذا قـــرأتي ؟    </a:t>
            </a:r>
          </a:p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  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857620" y="2500306"/>
            <a:ext cx="4714908" cy="25717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0000FF"/>
                </a:solidFill>
                <a:cs typeface="AL-Hor" pitchFamily="2" charset="-78"/>
              </a:rPr>
              <a:t>بعد </a:t>
            </a:r>
            <a:r>
              <a:rPr lang="ar-SA" sz="4000" dirty="0" smtClean="0">
                <a:solidFill>
                  <a:srgbClr val="FF0000"/>
                </a:solidFill>
                <a:cs typeface="AL-Hor" pitchFamily="2" charset="-78"/>
              </a:rPr>
              <a:t>قراءتك</a:t>
            </a:r>
            <a:r>
              <a:rPr lang="ar-SA" sz="4000" dirty="0" smtClean="0">
                <a:solidFill>
                  <a:srgbClr val="0000FF"/>
                </a:solidFill>
                <a:cs typeface="AL-Hor" pitchFamily="2" charset="-78"/>
              </a:rPr>
              <a:t> الكاملة لجميع محتويات الدرس </a:t>
            </a:r>
          </a:p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أكمل ورقة العمل رقم    </a:t>
            </a:r>
            <a:r>
              <a:rPr lang="ar-SA" sz="4000" u="sng" dirty="0" smtClean="0">
                <a:solidFill>
                  <a:srgbClr val="FF0000"/>
                </a:solidFill>
                <a:cs typeface="AL-Hor" pitchFamily="2" charset="-78"/>
              </a:rPr>
              <a:t>4</a:t>
            </a:r>
            <a:r>
              <a:rPr lang="ar-SA" sz="4000" dirty="0" smtClean="0">
                <a:solidFill>
                  <a:srgbClr val="0000FF"/>
                </a:solidFill>
                <a:cs typeface="AL-Hor" pitchFamily="2" charset="-78"/>
              </a:rPr>
              <a:t> </a:t>
            </a:r>
            <a:r>
              <a:rPr lang="ar-SA" sz="4000" b="1" dirty="0" smtClean="0">
                <a:solidFill>
                  <a:srgbClr val="0000FF"/>
                </a:solidFill>
                <a:cs typeface="AL-Hor" pitchFamily="2" charset="-78"/>
              </a:rPr>
              <a:t> </a:t>
            </a:r>
            <a:endParaRPr lang="en-US" sz="4000" b="1" dirty="0" smtClean="0">
              <a:solidFill>
                <a:srgbClr val="0000FF"/>
              </a:solidFill>
              <a:cs typeface="AL-Hor" pitchFamily="2" charset="-78"/>
            </a:endParaRPr>
          </a:p>
          <a:p>
            <a:pPr algn="ctr"/>
            <a:r>
              <a:rPr lang="ar-SA" sz="3200" b="1" dirty="0" smtClean="0">
                <a:solidFill>
                  <a:srgbClr val="0000FF"/>
                </a:solidFill>
                <a:cs typeface="+mj-cs"/>
              </a:rPr>
              <a:t> </a:t>
            </a:r>
            <a:endParaRPr lang="ar-SA" sz="3200" b="1" dirty="0">
              <a:solidFill>
                <a:srgbClr val="0000FF"/>
              </a:solidFill>
              <a:cs typeface="+mj-cs"/>
            </a:endParaRPr>
          </a:p>
        </p:txBody>
      </p:sp>
      <p:pic>
        <p:nvPicPr>
          <p:cNvPr id="11" name="Picture 2" descr="alar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643446"/>
            <a:ext cx="839788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ستطيل ذو زوايا قطرية مستديرة 11"/>
          <p:cNvSpPr/>
          <p:nvPr/>
        </p:nvSpPr>
        <p:spPr>
          <a:xfrm>
            <a:off x="714348" y="5500702"/>
            <a:ext cx="1214446" cy="571504"/>
          </a:xfrm>
          <a:prstGeom prst="round2Diag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 </a:t>
            </a:r>
            <a:r>
              <a:rPr lang="en-US" b="1" dirty="0" smtClean="0"/>
              <a:t>10</a:t>
            </a:r>
            <a:r>
              <a:rPr lang="ar-SA" b="1" dirty="0" smtClean="0"/>
              <a:t> دقائق  </a:t>
            </a:r>
            <a:endParaRPr lang="ar-SA" dirty="0"/>
          </a:p>
        </p:txBody>
      </p:sp>
      <p:pic>
        <p:nvPicPr>
          <p:cNvPr id="1026" name="Picture 2" descr="C:\Documents and Settings\user\My Documents\ايقونات\My Pictures\royalty-free-photos-girl-sitting-on-floor-and-reading-a-book-pixmac-6273217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643050"/>
            <a:ext cx="2571768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3143240" y="1285860"/>
            <a:ext cx="3214710" cy="714380"/>
          </a:xfrm>
          <a:prstGeom prst="rect">
            <a:avLst/>
          </a:prstGeom>
          <a:solidFill>
            <a:srgbClr val="FFFFCC"/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ماذا  تعلمتي ؟ </a:t>
            </a:r>
            <a:endParaRPr lang="ar-SA" sz="4000" dirty="0">
              <a:solidFill>
                <a:schemeClr val="tx1"/>
              </a:solidFill>
              <a:cs typeface="AL-Hor" pitchFamily="2" charset="-78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2"/>
          <a:srcRect l="69712" b="11363"/>
          <a:stretch>
            <a:fillRect/>
          </a:stretch>
        </p:blipFill>
        <p:spPr bwMode="auto">
          <a:xfrm>
            <a:off x="7643834" y="642918"/>
            <a:ext cx="90009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تمرير عمودي 11"/>
          <p:cNvSpPr/>
          <p:nvPr/>
        </p:nvSpPr>
        <p:spPr>
          <a:xfrm>
            <a:off x="571472" y="2714620"/>
            <a:ext cx="6357982" cy="3000396"/>
          </a:xfrm>
          <a:prstGeom prst="verticalScroll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لخّصي</a:t>
            </a:r>
            <a:r>
              <a:rPr lang="ar-SA" sz="4400" dirty="0" smtClean="0">
                <a:cs typeface="AL-Hor" pitchFamily="2" charset="-78"/>
              </a:rPr>
              <a:t> بأسلوبك  </a:t>
            </a:r>
            <a:r>
              <a:rPr lang="ar-SA" sz="4400" dirty="0" smtClean="0">
                <a:solidFill>
                  <a:srgbClr val="0000FF"/>
                </a:solidFill>
                <a:cs typeface="AL-Hor" pitchFamily="2" charset="-78"/>
              </a:rPr>
              <a:t>أهم المعلومات والمعارف</a:t>
            </a:r>
            <a:r>
              <a:rPr lang="ar-SA" sz="4400" dirty="0" smtClean="0">
                <a:cs typeface="AL-Hor" pitchFamily="2" charset="-78"/>
              </a:rPr>
              <a:t> </a:t>
            </a:r>
            <a:r>
              <a:rPr lang="ar-SA" sz="4400" dirty="0" smtClean="0">
                <a:solidFill>
                  <a:srgbClr val="008000"/>
                </a:solidFill>
                <a:cs typeface="AL-Hor" pitchFamily="2" charset="-78"/>
              </a:rPr>
              <a:t>التي </a:t>
            </a:r>
            <a:r>
              <a:rPr lang="ar-SA" sz="4400" dirty="0" err="1" smtClean="0">
                <a:solidFill>
                  <a:srgbClr val="008000"/>
                </a:solidFill>
                <a:cs typeface="AL-Hor" pitchFamily="2" charset="-78"/>
              </a:rPr>
              <a:t>فهمتيها</a:t>
            </a:r>
            <a:r>
              <a:rPr lang="ar-SA" sz="4400" dirty="0" smtClean="0">
                <a:solidFill>
                  <a:srgbClr val="008000"/>
                </a:solidFill>
                <a:cs typeface="AL-Hor" pitchFamily="2" charset="-78"/>
              </a:rPr>
              <a:t> من خلال الدرس 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في ورقة العمل رقم </a:t>
            </a:r>
            <a:r>
              <a:rPr lang="en-US" sz="4400" u="sng" dirty="0" smtClean="0">
                <a:solidFill>
                  <a:srgbClr val="FF0000"/>
                </a:solidFill>
                <a:cs typeface="AL-Hor" pitchFamily="2" charset="-78"/>
              </a:rPr>
              <a:t>1</a:t>
            </a:r>
            <a:r>
              <a:rPr lang="ar-SA" sz="4400" u="sng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ar-SA" sz="4400" u="sng" dirty="0">
              <a:solidFill>
                <a:srgbClr val="FF0000"/>
              </a:solidFill>
              <a:cs typeface="AL-Hor" pitchFamily="2" charset="-78"/>
            </a:endParaRPr>
          </a:p>
        </p:txBody>
      </p:sp>
      <p:pic>
        <p:nvPicPr>
          <p:cNvPr id="13" name="Picture 2" descr="drawing_p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2143116"/>
            <a:ext cx="157163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050" name="Picture 2" descr="C:\Documents and Settings\user\My Documents\ايقونات\صووور\28727045az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857232"/>
            <a:ext cx="1476377" cy="1000132"/>
          </a:xfrm>
          <a:prstGeom prst="rect">
            <a:avLst/>
          </a:prstGeom>
          <a:noFill/>
        </p:spPr>
      </p:pic>
      <p:pic>
        <p:nvPicPr>
          <p:cNvPr id="2051" name="Picture 3" descr="C:\Documents and Settings\user\My Documents\ايقونات\صووور\قلم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714356"/>
            <a:ext cx="1357319" cy="1143005"/>
          </a:xfrm>
          <a:prstGeom prst="rect">
            <a:avLst/>
          </a:prstGeom>
          <a:noFill/>
        </p:spPr>
      </p:pic>
      <p:sp>
        <p:nvSpPr>
          <p:cNvPr id="10" name="مستطيل 9"/>
          <p:cNvSpPr/>
          <p:nvPr/>
        </p:nvSpPr>
        <p:spPr>
          <a:xfrm>
            <a:off x="3929058" y="3786190"/>
            <a:ext cx="1643074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5286380" y="1000108"/>
            <a:ext cx="3214710" cy="714380"/>
          </a:xfrm>
          <a:prstGeom prst="rect">
            <a:avLst/>
          </a:prstGeom>
          <a:solidFill>
            <a:srgbClr val="FFFFCC"/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توضيح   </a:t>
            </a:r>
            <a:endParaRPr lang="ar-SA" sz="4000" dirty="0">
              <a:solidFill>
                <a:schemeClr val="tx1"/>
              </a:solidFill>
              <a:cs typeface="AL-Ho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b="7733"/>
          <a:stretch>
            <a:fillRect/>
          </a:stretch>
        </p:blipFill>
        <p:spPr bwMode="auto">
          <a:xfrm>
            <a:off x="571472" y="1071546"/>
            <a:ext cx="821537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مستطيل 9"/>
          <p:cNvSpPr/>
          <p:nvPr/>
        </p:nvSpPr>
        <p:spPr>
          <a:xfrm>
            <a:off x="1857356" y="1857364"/>
            <a:ext cx="5715040" cy="2714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u="sng" dirty="0" smtClean="0">
                <a:solidFill>
                  <a:srgbClr val="0000FF"/>
                </a:solidFill>
                <a:cs typeface="AL-Hor" pitchFamily="2" charset="-78"/>
              </a:rPr>
              <a:t>إلى  اللقاء  في الدرس القادم </a:t>
            </a:r>
          </a:p>
          <a:p>
            <a:pPr algn="ctr"/>
            <a:r>
              <a:rPr lang="ar-SA" sz="4800" u="sng" dirty="0" smtClean="0">
                <a:solidFill>
                  <a:srgbClr val="0000FF"/>
                </a:solidFill>
                <a:cs typeface="AL-Hor" pitchFamily="2" charset="-78"/>
              </a:rPr>
              <a:t>بإذن الله </a:t>
            </a:r>
          </a:p>
          <a:p>
            <a:pPr algn="ctr"/>
            <a:r>
              <a:rPr lang="ar-SA" sz="4800" u="sng" dirty="0" smtClean="0">
                <a:solidFill>
                  <a:srgbClr val="FF0000"/>
                </a:solidFill>
                <a:cs typeface="AL-Hor" pitchFamily="2" charset="-78"/>
              </a:rPr>
              <a:t> </a:t>
            </a:r>
            <a:endParaRPr lang="ar-SA" sz="4800" u="sng" dirty="0">
              <a:solidFill>
                <a:schemeClr val="tx1"/>
              </a:solidFill>
              <a:cs typeface="AL-Ho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ذو زوايا قطرية مخدوشة 5"/>
          <p:cNvSpPr/>
          <p:nvPr/>
        </p:nvSpPr>
        <p:spPr>
          <a:xfrm>
            <a:off x="642910" y="2714620"/>
            <a:ext cx="7858180" cy="2571768"/>
          </a:xfrm>
          <a:prstGeom prst="snip2DiagRect">
            <a:avLst/>
          </a:prstGeom>
          <a:solidFill>
            <a:srgbClr val="FFEF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u="sng" dirty="0" smtClean="0">
                <a:solidFill>
                  <a:schemeClr val="tx1"/>
                </a:solidFill>
                <a:cs typeface="khalaad al-arabeh" pitchFamily="2" charset="-78"/>
              </a:rPr>
              <a:t>  </a:t>
            </a:r>
            <a:r>
              <a:rPr lang="ar-SA" sz="4000" b="1" u="sng" dirty="0" smtClean="0">
                <a:solidFill>
                  <a:schemeClr val="tx1"/>
                </a:solidFill>
                <a:cs typeface="khalaad al-arabeh" pitchFamily="2" charset="-78"/>
              </a:rPr>
              <a:t>تعمل أجهزة الهضم والتنفس والإخراج معاً للحفاظ على الجسم بصحة جيدة </a:t>
            </a:r>
            <a:endParaRPr lang="ar-SA" sz="3600" b="1" dirty="0">
              <a:solidFill>
                <a:schemeClr val="tx1"/>
              </a:solidFill>
              <a:cs typeface="khalaad al-arabeh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4143372" y="1000108"/>
            <a:ext cx="2643206" cy="928694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bg1"/>
                </a:solidFill>
                <a:cs typeface="AL-Hor" pitchFamily="2" charset="-78"/>
              </a:rPr>
              <a:t>الفكرة العامة </a:t>
            </a:r>
            <a:endParaRPr lang="ar-SA" sz="4000" dirty="0">
              <a:solidFill>
                <a:schemeClr val="bg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7409" name="Picture 1" descr="C:\Documents and Settings\user\My Documents\My Pictures\o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1071546"/>
            <a:ext cx="1219200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1357290" y="642918"/>
            <a:ext cx="5786478" cy="857256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chemeClr val="bg1"/>
                </a:solidFill>
                <a:cs typeface="AL-Hor" pitchFamily="2" charset="-78"/>
              </a:rPr>
              <a:t>نشاطات تمهيدية </a:t>
            </a:r>
            <a:endParaRPr lang="ar-SA" sz="4800" dirty="0">
              <a:solidFill>
                <a:schemeClr val="bg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ذو زوايا قطرية مستديرة 11"/>
          <p:cNvSpPr/>
          <p:nvPr/>
        </p:nvSpPr>
        <p:spPr>
          <a:xfrm>
            <a:off x="5357818" y="2143116"/>
            <a:ext cx="3286148" cy="714380"/>
          </a:xfrm>
          <a:prstGeom prst="round2Diag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3200" dirty="0" smtClean="0">
              <a:cs typeface="khalaad al-arabeh" pitchFamily="2" charset="-78"/>
            </a:endParaRPr>
          </a:p>
          <a:p>
            <a:pPr algn="ctr"/>
            <a:r>
              <a:rPr lang="ar-SA" sz="3200" b="1" dirty="0" smtClean="0">
                <a:cs typeface="khalaad al-arabeh" pitchFamily="2" charset="-78"/>
              </a:rPr>
              <a:t>تجربة استهلالية  </a:t>
            </a:r>
          </a:p>
          <a:p>
            <a:pPr algn="ctr"/>
            <a:r>
              <a:rPr lang="ar-SA" sz="3200" dirty="0" smtClean="0">
                <a:cs typeface="khalaad al-arabeh" pitchFamily="2" charset="-78"/>
              </a:rPr>
              <a:t>      </a:t>
            </a:r>
            <a:endParaRPr lang="ar-SA" sz="3200" dirty="0">
              <a:cs typeface="khalaad al-arabeh" pitchFamily="2" charset="-78"/>
            </a:endParaRPr>
          </a:p>
        </p:txBody>
      </p:sp>
      <p:sp>
        <p:nvSpPr>
          <p:cNvPr id="13" name="مستطيل ذو زوايا قطرية مستديرة 12"/>
          <p:cNvSpPr/>
          <p:nvPr/>
        </p:nvSpPr>
        <p:spPr>
          <a:xfrm>
            <a:off x="2214546" y="3143248"/>
            <a:ext cx="6429420" cy="714380"/>
          </a:xfrm>
          <a:prstGeom prst="round2Diag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cs typeface="khalaad al-arabeh" pitchFamily="2" charset="-78"/>
              </a:rPr>
              <a:t>معدل التنفس </a:t>
            </a:r>
            <a:endParaRPr lang="ar-SA" sz="3200" b="1" dirty="0">
              <a:cs typeface="khalaad al-arabeh" pitchFamily="2" charset="-78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071538" y="4071942"/>
            <a:ext cx="7572428" cy="1857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ar-SA" sz="4000" dirty="0" smtClean="0">
                <a:solidFill>
                  <a:schemeClr val="tx1"/>
                </a:solidFill>
                <a:latin typeface="Tahoma" pitchFamily="34" charset="0"/>
                <a:cs typeface="AL-Hor" pitchFamily="2" charset="-78"/>
              </a:rPr>
              <a:t>بالتعاون مع أفراد مجموعتك</a:t>
            </a:r>
          </a:p>
          <a:p>
            <a:pPr algn="ctr"/>
            <a:r>
              <a:rPr lang="ar-SA" sz="4000" dirty="0" smtClean="0">
                <a:solidFill>
                  <a:schemeClr val="tx1"/>
                </a:solidFill>
                <a:latin typeface="Tahoma" pitchFamily="34" charset="0"/>
                <a:cs typeface="AL-Hor" pitchFamily="2" charset="-78"/>
              </a:rPr>
              <a:t>استعيني بالكتاب لتنفيذ خطوات العمل ثم تحليل النتائج  </a:t>
            </a:r>
            <a:r>
              <a:rPr lang="ar-SA" sz="4000" u="sng" dirty="0" smtClean="0">
                <a:solidFill>
                  <a:srgbClr val="009900"/>
                </a:solidFill>
                <a:latin typeface="Tahoma" pitchFamily="34" charset="0"/>
                <a:cs typeface="AL-Hor" pitchFamily="2" charset="-78"/>
              </a:rPr>
              <a:t> </a:t>
            </a:r>
          </a:p>
          <a:p>
            <a:pPr algn="ctr"/>
            <a:endParaRPr lang="ar-SA" sz="2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5361" name="Picture 1" descr="C:\Documents and Settings\user\سطح المكتب\1433\أيقونات رائعة\search_us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928670"/>
            <a:ext cx="1071570" cy="1125534"/>
          </a:xfrm>
          <a:prstGeom prst="rect">
            <a:avLst/>
          </a:prstGeom>
          <a:noFill/>
        </p:spPr>
      </p:pic>
      <p:pic>
        <p:nvPicPr>
          <p:cNvPr id="15362" name="Picture 2" descr="C:\Documents and Settings\user\سطح المكتب\1433\أيقونات رائعة\alar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500174"/>
            <a:ext cx="1219200" cy="1219200"/>
          </a:xfrm>
          <a:prstGeom prst="rect">
            <a:avLst/>
          </a:prstGeom>
          <a:noFill/>
        </p:spPr>
      </p:pic>
      <p:sp>
        <p:nvSpPr>
          <p:cNvPr id="17" name="مستطيل 16"/>
          <p:cNvSpPr/>
          <p:nvPr/>
        </p:nvSpPr>
        <p:spPr>
          <a:xfrm>
            <a:off x="571472" y="2786058"/>
            <a:ext cx="1143008" cy="1214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15</a:t>
            </a:r>
            <a:r>
              <a:rPr lang="ar-SA" b="1" dirty="0" smtClean="0"/>
              <a:t> </a:t>
            </a:r>
          </a:p>
          <a:p>
            <a:pPr algn="ctr"/>
            <a:r>
              <a:rPr lang="ar-SA" sz="2800" dirty="0" smtClean="0">
                <a:solidFill>
                  <a:schemeClr val="tx1"/>
                </a:solidFill>
              </a:rPr>
              <a:t>دقيقة </a:t>
            </a:r>
            <a:endParaRPr lang="ar-S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1357290" y="642918"/>
            <a:ext cx="5786478" cy="857256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chemeClr val="bg1"/>
                </a:solidFill>
                <a:cs typeface="AL-Hor" pitchFamily="2" charset="-78"/>
              </a:rPr>
              <a:t>نشاطات تمهيدية </a:t>
            </a:r>
            <a:endParaRPr lang="ar-SA" sz="4800" dirty="0">
              <a:solidFill>
                <a:schemeClr val="bg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500034" y="3143248"/>
            <a:ext cx="6357982" cy="23574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ar-SA" sz="3600" dirty="0" smtClean="0">
                <a:solidFill>
                  <a:schemeClr val="tx1"/>
                </a:solidFill>
                <a:cs typeface="AL-Hor" pitchFamily="2" charset="-78"/>
              </a:rPr>
              <a:t>استعيني بالخطوات الإرشادية الواردة في كتابك لتصميم مطوية تساعد على تنظيم المعلومات </a:t>
            </a:r>
            <a:endParaRPr lang="ar-SA" sz="3600" u="sng" dirty="0" smtClean="0">
              <a:solidFill>
                <a:schemeClr val="tx1"/>
              </a:solidFill>
              <a:latin typeface="Tahoma" pitchFamily="34" charset="0"/>
              <a:cs typeface="AL-Hor" pitchFamily="2" charset="-78"/>
            </a:endParaRPr>
          </a:p>
          <a:p>
            <a:pPr algn="ctr"/>
            <a:endParaRPr lang="ar-SA" sz="2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مستطيل ذو زوايا قطرية مستديرة 17"/>
          <p:cNvSpPr/>
          <p:nvPr/>
        </p:nvSpPr>
        <p:spPr>
          <a:xfrm>
            <a:off x="3357554" y="1928802"/>
            <a:ext cx="2857520" cy="642942"/>
          </a:xfrm>
          <a:prstGeom prst="round2Diag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3200" dirty="0" smtClean="0">
              <a:cs typeface="khalaad al-arabeh" pitchFamily="2" charset="-78"/>
            </a:endParaRPr>
          </a:p>
          <a:p>
            <a:pPr algn="ctr"/>
            <a:r>
              <a:rPr lang="ar-SA" sz="4000" b="1" dirty="0" err="1" smtClean="0">
                <a:cs typeface="khalaad al-arabeh" pitchFamily="2" charset="-78"/>
              </a:rPr>
              <a:t>المطــويات</a:t>
            </a:r>
            <a:endParaRPr lang="ar-SA" sz="4000" b="1" dirty="0" smtClean="0">
              <a:cs typeface="khalaad al-arabeh" pitchFamily="2" charset="-78"/>
            </a:endParaRPr>
          </a:p>
          <a:p>
            <a:pPr algn="ctr"/>
            <a:r>
              <a:rPr lang="ar-SA" sz="3200" dirty="0" smtClean="0">
                <a:cs typeface="khalaad al-arabeh" pitchFamily="2" charset="-78"/>
              </a:rPr>
              <a:t>      </a:t>
            </a:r>
            <a:endParaRPr lang="ar-SA" sz="3200" dirty="0">
              <a:cs typeface="khalaad al-arabeh" pitchFamily="2" charset="-78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643306" y="2571744"/>
            <a:ext cx="2143140" cy="500066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cs typeface="khalaad al-arabeh" pitchFamily="2" charset="-78"/>
              </a:rPr>
              <a:t>منظمات الأفكار </a:t>
            </a:r>
            <a:endParaRPr lang="ar-SA" sz="3200" b="1" dirty="0">
              <a:cs typeface="khalaad al-arabeh" pitchFamily="2" charset="-78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928670"/>
            <a:ext cx="13335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14348" y="2357430"/>
            <a:ext cx="7786742" cy="228601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/>
          </a:gra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FF0000"/>
                </a:solidFill>
                <a:cs typeface="AL-Hor" pitchFamily="2" charset="-78"/>
              </a:rPr>
              <a:t>الجهاز الهضمي والمواد الغذائية </a:t>
            </a:r>
            <a:endParaRPr lang="ar-SA" sz="6600" dirty="0">
              <a:solidFill>
                <a:srgbClr val="FF0000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ذو زوايا قطرية مستديرة 16"/>
          <p:cNvSpPr/>
          <p:nvPr/>
        </p:nvSpPr>
        <p:spPr>
          <a:xfrm>
            <a:off x="4786314" y="1285860"/>
            <a:ext cx="3714776" cy="857256"/>
          </a:xfrm>
          <a:prstGeom prst="round2Diag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3200" dirty="0" smtClean="0">
              <a:cs typeface="khalaad al-arabeh" pitchFamily="2" charset="-78"/>
            </a:endParaRPr>
          </a:p>
          <a:p>
            <a:pPr algn="ctr"/>
            <a:r>
              <a:rPr lang="ar-SA" sz="4000" dirty="0" smtClean="0">
                <a:cs typeface="khalaad al-arabeh 2" pitchFamily="2" charset="-78"/>
              </a:rPr>
              <a:t>الدرس      </a:t>
            </a:r>
            <a:r>
              <a:rPr lang="en-US" sz="3200" dirty="0" smtClean="0">
                <a:cs typeface="khalaad al-arabeh" pitchFamily="2" charset="-78"/>
              </a:rPr>
              <a:t>1</a:t>
            </a:r>
            <a:endParaRPr lang="ar-SA" sz="3200" dirty="0" smtClean="0">
              <a:cs typeface="khalaad al-arabeh" pitchFamily="2" charset="-78"/>
            </a:endParaRPr>
          </a:p>
          <a:p>
            <a:pPr algn="ctr"/>
            <a:r>
              <a:rPr lang="ar-SA" sz="3200" dirty="0" smtClean="0">
                <a:cs typeface="khalaad al-arabeh" pitchFamily="2" charset="-78"/>
              </a:rPr>
              <a:t>      </a:t>
            </a:r>
            <a:endParaRPr lang="ar-SA" sz="3200" dirty="0">
              <a:cs typeface="khalaad al-arabe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26" name="Picture 2" descr="C:\Documents and Settings\user\My Documents\My Pictures\test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214554"/>
            <a:ext cx="1357322" cy="1285884"/>
          </a:xfrm>
          <a:prstGeom prst="rect">
            <a:avLst/>
          </a:prstGeom>
          <a:noFill/>
        </p:spPr>
      </p:pic>
      <p:sp>
        <p:nvSpPr>
          <p:cNvPr id="9" name="مستطيل مستدير الزوايا 8"/>
          <p:cNvSpPr/>
          <p:nvPr/>
        </p:nvSpPr>
        <p:spPr>
          <a:xfrm>
            <a:off x="2285984" y="857232"/>
            <a:ext cx="5715040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  <a:cs typeface="AL-Hor" pitchFamily="2" charset="-78"/>
              </a:rPr>
              <a:t>جدول التعلم  الخطوة  الأولى لتحقيق أهدافي </a:t>
            </a:r>
            <a:endParaRPr lang="ar-SA" sz="3600" b="1" dirty="0">
              <a:solidFill>
                <a:srgbClr val="FF0000"/>
              </a:solidFill>
              <a:cs typeface="AL-Hor" pitchFamily="2" charset="-78"/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500298" y="4071942"/>
            <a:ext cx="5786478" cy="18573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u="sng" dirty="0" smtClean="0">
                <a:solidFill>
                  <a:schemeClr val="tx1"/>
                </a:solidFill>
                <a:cs typeface="PT Bold Heading" pitchFamily="2" charset="-78"/>
              </a:rPr>
              <a:t>عزيزتي  الطالبة أكملي ورقة العمل المقدمة إليك حسب ما هو مطلوب </a:t>
            </a:r>
            <a:endParaRPr lang="ar-SA" sz="2400" u="sng" dirty="0">
              <a:solidFill>
                <a:schemeClr val="tx1"/>
              </a:solidFill>
              <a:cs typeface="PT Bold Heading" pitchFamily="2" charset="-78"/>
            </a:endParaRPr>
          </a:p>
        </p:txBody>
      </p:sp>
      <p:pic>
        <p:nvPicPr>
          <p:cNvPr id="1029" name="Picture 5" descr="C:\Documents and Settings\user\سطح المكتب\1433\أيقونات رائعة\alar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429000"/>
            <a:ext cx="1219200" cy="1219200"/>
          </a:xfrm>
          <a:prstGeom prst="rect">
            <a:avLst/>
          </a:prstGeom>
          <a:noFill/>
        </p:spPr>
      </p:pic>
      <p:sp>
        <p:nvSpPr>
          <p:cNvPr id="18" name="مستطيل 17"/>
          <p:cNvSpPr/>
          <p:nvPr/>
        </p:nvSpPr>
        <p:spPr>
          <a:xfrm>
            <a:off x="500034" y="4714884"/>
            <a:ext cx="1928826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5</a:t>
            </a:r>
            <a:r>
              <a:rPr lang="ar-SA" sz="3200" b="1" dirty="0" smtClean="0">
                <a:solidFill>
                  <a:srgbClr val="0000FF"/>
                </a:solidFill>
              </a:rPr>
              <a:t> دقائق </a:t>
            </a:r>
            <a:endParaRPr lang="ar-SA" sz="3200" b="1" dirty="0">
              <a:solidFill>
                <a:srgbClr val="0000FF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3714744" y="3571876"/>
            <a:ext cx="2928958" cy="85725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  <a:cs typeface="AL-Hor" pitchFamily="2" charset="-78"/>
              </a:rPr>
              <a:t>ورقة عمل رقم </a:t>
            </a:r>
            <a:r>
              <a:rPr lang="en-US" sz="3600" b="1" dirty="0" smtClean="0">
                <a:solidFill>
                  <a:schemeClr val="tx1"/>
                </a:solidFill>
                <a:cs typeface="AL-Hor" pitchFamily="2" charset="-78"/>
              </a:rPr>
              <a:t>1</a:t>
            </a:r>
            <a:endParaRPr lang="ar-SA" sz="3600" b="1" dirty="0">
              <a:solidFill>
                <a:schemeClr val="tx1"/>
              </a:solidFill>
              <a:cs typeface="AL-Ho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8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2857488" y="1500174"/>
            <a:ext cx="3357586" cy="7143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الفكرة  الرئيسة 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785786" y="2643182"/>
            <a:ext cx="7572428" cy="24288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rgbClr val="0000FF"/>
                </a:solidFill>
                <a:cs typeface="mohammad bold art 1" pitchFamily="2" charset="-78"/>
              </a:rPr>
              <a:t>تعمل أعضاء الجهاز الهضمي على هضم المواد الغائية وامتصاصها حيث يحتاج الجسم إلى وجبات متزنة تزوده بالطاقة </a:t>
            </a:r>
            <a:endParaRPr lang="ar-SA" sz="2800" dirty="0">
              <a:solidFill>
                <a:srgbClr val="0000FF"/>
              </a:solidFill>
              <a:cs typeface="mohammad bold art 1" pitchFamily="2" charset="-78"/>
            </a:endParaRPr>
          </a:p>
        </p:txBody>
      </p:sp>
      <p:pic>
        <p:nvPicPr>
          <p:cNvPr id="1026" name="Picture 2" descr="C:\Documents and Settings\user\سطح المكتب\1433\أيقونات رائعة\Log%20Ou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128586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2857488" y="1500174"/>
            <a:ext cx="3357586" cy="7143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مراجعة  المفردات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785786" y="2643182"/>
            <a:ext cx="7572428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tx1"/>
                </a:solidFill>
                <a:cs typeface="mohammad bold art 1" pitchFamily="2" charset="-78"/>
              </a:rPr>
              <a:t>ما المقصود </a:t>
            </a:r>
            <a:r>
              <a:rPr lang="ar-SA" sz="2000" dirty="0" smtClean="0">
                <a:solidFill>
                  <a:schemeClr val="tx1"/>
                </a:solidFill>
                <a:cs typeface="mohammad bold art 1" pitchFamily="2" charset="-78"/>
              </a:rPr>
              <a:t>بالبكتيريا    </a:t>
            </a:r>
            <a:endParaRPr lang="ar-SA" sz="2000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pic>
        <p:nvPicPr>
          <p:cNvPr id="2050" name="Picture 2" descr="C:\Documents and Settings\user\سطح المكتب\1433\أيقونات رائعة\object-rotate-le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214422"/>
            <a:ext cx="1300163" cy="1300163"/>
          </a:xfrm>
          <a:prstGeom prst="rect">
            <a:avLst/>
          </a:prstGeom>
          <a:noFill/>
        </p:spPr>
      </p:pic>
      <p:sp>
        <p:nvSpPr>
          <p:cNvPr id="10" name="مستطيل 9"/>
          <p:cNvSpPr/>
          <p:nvPr/>
        </p:nvSpPr>
        <p:spPr>
          <a:xfrm>
            <a:off x="1000100" y="3714752"/>
            <a:ext cx="7572428" cy="1301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rgbClr val="CC0066"/>
                </a:solidFill>
                <a:cs typeface="mohammad bold art 1" pitchFamily="2" charset="-78"/>
              </a:rPr>
              <a:t>مخلوقات حية وحيدة الخلايا تخلو من العضيات المحاطة بأغشية </a:t>
            </a:r>
            <a:endParaRPr lang="ar-SA" sz="2800" dirty="0">
              <a:solidFill>
                <a:schemeClr val="tx1"/>
              </a:solidFill>
              <a:cs typeface="mohammad bold art 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4282" y="142852"/>
            <a:ext cx="8715436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14282" y="6286520"/>
            <a:ext cx="8715436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2786050" y="785794"/>
            <a:ext cx="3357586" cy="7143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  <a:cs typeface="AL-Hor" pitchFamily="2" charset="-78"/>
              </a:rPr>
              <a:t>المفردات  الجديدة  </a:t>
            </a:r>
            <a:endParaRPr lang="ar-SA" sz="2800" dirty="0">
              <a:solidFill>
                <a:schemeClr val="tx1"/>
              </a:solidFill>
              <a:cs typeface="AL-Ho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8858280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14282" y="571480"/>
            <a:ext cx="71438" cy="5715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ذو زوايا قطرية مستديرة 10"/>
          <p:cNvSpPr/>
          <p:nvPr/>
        </p:nvSpPr>
        <p:spPr>
          <a:xfrm>
            <a:off x="6143636" y="2071678"/>
            <a:ext cx="2143140" cy="571504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المواد الغذائية     </a:t>
            </a:r>
            <a:endParaRPr lang="ar-SA" dirty="0"/>
          </a:p>
        </p:txBody>
      </p:sp>
      <p:sp>
        <p:nvSpPr>
          <p:cNvPr id="19" name="مستطيل ذو زوايا قطرية مستديرة 18"/>
          <p:cNvSpPr/>
          <p:nvPr/>
        </p:nvSpPr>
        <p:spPr>
          <a:xfrm>
            <a:off x="3500430" y="2071678"/>
            <a:ext cx="2143140" cy="571504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الإنزيم </a:t>
            </a:r>
            <a:endParaRPr lang="ar-SA" b="1" dirty="0"/>
          </a:p>
        </p:txBody>
      </p:sp>
      <p:sp>
        <p:nvSpPr>
          <p:cNvPr id="30" name="مستطيل ذو زوايا قطرية مستديرة 29"/>
          <p:cNvSpPr/>
          <p:nvPr/>
        </p:nvSpPr>
        <p:spPr>
          <a:xfrm>
            <a:off x="857224" y="5143512"/>
            <a:ext cx="7643866" cy="785818"/>
          </a:xfrm>
          <a:prstGeom prst="round2Diag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cs typeface="AL-Hor" pitchFamily="2" charset="-78"/>
              </a:rPr>
              <a:t> </a:t>
            </a:r>
            <a:r>
              <a:rPr lang="ar-SA" sz="3200" u="sng" dirty="0" smtClean="0">
                <a:solidFill>
                  <a:srgbClr val="FF0000"/>
                </a:solidFill>
                <a:cs typeface="AL-Hor" pitchFamily="2" charset="-78"/>
              </a:rPr>
              <a:t>في ورقة  العمل </a:t>
            </a:r>
            <a:r>
              <a:rPr lang="ar-SA" sz="3200" u="sng" dirty="0" smtClean="0">
                <a:cs typeface="AL-Hor" pitchFamily="2" charset="-78"/>
              </a:rPr>
              <a:t>رقم  </a:t>
            </a:r>
            <a:r>
              <a:rPr lang="en-US" sz="3200" u="sng" dirty="0" smtClean="0">
                <a:cs typeface="AL-Hor" pitchFamily="2" charset="-78"/>
              </a:rPr>
              <a:t> 2</a:t>
            </a:r>
            <a:r>
              <a:rPr lang="ar-SA" sz="3200" u="sng" dirty="0" smtClean="0">
                <a:solidFill>
                  <a:srgbClr val="0000FF"/>
                </a:solidFill>
                <a:cs typeface="AL-Hor" pitchFamily="2" charset="-78"/>
              </a:rPr>
              <a:t>اكتبي معاني المفردات الجديد</a:t>
            </a:r>
            <a:r>
              <a:rPr lang="ar-SA" sz="3200" b="1" u="sng" dirty="0" smtClean="0">
                <a:solidFill>
                  <a:srgbClr val="0000FF"/>
                </a:solidFill>
                <a:cs typeface="AL-Hor" pitchFamily="2" charset="-78"/>
              </a:rPr>
              <a:t>ة </a:t>
            </a:r>
            <a:endParaRPr lang="ar-SA" sz="3200" b="1" u="sng" dirty="0">
              <a:solidFill>
                <a:srgbClr val="0000FF"/>
              </a:solidFill>
              <a:cs typeface="AL-Hor" pitchFamily="2" charset="-78"/>
            </a:endParaRPr>
          </a:p>
        </p:txBody>
      </p:sp>
      <p:sp>
        <p:nvSpPr>
          <p:cNvPr id="10" name="مستطيل ذو زوايا قطرية مستديرة 9"/>
          <p:cNvSpPr/>
          <p:nvPr/>
        </p:nvSpPr>
        <p:spPr>
          <a:xfrm>
            <a:off x="857224" y="2214554"/>
            <a:ext cx="2143140" cy="571504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الحركة الدودية  </a:t>
            </a:r>
            <a:endParaRPr lang="ar-SA" b="1" dirty="0"/>
          </a:p>
        </p:txBody>
      </p:sp>
      <p:sp>
        <p:nvSpPr>
          <p:cNvPr id="12" name="مستطيل ذو زوايا قطرية مستديرة 11"/>
          <p:cNvSpPr/>
          <p:nvPr/>
        </p:nvSpPr>
        <p:spPr>
          <a:xfrm>
            <a:off x="6215074" y="2928934"/>
            <a:ext cx="2143140" cy="571504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err="1" smtClean="0"/>
              <a:t>الكيموس</a:t>
            </a:r>
            <a:r>
              <a:rPr lang="ar-SA" b="1" dirty="0" smtClean="0"/>
              <a:t> </a:t>
            </a:r>
            <a:endParaRPr lang="ar-SA" b="1" dirty="0"/>
          </a:p>
        </p:txBody>
      </p:sp>
      <p:sp>
        <p:nvSpPr>
          <p:cNvPr id="13" name="مستطيل ذو زوايا قطرية مستديرة 12"/>
          <p:cNvSpPr/>
          <p:nvPr/>
        </p:nvSpPr>
        <p:spPr>
          <a:xfrm>
            <a:off x="3643306" y="3000372"/>
            <a:ext cx="2143140" cy="571504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err="1" smtClean="0"/>
              <a:t>الخملات</a:t>
            </a:r>
            <a:r>
              <a:rPr lang="ar-SA" b="1" dirty="0" smtClean="0"/>
              <a:t> </a:t>
            </a:r>
            <a:endParaRPr lang="ar-SA" b="1" dirty="0"/>
          </a:p>
        </p:txBody>
      </p:sp>
      <p:sp>
        <p:nvSpPr>
          <p:cNvPr id="16" name="مستطيل ذو زوايا قطرية مستديرة 15"/>
          <p:cNvSpPr/>
          <p:nvPr/>
        </p:nvSpPr>
        <p:spPr>
          <a:xfrm>
            <a:off x="928662" y="3071810"/>
            <a:ext cx="2143140" cy="571504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الحمض الأميني  </a:t>
            </a:r>
            <a:endParaRPr lang="ar-SA" b="1" dirty="0"/>
          </a:p>
        </p:txBody>
      </p:sp>
      <p:sp>
        <p:nvSpPr>
          <p:cNvPr id="17" name="مستطيل ذو زوايا قطرية مستديرة 16"/>
          <p:cNvSpPr/>
          <p:nvPr/>
        </p:nvSpPr>
        <p:spPr>
          <a:xfrm>
            <a:off x="6286512" y="3786190"/>
            <a:ext cx="2143140" cy="571504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الفيتامين </a:t>
            </a:r>
            <a:endParaRPr lang="ar-SA" b="1" dirty="0"/>
          </a:p>
        </p:txBody>
      </p:sp>
      <p:sp>
        <p:nvSpPr>
          <p:cNvPr id="18" name="مستطيل ذو زوايا قطرية مستديرة 17"/>
          <p:cNvSpPr/>
          <p:nvPr/>
        </p:nvSpPr>
        <p:spPr>
          <a:xfrm>
            <a:off x="3714744" y="3857628"/>
            <a:ext cx="2143140" cy="571504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الكربوهيدرات  </a:t>
            </a:r>
            <a:endParaRPr lang="ar-SA" b="1" dirty="0"/>
          </a:p>
        </p:txBody>
      </p:sp>
      <p:sp>
        <p:nvSpPr>
          <p:cNvPr id="20" name="مستطيل ذو زوايا قطرية مستديرة 19"/>
          <p:cNvSpPr/>
          <p:nvPr/>
        </p:nvSpPr>
        <p:spPr>
          <a:xfrm>
            <a:off x="1000100" y="3857628"/>
            <a:ext cx="2143140" cy="571504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الأملاح المعدنية 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9" grpId="0" animBg="1"/>
      <p:bldP spid="30" grpId="0" animBg="1"/>
      <p:bldP spid="10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20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214</Words>
  <Application>Microsoft Office PowerPoint</Application>
  <PresentationFormat>عرض على الشاشة (3:4)‏</PresentationFormat>
  <Paragraphs>61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Company>zyzoom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انس بركات</dc:creator>
  <cp:lastModifiedBy>Free User</cp:lastModifiedBy>
  <cp:revision>169</cp:revision>
  <dcterms:created xsi:type="dcterms:W3CDTF">2010-03-28T15:31:17Z</dcterms:created>
  <dcterms:modified xsi:type="dcterms:W3CDTF">2012-07-18T22:31:18Z</dcterms:modified>
</cp:coreProperties>
</file>