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80.xml" ContentType="application/vnd.openxmlformats-officedocument.presentationml.slide+xml"/>
  <Override PartName="/ppt/slides/slide190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3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1" r:id="rId2"/>
  </p:sldMasterIdLst>
  <p:sldIdLst>
    <p:sldId id="256" r:id="rId3"/>
    <p:sldId id="392" r:id="rId4"/>
    <p:sldId id="288" r:id="rId5"/>
    <p:sldId id="409" r:id="rId6"/>
    <p:sldId id="285" r:id="rId7"/>
    <p:sldId id="268" r:id="rId8"/>
    <p:sldId id="384" r:id="rId9"/>
    <p:sldId id="386" r:id="rId10"/>
    <p:sldId id="385" r:id="rId11"/>
    <p:sldId id="388" r:id="rId12"/>
    <p:sldId id="36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1" r:id="rId21"/>
    <p:sldId id="407" r:id="rId22"/>
    <p:sldId id="408" r:id="rId23"/>
    <p:sldId id="391" r:id="rId24"/>
    <p:sldId id="412" r:id="rId25"/>
    <p:sldId id="410" r:id="rId26"/>
    <p:sldId id="411" r:id="rId27"/>
    <p:sldId id="357" r:id="rId28"/>
    <p:sldId id="358" r:id="rId29"/>
    <p:sldId id="359" r:id="rId3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C349"/>
    <a:srgbClr val="A5C98A"/>
    <a:srgbClr val="C48B00"/>
    <a:srgbClr val="47666D"/>
    <a:srgbClr val="F9C5D5"/>
    <a:srgbClr val="D05CD0"/>
    <a:srgbClr val="800080"/>
    <a:srgbClr val="FBFBFB"/>
    <a:srgbClr val="FFE653"/>
    <a:srgbClr val="019D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نمط فاتح 1 - تميي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نمط داكن 2 - تمييز 3/تميي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2838BEF-8BB2-4498-84A7-C5851F593DF1}" styleName="نمط متوسط 4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نمط داكن 1 - تميي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177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700" y="60"/>
      </p:cViewPr>
      <p:guideLst>
        <p:guide orient="horz" pos="2137"/>
        <p:guide pos="3840"/>
        <p:guide pos="50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C34E80-8373-431C-9C26-CFC7C4100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A884B1E-F6F9-4327-9DCC-3E4A855A8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BB32B-D0BE-42D0-9371-27654B06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400B41-F762-4BDF-8E55-1EEC4428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1C73F2-7F3A-4C58-8B9C-89BA8858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426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B39702-B510-44B3-9CD5-260035DAE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2ED2E43-F7AD-4034-AA12-FF5B1D4BE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A6337B-9DDE-4B97-877A-0A5FC5AD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4439EF-9E5B-4D83-B18E-087826B1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1300C1-B464-4D7F-A2F1-F466F301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1479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B39702-B510-44B3-9CD5-260035DAE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2ED2E43-F7AD-4034-AA12-FF5B1D4BE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A6337B-9DDE-4B97-877A-0A5FC5AD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4439EF-9E5B-4D83-B18E-087826B1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1300C1-B464-4D7F-A2F1-F466F301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14798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EC87580-2802-43C4-89D6-C4B37A59B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319950B-A950-404D-9337-7A125875F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CA796A-28D0-4C57-863D-7428BAE0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89AE4D-FE4D-471C-874B-CC5870AB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7AC853-B9BA-4FD2-8F96-80C5F754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429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EC87580-2802-43C4-89D6-C4B37A59B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319950B-A950-404D-9337-7A125875F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CA796A-28D0-4C57-863D-7428BAE0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89AE4D-FE4D-471C-874B-CC5870AB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7AC853-B9BA-4FD2-8F96-80C5F754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42908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C34E80-8373-431C-9C26-CFC7C4100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A884B1E-F6F9-4327-9DCC-3E4A855A8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BB32B-D0BE-42D0-9371-27654B06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400B41-F762-4BDF-8E55-1EEC4428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1C73F2-7F3A-4C58-8B9C-89BA8858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47833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F2657E-DFFF-4814-BC9A-1E3D667E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CDCDFE-C2A2-4319-BC3D-B53F3A48D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33D47-4856-422B-AA34-DE9646AA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E47B19-FDAE-48E1-929A-DDCF04AA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6A515A-3EB6-4F63-9350-B51150C2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3104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C34E80-8373-431C-9C26-CFC7C4100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A884B1E-F6F9-4327-9DCC-3E4A855A8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BB32B-D0BE-42D0-9371-27654B06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400B41-F762-4BDF-8E55-1EEC4428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1C73F2-7F3A-4C58-8B9C-89BA8858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42657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D7891E-4E8E-48BB-92C2-C3BA2407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953AA1-B39A-450D-964C-2DC865DD7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7B63C0C-433B-4682-9631-98438706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BD9AAA-1F70-495B-83BD-587506C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D360A1-6960-4076-BB88-DDC3A945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7619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4C58EA-E0C9-44A0-AFBA-AE093EA8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AADDED-C1C3-477C-9CFA-2337E4F63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F8E03D3-7BB7-4EC8-85AA-BEB20376F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624683C-8F12-4A97-9ED7-0DA6B000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B739270-947A-40CD-B4DE-1DA06710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10FE59E-6C42-4048-B9E5-0A8B162B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52419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A2C9B-4AF5-4B47-BFD1-45D9E89D0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4B2ADFE-FB50-4417-8351-3D2FDE96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D549366-CA24-429F-AF52-83C1ECAC5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C91810-A95A-48A1-9400-26A152F27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04ED435-7890-431B-B2A8-15C8EB661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DCF182D-9B3A-4DA0-AD48-6B0492CF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98F3339-8366-4C36-B7B2-4A78C2DE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F65D7EC-65F5-4911-8C29-0374E830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63843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B51837-9F5F-49FC-B9BF-BB4907C7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A545E41-B88D-423E-8B66-2585F03F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56F3566-7474-4940-A5ED-AEC87A61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B3A97F3-ABA6-4222-8379-983396D3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94143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AD53AF-2F35-409A-A299-ED5E328C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0A42BEC-8A3F-4EC7-BB2B-84185964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86A8EE-7D76-482A-BC11-0BF5A8E6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49201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7987B8-4FFB-4CD7-B36C-B5B6D4F1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D8A6E4-DC7E-4FCB-96B6-4EF1AF194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73A9BB-63FA-48D2-BE8F-A348CF7A7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880664-54F9-47D1-AC0D-4DBF61EC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DCF148-FC00-4877-A7FE-C7A2D4B8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5C50E8-B335-4017-AF05-9CE4C7B8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78958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F2657E-DFFF-4814-BC9A-1E3D667E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CDCDFE-C2A2-4319-BC3D-B53F3A48D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33D47-4856-422B-AA34-DE9646AA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E47B19-FDAE-48E1-929A-DDCF04AA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6A515A-3EB6-4F63-9350-B51150C2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889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3005EB-BFAF-4FC5-815E-D396154F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CAD4B7A-E044-46C6-81F8-414ACA925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D01C79-9E13-4D3C-9413-7CA768E18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8F6AEB-2AA4-42C4-8AA3-E5850F9E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724654-3B31-432A-B3A9-C5288BFF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DBA6432-7A98-46CF-BA96-404C9187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49408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B39702-B510-44B3-9CD5-260035DAE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2ED2E43-F7AD-4034-AA12-FF5B1D4BE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A6337B-9DDE-4B97-877A-0A5FC5AD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4439EF-9E5B-4D83-B18E-087826B1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1300C1-B464-4D7F-A2F1-F466F301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01202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EC87580-2802-43C4-89D6-C4B37A59B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319950B-A950-404D-9337-7A125875F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CA796A-28D0-4C57-863D-7428BAE0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89AE4D-FE4D-471C-874B-CC5870AB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7AC853-B9BA-4FD2-8F96-80C5F754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73338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F2657E-DFFF-4814-BC9A-1E3D667E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CDCDFE-C2A2-4319-BC3D-B53F3A48D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33D47-4856-422B-AA34-DE9646AA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E47B19-FDAE-48E1-929A-DDCF04AA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6A515A-3EB6-4F63-9350-B51150C2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8893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D7891E-4E8E-48BB-92C2-C3BA2407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953AA1-B39A-450D-964C-2DC865DD7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7B63C0C-433B-4682-9631-98438706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BD9AAA-1F70-495B-83BD-587506C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D360A1-6960-4076-BB88-DDC3A945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569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D7891E-4E8E-48BB-92C2-C3BA2407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953AA1-B39A-450D-964C-2DC865DD7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7B63C0C-433B-4682-9631-98438706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BD9AAA-1F70-495B-83BD-587506C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D360A1-6960-4076-BB88-DDC3A945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56998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4C58EA-E0C9-44A0-AFBA-AE093EA8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AADDED-C1C3-477C-9CFA-2337E4F63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F8E03D3-7BB7-4EC8-85AA-BEB20376F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624683C-8F12-4A97-9ED7-0DA6B000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B739270-947A-40CD-B4DE-1DA06710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10FE59E-6C42-4048-B9E5-0A8B162B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626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4C58EA-E0C9-44A0-AFBA-AE093EA8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AADDED-C1C3-477C-9CFA-2337E4F63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F8E03D3-7BB7-4EC8-85AA-BEB20376F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624683C-8F12-4A97-9ED7-0DA6B000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B739270-947A-40CD-B4DE-1DA06710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10FE59E-6C42-4048-B9E5-0A8B162B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62675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A2C9B-4AF5-4B47-BFD1-45D9E89D0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4B2ADFE-FB50-4417-8351-3D2FDE96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D549366-CA24-429F-AF52-83C1ECAC5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C91810-A95A-48A1-9400-26A152F27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04ED435-7890-431B-B2A8-15C8EB661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DCF182D-9B3A-4DA0-AD48-6B0492CF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98F3339-8366-4C36-B7B2-4A78C2DE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F65D7EC-65F5-4911-8C29-0374E830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588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A2C9B-4AF5-4B47-BFD1-45D9E89D0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4B2ADFE-FB50-4417-8351-3D2FDE96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D549366-CA24-429F-AF52-83C1ECAC5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C91810-A95A-48A1-9400-26A152F27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04ED435-7890-431B-B2A8-15C8EB661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DCF182D-9B3A-4DA0-AD48-6B0492CF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98F3339-8366-4C36-B7B2-4A78C2DE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F65D7EC-65F5-4911-8C29-0374E830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58868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B51837-9F5F-49FC-B9BF-BB4907C7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A545E41-B88D-423E-8B66-2585F03F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56F3566-7474-4940-A5ED-AEC87A61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B3A97F3-ABA6-4222-8379-983396D3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479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B51837-9F5F-49FC-B9BF-BB4907C7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A545E41-B88D-423E-8B66-2585F03F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56F3566-7474-4940-A5ED-AEC87A61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B3A97F3-ABA6-4222-8379-983396D3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47980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AD53AF-2F35-409A-A299-ED5E328C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0A42BEC-8A3F-4EC7-BB2B-84185964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86A8EE-7D76-482A-BC11-0BF5A8E6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12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AD53AF-2F35-409A-A299-ED5E328C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0A42BEC-8A3F-4EC7-BB2B-84185964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86A8EE-7D76-482A-BC11-0BF5A8E6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1254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7987B8-4FFB-4CD7-B36C-B5B6D4F1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D8A6E4-DC7E-4FCB-96B6-4EF1AF194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73A9BB-63FA-48D2-BE8F-A348CF7A7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880664-54F9-47D1-AC0D-4DBF61EC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DCF148-FC00-4877-A7FE-C7A2D4B8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5C50E8-B335-4017-AF05-9CE4C7B8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2346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7987B8-4FFB-4CD7-B36C-B5B6D4F1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D8A6E4-DC7E-4FCB-96B6-4EF1AF194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73A9BB-63FA-48D2-BE8F-A348CF7A7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880664-54F9-47D1-AC0D-4DBF61EC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DCF148-FC00-4877-A7FE-C7A2D4B8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5C50E8-B335-4017-AF05-9CE4C7B8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23468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3005EB-BFAF-4FC5-815E-D396154F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CAD4B7A-E044-46C6-81F8-414ACA925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D01C79-9E13-4D3C-9413-7CA768E18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8F6AEB-2AA4-42C4-8AA3-E5850F9E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724654-3B31-432A-B3A9-C5288BFF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DBA6432-7A98-46CF-BA96-404C9187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8541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3005EB-BFAF-4FC5-815E-D396154F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CAD4B7A-E044-46C6-81F8-414ACA925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D01C79-9E13-4D3C-9413-7CA768E18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8F6AEB-2AA4-42C4-8AA3-E5850F9E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724654-3B31-432A-B3A9-C5288BFF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DBA6432-7A98-46CF-BA96-404C9187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8541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20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t="-4000" r="-5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298B9D8-B6EF-4C19-9B67-EA06DC22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8F5FD1-69A9-4388-9787-BB6086973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F18C39-F6FF-4E40-9533-9EC00591D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278CB5-CACB-41DB-8185-8C3C62DDD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1792B7-50D5-4EF3-8636-391870A09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8976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2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298B9D8-B6EF-4C19-9B67-EA06DC22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8F5FD1-69A9-4388-9787-BB6086973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F18C39-F6FF-4E40-9533-9EC00591D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6CDDF-B024-4C43-AEBE-F62226B7FE94}" type="datetimeFigureOut">
              <a:rPr lang="ar-SA" smtClean="0"/>
              <a:t>05/05/43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278CB5-CACB-41DB-8185-8C3C62DDD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1792B7-50D5-4EF3-8636-391870A09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8976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7000" t="-5000" r="-5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298B9D8-B6EF-4C19-9B67-EA06DC22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8F5FD1-69A9-4388-9787-BB6086973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F18C39-F6FF-4E40-9533-9EC00591D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6CDDF-B024-4C43-AEBE-F62226B7FE94}" type="datetimeFigureOut">
              <a:rPr lang="ar-SA" smtClean="0"/>
              <a:t>30/05/43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278CB5-CACB-41DB-8185-8C3C62DDD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1792B7-50D5-4EF3-8636-391870A09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351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0.png"/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12" Type="http://schemas.openxmlformats.org/officeDocument/2006/relationships/slide" Target="slide200.xml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.xml"/><Relationship Id="rId6" Type="http://schemas.openxmlformats.org/officeDocument/2006/relationships/slide" Target="slide180.xml"/><Relationship Id="rId11" Type="http://schemas.openxmlformats.org/officeDocument/2006/relationships/image" Target="../media/image7.png"/><Relationship Id="rId10" Type="http://schemas.openxmlformats.org/officeDocument/2006/relationships/image" Target="../media/image60.png"/><Relationship Id="rId4" Type="http://schemas.openxmlformats.org/officeDocument/2006/relationships/image" Target="../media/image5.png"/><Relationship Id="rId9" Type="http://schemas.openxmlformats.org/officeDocument/2006/relationships/slide" Target="slide19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460AB42-FFAB-4A75-BCB6-4FFCA81DFCB2}"/>
              </a:ext>
            </a:extLst>
          </p:cNvPr>
          <p:cNvSpPr txBox="1"/>
          <p:nvPr/>
        </p:nvSpPr>
        <p:spPr>
          <a:xfrm>
            <a:off x="3566847" y="258750"/>
            <a:ext cx="38982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2B7FEEC-97BB-4731-96B6-EF4E7D561740}"/>
              </a:ext>
            </a:extLst>
          </p:cNvPr>
          <p:cNvSpPr txBox="1"/>
          <p:nvPr/>
        </p:nvSpPr>
        <p:spPr>
          <a:xfrm>
            <a:off x="7741805" y="936446"/>
            <a:ext cx="389823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/>
              <a:t>التاريخ :  30/ 5 / 1443 </a:t>
            </a:r>
          </a:p>
          <a:p>
            <a:r>
              <a:rPr lang="ar-SA" sz="3200" dirty="0"/>
              <a:t>الحصة :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5459E7B-0B09-4D29-8441-24D55393F4DC}"/>
              </a:ext>
            </a:extLst>
          </p:cNvPr>
          <p:cNvSpPr txBox="1"/>
          <p:nvPr/>
        </p:nvSpPr>
        <p:spPr>
          <a:xfrm>
            <a:off x="3653825" y="2340120"/>
            <a:ext cx="4740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/>
              <a:t>الجهاز الهضمي والمواد الغذائية </a:t>
            </a:r>
          </a:p>
        </p:txBody>
      </p:sp>
      <p:pic>
        <p:nvPicPr>
          <p:cNvPr id="1026" name="Picture 2" descr="تشريح جسم الإنسان ثلاثي الأبعاد for Android - APK Download">
            <a:extLst>
              <a:ext uri="{FF2B5EF4-FFF2-40B4-BE49-F238E27FC236}">
                <a16:creationId xmlns:a16="http://schemas.microsoft.com/office/drawing/2014/main" id="{20F366D1-9F0C-44A2-9D2D-02ABBBED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3666111"/>
            <a:ext cx="1819275" cy="181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0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4D40E5B-A781-410A-8170-7285F3652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77" t="41579" r="33388" b="15438"/>
          <a:stretch/>
        </p:blipFill>
        <p:spPr>
          <a:xfrm>
            <a:off x="5269831" y="709863"/>
            <a:ext cx="6087979" cy="2947737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742D246E-A072-4A9A-8231-8440695F1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76" y="4110879"/>
            <a:ext cx="2143125" cy="2143125"/>
          </a:xfrm>
          <a:prstGeom prst="rect">
            <a:avLst/>
          </a:prstGeom>
        </p:spPr>
      </p:pic>
      <p:sp>
        <p:nvSpPr>
          <p:cNvPr id="23" name="فقاعة التفكير: على شكل سحابة 22">
            <a:extLst>
              <a:ext uri="{FF2B5EF4-FFF2-40B4-BE49-F238E27FC236}">
                <a16:creationId xmlns:a16="http://schemas.microsoft.com/office/drawing/2014/main" id="{570CD381-D02B-43C9-8A1F-53626B0583A8}"/>
              </a:ext>
            </a:extLst>
          </p:cNvPr>
          <p:cNvSpPr/>
          <p:nvPr/>
        </p:nvSpPr>
        <p:spPr>
          <a:xfrm>
            <a:off x="361187" y="2683741"/>
            <a:ext cx="3716673" cy="1490517"/>
          </a:xfrm>
          <a:prstGeom prst="cloudCallout">
            <a:avLst>
              <a:gd name="adj1" fmla="val -23982"/>
              <a:gd name="adj2" fmla="val 6358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993366"/>
                </a:solidFill>
              </a:rPr>
              <a:t>من يذكر أين يتم هضم الكربوهيدرات  ؟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0B7748B-62EC-4C1E-AFF9-5EFA078A7920}"/>
              </a:ext>
            </a:extLst>
          </p:cNvPr>
          <p:cNvSpPr txBox="1"/>
          <p:nvPr/>
        </p:nvSpPr>
        <p:spPr>
          <a:xfrm>
            <a:off x="3309973" y="4643832"/>
            <a:ext cx="278602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يبدأ في الفم وينتهي في الأمعاء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54376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F9E8DCA-5354-4411-9B55-8B1B62722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048" y="1749963"/>
            <a:ext cx="3178893" cy="559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3ED8F087-0652-425A-840A-1F5373304F99}"/>
              </a:ext>
            </a:extLst>
          </p:cNvPr>
          <p:cNvSpPr/>
          <p:nvPr/>
        </p:nvSpPr>
        <p:spPr>
          <a:xfrm>
            <a:off x="8650705" y="294000"/>
            <a:ext cx="2317881" cy="1679178"/>
          </a:xfrm>
          <a:prstGeom prst="wedgeEllipseCallout">
            <a:avLst>
              <a:gd name="adj1" fmla="val 54574"/>
              <a:gd name="adj2" fmla="val 4585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ماهي الدهون وماهي أهميتها </a:t>
            </a:r>
            <a:r>
              <a:rPr lang="ar-SA" sz="2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لاجسمامنا</a:t>
            </a:r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وما مصادرها ؟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C60ED06-FEBE-4E29-942E-04133B2DE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59" t="41404" r="25888" b="13333"/>
          <a:stretch/>
        </p:blipFill>
        <p:spPr>
          <a:xfrm>
            <a:off x="517358" y="1133589"/>
            <a:ext cx="7883425" cy="358085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842B7DB-2859-45BE-BDAA-A08E702CB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51" t="66842" r="31711" b="14628"/>
          <a:stretch/>
        </p:blipFill>
        <p:spPr>
          <a:xfrm>
            <a:off x="4321877" y="3034237"/>
            <a:ext cx="3758697" cy="19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5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0D5BFE3E-7515-41BF-A624-F62D20239B89}"/>
              </a:ext>
            </a:extLst>
          </p:cNvPr>
          <p:cNvGrpSpPr/>
          <p:nvPr/>
        </p:nvGrpSpPr>
        <p:grpSpPr>
          <a:xfrm>
            <a:off x="3959833" y="935957"/>
            <a:ext cx="4010540" cy="1160169"/>
            <a:chOff x="4257575" y="1450741"/>
            <a:chExt cx="4010540" cy="1160169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AA6A8C6E-E55C-4256-BCC3-A3163449D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561363" y="1450741"/>
              <a:ext cx="3706752" cy="1160169"/>
            </a:xfrm>
            <a:prstGeom prst="rect">
              <a:avLst/>
            </a:prstGeom>
          </p:spPr>
        </p:pic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D46C4081-F68E-4079-8F55-AA3741ED5CAC}"/>
                </a:ext>
              </a:extLst>
            </p:cNvPr>
            <p:cNvSpPr txBox="1"/>
            <p:nvPr/>
          </p:nvSpPr>
          <p:spPr>
            <a:xfrm>
              <a:off x="4257575" y="1738437"/>
              <a:ext cx="284226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8B29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أهميتها 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1E51BD3F-EBD9-495C-8260-6B661C10F0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3" t="46842" r="22138" b="15087"/>
          <a:stretch/>
        </p:blipFill>
        <p:spPr>
          <a:xfrm>
            <a:off x="2637810" y="2351611"/>
            <a:ext cx="6654587" cy="33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10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66CBA0C-CD04-4106-B19F-B00CECA1DD90}"/>
              </a:ext>
            </a:extLst>
          </p:cNvPr>
          <p:cNvGrpSpPr/>
          <p:nvPr/>
        </p:nvGrpSpPr>
        <p:grpSpPr>
          <a:xfrm>
            <a:off x="2923674" y="842210"/>
            <a:ext cx="8880078" cy="4860758"/>
            <a:chOff x="1648326" y="733926"/>
            <a:chExt cx="8880078" cy="4860758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038FA48F-8670-4B28-8323-5969DEBE6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513" t="39824" r="27369" b="11702"/>
            <a:stretch/>
          </p:blipFill>
          <p:spPr>
            <a:xfrm>
              <a:off x="1663595" y="866273"/>
              <a:ext cx="8864809" cy="4728411"/>
            </a:xfrm>
            <a:prstGeom prst="rect">
              <a:avLst/>
            </a:prstGeom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D78D3A12-BADF-4227-AA5E-3CFDF87D10A1}"/>
                </a:ext>
              </a:extLst>
            </p:cNvPr>
            <p:cNvSpPr/>
            <p:nvPr/>
          </p:nvSpPr>
          <p:spPr>
            <a:xfrm>
              <a:off x="1648326" y="733926"/>
              <a:ext cx="1419727" cy="565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A5B7B52E-D8C0-4C97-AE32-FE2EF5139EC7}"/>
              </a:ext>
            </a:extLst>
          </p:cNvPr>
          <p:cNvSpPr/>
          <p:nvPr/>
        </p:nvSpPr>
        <p:spPr>
          <a:xfrm>
            <a:off x="8293769" y="2057399"/>
            <a:ext cx="2947736" cy="565485"/>
          </a:xfrm>
          <a:prstGeom prst="rect">
            <a:avLst/>
          </a:prstGeom>
          <a:solidFill>
            <a:srgbClr val="C48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9C30488-52BC-4542-A24C-D3877B68270B}"/>
              </a:ext>
            </a:extLst>
          </p:cNvPr>
          <p:cNvSpPr/>
          <p:nvPr/>
        </p:nvSpPr>
        <p:spPr>
          <a:xfrm>
            <a:off x="3501191" y="2057399"/>
            <a:ext cx="2947736" cy="565485"/>
          </a:xfrm>
          <a:prstGeom prst="rect">
            <a:avLst/>
          </a:prstGeom>
          <a:solidFill>
            <a:srgbClr val="A5C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3BB8230-BFC6-4F6A-A55C-9E939AF59EA8}"/>
              </a:ext>
            </a:extLst>
          </p:cNvPr>
          <p:cNvSpPr/>
          <p:nvPr/>
        </p:nvSpPr>
        <p:spPr>
          <a:xfrm>
            <a:off x="7664116" y="2755231"/>
            <a:ext cx="4018548" cy="1696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5C85DAA-75CE-4DAF-807E-090E12EB67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71" t="57193" r="55296" b="29123"/>
          <a:stretch/>
        </p:blipFill>
        <p:spPr>
          <a:xfrm>
            <a:off x="3296654" y="3086099"/>
            <a:ext cx="3356810" cy="938464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2E12770-17C4-4201-BD23-9AFAA18651EC}"/>
              </a:ext>
            </a:extLst>
          </p:cNvPr>
          <p:cNvGrpSpPr/>
          <p:nvPr/>
        </p:nvGrpSpPr>
        <p:grpSpPr>
          <a:xfrm>
            <a:off x="7664116" y="5017167"/>
            <a:ext cx="2977816" cy="1022686"/>
            <a:chOff x="6388768" y="4286250"/>
            <a:chExt cx="3862137" cy="1440781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22BACC27-4317-4E52-9DDB-1415F6F5C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046" t="67456" r="19276" b="12632"/>
            <a:stretch/>
          </p:blipFill>
          <p:spPr>
            <a:xfrm>
              <a:off x="6388768" y="4361446"/>
              <a:ext cx="3862137" cy="1365585"/>
            </a:xfrm>
            <a:prstGeom prst="rect">
              <a:avLst/>
            </a:prstGeom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F8AF58E6-DD4A-45DD-9E09-B041F21E6DEE}"/>
                </a:ext>
              </a:extLst>
            </p:cNvPr>
            <p:cNvSpPr/>
            <p:nvPr/>
          </p:nvSpPr>
          <p:spPr>
            <a:xfrm>
              <a:off x="7018421" y="4286250"/>
              <a:ext cx="1473868" cy="406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B58DFD6B-7DFE-456A-A017-8815F73C42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57" t="67456" r="56383" b="13509"/>
          <a:stretch/>
        </p:blipFill>
        <p:spPr>
          <a:xfrm>
            <a:off x="3216264" y="4860756"/>
            <a:ext cx="3091910" cy="1305427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846835D-B3B7-4204-A1DE-31C434194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76" y="4110879"/>
            <a:ext cx="2143125" cy="2143125"/>
          </a:xfrm>
          <a:prstGeom prst="rect">
            <a:avLst/>
          </a:prstGeom>
        </p:spPr>
      </p:pic>
      <p:sp>
        <p:nvSpPr>
          <p:cNvPr id="21" name="فقاعة التفكير: على شكل سحابة 20">
            <a:extLst>
              <a:ext uri="{FF2B5EF4-FFF2-40B4-BE49-F238E27FC236}">
                <a16:creationId xmlns:a16="http://schemas.microsoft.com/office/drawing/2014/main" id="{FD9C97ED-D713-42D3-BAE1-D4FDBE1B29AA}"/>
              </a:ext>
            </a:extLst>
          </p:cNvPr>
          <p:cNvSpPr/>
          <p:nvPr/>
        </p:nvSpPr>
        <p:spPr>
          <a:xfrm>
            <a:off x="361188" y="2683741"/>
            <a:ext cx="2577756" cy="1490517"/>
          </a:xfrm>
          <a:prstGeom prst="cloudCallout">
            <a:avLst>
              <a:gd name="adj1" fmla="val -23982"/>
              <a:gd name="adj2" fmla="val 6358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993366"/>
                </a:solidFill>
              </a:rPr>
              <a:t>لماذا تكون الزيوت الحيوانية اكثر خطورة من النباتية؟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7F0C123B-85AC-49E0-AC8A-17C6CB6ADD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46776" t="59943" r="21349" b="11930"/>
          <a:stretch/>
        </p:blipFill>
        <p:spPr>
          <a:xfrm>
            <a:off x="-28690" y="268473"/>
            <a:ext cx="3932694" cy="195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6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908084E-6C50-49E0-858D-3CD1A7F03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78" t="39999" r="22434" b="12281"/>
          <a:stretch/>
        </p:blipFill>
        <p:spPr>
          <a:xfrm>
            <a:off x="1684421" y="1215190"/>
            <a:ext cx="8651634" cy="38140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AD27B7D-9BFD-48EA-AB10-B577AFB4AA3B}"/>
              </a:ext>
            </a:extLst>
          </p:cNvPr>
          <p:cNvSpPr txBox="1"/>
          <p:nvPr/>
        </p:nvSpPr>
        <p:spPr>
          <a:xfrm>
            <a:off x="6010238" y="3507666"/>
            <a:ext cx="414563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النمو 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تنظيم وظائف الجسم 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الوقاية من الامراض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330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715C8DB-EA8F-4C24-9E1C-B7AAFF88B62D}"/>
              </a:ext>
            </a:extLst>
          </p:cNvPr>
          <p:cNvGrpSpPr/>
          <p:nvPr/>
        </p:nvGrpSpPr>
        <p:grpSpPr>
          <a:xfrm>
            <a:off x="2081463" y="1263316"/>
            <a:ext cx="8241632" cy="4090738"/>
            <a:chOff x="2081463" y="1263316"/>
            <a:chExt cx="8241632" cy="409073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308F3F1C-E120-4148-8738-17C5FC795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822" t="40526" r="26579" b="13158"/>
            <a:stretch/>
          </p:blipFill>
          <p:spPr>
            <a:xfrm>
              <a:off x="2112727" y="1287379"/>
              <a:ext cx="8210368" cy="4066675"/>
            </a:xfrm>
            <a:prstGeom prst="rect">
              <a:avLst/>
            </a:prstGeom>
          </p:spPr>
        </p:pic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CBD59D94-4DB3-4BFB-BE51-A07C4A6D08DE}"/>
                </a:ext>
              </a:extLst>
            </p:cNvPr>
            <p:cNvSpPr/>
            <p:nvPr/>
          </p:nvSpPr>
          <p:spPr>
            <a:xfrm>
              <a:off x="2081463" y="1263316"/>
              <a:ext cx="1263316" cy="421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68393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848ED4A-175F-439E-8D52-B3A6773373CB}"/>
              </a:ext>
            </a:extLst>
          </p:cNvPr>
          <p:cNvGrpSpPr/>
          <p:nvPr/>
        </p:nvGrpSpPr>
        <p:grpSpPr>
          <a:xfrm>
            <a:off x="1058779" y="962527"/>
            <a:ext cx="9865030" cy="4138863"/>
            <a:chOff x="1058779" y="962527"/>
            <a:chExt cx="9865030" cy="4138863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79D8DFE1-C696-4BB7-A4D5-909328499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382" t="39824" r="17994" b="11228"/>
            <a:stretch/>
          </p:blipFill>
          <p:spPr>
            <a:xfrm>
              <a:off x="1058779" y="962527"/>
              <a:ext cx="9865030" cy="4138863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16EC7CF4-2DC1-471E-9EA3-22ADE6A3B110}"/>
                </a:ext>
              </a:extLst>
            </p:cNvPr>
            <p:cNvSpPr/>
            <p:nvPr/>
          </p:nvSpPr>
          <p:spPr>
            <a:xfrm>
              <a:off x="8602579" y="2815390"/>
              <a:ext cx="1215189" cy="96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68984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0D5BFE3E-7515-41BF-A624-F62D20239B89}"/>
              </a:ext>
            </a:extLst>
          </p:cNvPr>
          <p:cNvGrpSpPr/>
          <p:nvPr/>
        </p:nvGrpSpPr>
        <p:grpSpPr>
          <a:xfrm>
            <a:off x="4016037" y="101945"/>
            <a:ext cx="3706752" cy="1160169"/>
            <a:chOff x="4465320" y="1441642"/>
            <a:chExt cx="3706752" cy="1160169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AA6A8C6E-E55C-4256-BCC3-A3163449D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D46C4081-F68E-4079-8F55-AA3741ED5CAC}"/>
                </a:ext>
              </a:extLst>
            </p:cNvPr>
            <p:cNvSpPr txBox="1"/>
            <p:nvPr/>
          </p:nvSpPr>
          <p:spPr>
            <a:xfrm>
              <a:off x="4678680" y="1790893"/>
              <a:ext cx="2842260" cy="4798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88B29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الاملاح المعدنية</a:t>
              </a: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AFC9D6B-AC6B-4CEB-B22F-399A65873992}"/>
              </a:ext>
            </a:extLst>
          </p:cNvPr>
          <p:cNvGrpSpPr/>
          <p:nvPr/>
        </p:nvGrpSpPr>
        <p:grpSpPr>
          <a:xfrm>
            <a:off x="1804737" y="1505664"/>
            <a:ext cx="8590547" cy="3846672"/>
            <a:chOff x="1804737" y="1505664"/>
            <a:chExt cx="8590547" cy="3846672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B09A579F-CED3-4A7E-9E82-BEF275D0B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480" t="40526" r="22434" b="12280"/>
            <a:stretch/>
          </p:blipFill>
          <p:spPr>
            <a:xfrm>
              <a:off x="1804737" y="1619125"/>
              <a:ext cx="8590547" cy="3733211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BCFAEB39-1C73-4139-8564-11A176A86F31}"/>
                </a:ext>
              </a:extLst>
            </p:cNvPr>
            <p:cNvSpPr/>
            <p:nvPr/>
          </p:nvSpPr>
          <p:spPr>
            <a:xfrm>
              <a:off x="2165684" y="1505664"/>
              <a:ext cx="1199221" cy="407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412847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90B5211-F1D6-4ADF-83A9-69B22FB5656B}"/>
              </a:ext>
            </a:extLst>
          </p:cNvPr>
          <p:cNvGrpSpPr/>
          <p:nvPr/>
        </p:nvGrpSpPr>
        <p:grpSpPr>
          <a:xfrm>
            <a:off x="1081124" y="1010653"/>
            <a:ext cx="9759328" cy="4090737"/>
            <a:chOff x="1081124" y="1010653"/>
            <a:chExt cx="9759328" cy="4090737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4E57B627-6CCC-4A1F-8932-2930C3879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283" t="40000" r="18289" b="12106"/>
            <a:stretch/>
          </p:blipFill>
          <p:spPr>
            <a:xfrm>
              <a:off x="1081124" y="1082843"/>
              <a:ext cx="9759328" cy="4018547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98614FF6-D7BC-43EB-9667-D2B662358963}"/>
                </a:ext>
              </a:extLst>
            </p:cNvPr>
            <p:cNvSpPr/>
            <p:nvPr/>
          </p:nvSpPr>
          <p:spPr>
            <a:xfrm>
              <a:off x="1612232" y="1010653"/>
              <a:ext cx="1179094" cy="5414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75090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980481" y="2242556"/>
              <a:ext cx="2702978" cy="17312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800" dirty="0">
                  <a:solidFill>
                    <a:schemeClr val="bg2">
                      <a:lumMod val="75000"/>
                    </a:schemeClr>
                  </a:solidFill>
                </a:rPr>
                <a:t>ماهي أفكار دالتون حول المادة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7D3684F-7E4F-431E-9EA0-0523B717CFD6}"/>
              </a:ext>
            </a:extLst>
          </p:cNvPr>
          <p:cNvGrpSpPr/>
          <p:nvPr/>
        </p:nvGrpSpPr>
        <p:grpSpPr>
          <a:xfrm>
            <a:off x="673770" y="950494"/>
            <a:ext cx="10658646" cy="4487780"/>
            <a:chOff x="2165683" y="1371599"/>
            <a:chExt cx="9419395" cy="386213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5D800F2E-1DB4-4D7B-BAAE-639EE3CC7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454" t="40526" r="18092" b="13509"/>
            <a:stretch/>
          </p:blipFill>
          <p:spPr>
            <a:xfrm>
              <a:off x="2165683" y="1395664"/>
              <a:ext cx="9419395" cy="3838074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01AF538B-6A30-46B8-85D0-8A5295343F57}"/>
                </a:ext>
              </a:extLst>
            </p:cNvPr>
            <p:cNvSpPr/>
            <p:nvPr/>
          </p:nvSpPr>
          <p:spPr>
            <a:xfrm>
              <a:off x="2454442" y="1371599"/>
              <a:ext cx="1287379" cy="240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8502544C-D119-4B5F-9CF3-0F4759654DFB}"/>
                </a:ext>
              </a:extLst>
            </p:cNvPr>
            <p:cNvSpPr/>
            <p:nvPr/>
          </p:nvSpPr>
          <p:spPr>
            <a:xfrm>
              <a:off x="4993105" y="2033337"/>
              <a:ext cx="721895" cy="132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7613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908332" y="2586557"/>
              <a:ext cx="2991119" cy="9309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733" dirty="0">
                  <a:solidFill>
                    <a:schemeClr val="bg2">
                      <a:lumMod val="75000"/>
                    </a:schemeClr>
                  </a:solidFill>
                </a:rPr>
                <a:t>لماذا لم يتمكن العلماء القدامى اثبات نظرياتهم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E846B94-28E9-4EB7-9CA1-36C0EDD26954}"/>
              </a:ext>
            </a:extLst>
          </p:cNvPr>
          <p:cNvGrpSpPr/>
          <p:nvPr/>
        </p:nvGrpSpPr>
        <p:grpSpPr>
          <a:xfrm>
            <a:off x="363908" y="29896"/>
            <a:ext cx="3266151" cy="1407780"/>
            <a:chOff x="5810365" y="312421"/>
            <a:chExt cx="2381652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3C00C22-FB8B-4BD3-8667-76C2BB564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61F56F29-14A4-4ACD-863F-3D62F64770B2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34624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استراتيجية شريط الذكريات 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622E9D8-922D-41F7-A420-98F12E0E8980}"/>
              </a:ext>
            </a:extLst>
          </p:cNvPr>
          <p:cNvGrpSpPr/>
          <p:nvPr/>
        </p:nvGrpSpPr>
        <p:grpSpPr>
          <a:xfrm>
            <a:off x="8781407" y="-79775"/>
            <a:ext cx="3410593" cy="1407781"/>
            <a:chOff x="5957001" y="312421"/>
            <a:chExt cx="2158300" cy="1006546"/>
          </a:xfrm>
        </p:grpSpPr>
        <p:pic>
          <p:nvPicPr>
            <p:cNvPr id="13" name="صورة 1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E462BC2D-A963-4C91-85B7-FA15584DE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A2094E80-1495-45F2-ADE0-C717461DB5D9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770198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مراجعة ما سبق</a:t>
              </a:r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279688D3-E3AA-45D4-83AE-E4C00DC5E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9" y="1929968"/>
            <a:ext cx="10579101" cy="30325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صورة الشريحة 15">
                <a:extLst>
                  <a:ext uri="{FF2B5EF4-FFF2-40B4-BE49-F238E27FC236}">
                    <a16:creationId xmlns:a16="http://schemas.microsoft.com/office/drawing/2014/main" id="{113D9C95-3C36-44BA-B457-E5BE8781FE7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099979">
              <a:off x="2068792" y="2918887"/>
              <a:ext cx="2345372" cy="1319272"/>
            </p:xfrm>
            <a:graphic>
              <a:graphicData uri="http://schemas.microsoft.com/office/powerpoint/2016/slidezoom">
                <pslz:sldZm>
                  <pslz:sldZmObj sldId="357" cId="3659369983">
                    <pslz:zmPr id="{BE126514-8F8D-4317-B61B-C21A3AFA8464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099979">
                          <a:off x="0" y="0"/>
                          <a:ext cx="2345372" cy="1319272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صورة الشريحة 1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13D9C95-3C36-44BA-B457-E5BE8781FE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099979">
                <a:off x="2068792" y="2918887"/>
                <a:ext cx="2345372" cy="131927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92B1E3AE-A75C-42A9-A8BD-030CAD8572A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34507">
              <a:off x="4779177" y="2589202"/>
              <a:ext cx="1861667" cy="1047188"/>
            </p:xfrm>
            <a:graphic>
              <a:graphicData uri="http://schemas.microsoft.com/office/powerpoint/2016/slidezoom">
                <pslz:sldZm>
                  <pslz:sldZmObj sldId="358" cId="1188887536">
                    <pslz:zmPr id="{90451DCB-F34D-4B9C-BA80-7F7256B55A23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34507">
                          <a:off x="0" y="0"/>
                          <a:ext cx="1861667" cy="1047188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2B1E3AE-A75C-42A9-A8BD-030CAD8572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0934507">
                <a:off x="4779177" y="2589202"/>
                <a:ext cx="1861667" cy="104718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صورة الشريحة 17">
                <a:extLst>
                  <a:ext uri="{FF2B5EF4-FFF2-40B4-BE49-F238E27FC236}">
                    <a16:creationId xmlns:a16="http://schemas.microsoft.com/office/drawing/2014/main" id="{A81E4B62-F501-4017-B938-629BAAEC22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121081" y="2568918"/>
              <a:ext cx="1933786" cy="1087755"/>
            </p:xfrm>
            <a:graphic>
              <a:graphicData uri="http://schemas.microsoft.com/office/powerpoint/2016/slidezoom">
                <pslz:sldZm>
                  <pslz:sldZmObj sldId="359" cId="3248047563">
                    <pslz:zmPr id="{478EDCC5-E7EE-4620-8154-E6F30FD5A874}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33786" cy="1087755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صورة الشريحة 1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A81E4B62-F501-4017-B938-629BAAEC22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21081" y="2568918"/>
                <a:ext cx="1933786" cy="108775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17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3CAA3643-99CB-4A39-9FAC-558779A1EF1E}"/>
              </a:ext>
            </a:extLst>
          </p:cNvPr>
          <p:cNvGrpSpPr/>
          <p:nvPr/>
        </p:nvGrpSpPr>
        <p:grpSpPr>
          <a:xfrm>
            <a:off x="1347537" y="1359568"/>
            <a:ext cx="9380621" cy="3919288"/>
            <a:chOff x="1347537" y="1359568"/>
            <a:chExt cx="9380621" cy="391928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E9EA496E-39E5-4505-9656-528D4816C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566" t="40526" r="21645" b="14035"/>
            <a:stretch/>
          </p:blipFill>
          <p:spPr>
            <a:xfrm>
              <a:off x="1463842" y="1383631"/>
              <a:ext cx="9264316" cy="3895225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C408688-88F9-4B9C-B2C0-179350FF7FD4}"/>
                </a:ext>
              </a:extLst>
            </p:cNvPr>
            <p:cNvSpPr/>
            <p:nvPr/>
          </p:nvSpPr>
          <p:spPr>
            <a:xfrm>
              <a:off x="1347537" y="1359568"/>
              <a:ext cx="1913021" cy="565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87851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4329" y="2217767"/>
              <a:ext cx="2679470" cy="17312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800" dirty="0">
                  <a:solidFill>
                    <a:schemeClr val="bg2">
                      <a:lumMod val="75000"/>
                    </a:schemeClr>
                  </a:solidFill>
                </a:rPr>
                <a:t>ماذا سمى العلماء القدامى اصغر جزء من المادة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51D4826-7F62-4BC4-B397-0727B79D5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74" t="42105" r="34375" b="11754"/>
          <a:stretch/>
        </p:blipFill>
        <p:spPr>
          <a:xfrm>
            <a:off x="5690938" y="553452"/>
            <a:ext cx="5931568" cy="3164306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4753D38F-C260-4A04-BE29-94EBBDFF9850}"/>
              </a:ext>
            </a:extLst>
          </p:cNvPr>
          <p:cNvGrpSpPr/>
          <p:nvPr/>
        </p:nvGrpSpPr>
        <p:grpSpPr>
          <a:xfrm>
            <a:off x="1070812" y="2671009"/>
            <a:ext cx="7188954" cy="3164306"/>
            <a:chOff x="1058780" y="2695072"/>
            <a:chExt cx="7188954" cy="3164306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0F019CE3-36FA-4AEF-B265-B4D261181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72" t="41754" r="34178" b="20176"/>
            <a:stretch/>
          </p:blipFill>
          <p:spPr>
            <a:xfrm>
              <a:off x="1058780" y="2695072"/>
              <a:ext cx="7188954" cy="3164306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43471025-79F2-4154-8792-3A7C6690C54C}"/>
                </a:ext>
              </a:extLst>
            </p:cNvPr>
            <p:cNvSpPr/>
            <p:nvPr/>
          </p:nvSpPr>
          <p:spPr>
            <a:xfrm>
              <a:off x="7017462" y="5474370"/>
              <a:ext cx="1130968" cy="385008"/>
            </a:xfrm>
            <a:prstGeom prst="rect">
              <a:avLst/>
            </a:prstGeom>
            <a:solidFill>
              <a:srgbClr val="8DC3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</p:spTree>
    <p:extLst>
      <p:ext uri="{BB962C8B-B14F-4D97-AF65-F5344CB8AC3E}">
        <p14:creationId xmlns:p14="http://schemas.microsoft.com/office/powerpoint/2010/main" val="31520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H\Desktop\الفصل الثالث\صورة1.png">
            <a:extLst>
              <a:ext uri="{FF2B5EF4-FFF2-40B4-BE49-F238E27FC236}">
                <a16:creationId xmlns:a16="http://schemas.microsoft.com/office/drawing/2014/main" id="{6189094C-E6FE-4627-BC65-DF4C1C06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3" y="4302746"/>
            <a:ext cx="12954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FB44EF2-17BB-4EA8-8503-9D4EBF7B0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77" t="41930" r="32994" b="13333"/>
          <a:stretch/>
        </p:blipFill>
        <p:spPr>
          <a:xfrm>
            <a:off x="2358188" y="1335505"/>
            <a:ext cx="8373976" cy="418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H\Desktop\الفصل الثالث\صورة1.png">
            <a:extLst>
              <a:ext uri="{FF2B5EF4-FFF2-40B4-BE49-F238E27FC236}">
                <a16:creationId xmlns:a16="http://schemas.microsoft.com/office/drawing/2014/main" id="{6189094C-E6FE-4627-BC65-DF4C1C06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3" y="4302746"/>
            <a:ext cx="12954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playback (29)">
            <a:hlinkClick r:id="" action="ppaction://media"/>
            <a:extLst>
              <a:ext uri="{FF2B5EF4-FFF2-40B4-BE49-F238E27FC236}">
                <a16:creationId xmlns:a16="http://schemas.microsoft.com/office/drawing/2014/main" id="{8CC947FA-B9D8-4E47-8C74-EEED8B7432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2915" y="1190296"/>
            <a:ext cx="6946170" cy="390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H\Desktop\الفصل الثالث\صورة1.png">
            <a:extLst>
              <a:ext uri="{FF2B5EF4-FFF2-40B4-BE49-F238E27FC236}">
                <a16:creationId xmlns:a16="http://schemas.microsoft.com/office/drawing/2014/main" id="{6189094C-E6FE-4627-BC65-DF4C1C06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3" y="4302746"/>
            <a:ext cx="12954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34448B9-EFAD-424F-8925-45AF98A3E4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05" t="41930" r="33092" b="15263"/>
          <a:stretch/>
        </p:blipFill>
        <p:spPr>
          <a:xfrm>
            <a:off x="7170821" y="1515978"/>
            <a:ext cx="4547937" cy="293570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2072E57-AA89-426E-BAB7-241E06F1E2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86" t="39649" r="41184" b="43111"/>
          <a:stretch/>
        </p:blipFill>
        <p:spPr>
          <a:xfrm>
            <a:off x="1933074" y="733926"/>
            <a:ext cx="4162926" cy="145582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439C954-6997-48D0-8CDB-C69D56F61D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86" t="57193" r="39704" b="12456"/>
          <a:stretch/>
        </p:blipFill>
        <p:spPr>
          <a:xfrm>
            <a:off x="2227847" y="2394282"/>
            <a:ext cx="3573379" cy="20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1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H\Desktop\الفصل الثالث\صورة1.png">
            <a:extLst>
              <a:ext uri="{FF2B5EF4-FFF2-40B4-BE49-F238E27FC236}">
                <a16:creationId xmlns:a16="http://schemas.microsoft.com/office/drawing/2014/main" id="{6189094C-E6FE-4627-BC65-DF4C1C06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3" y="4302746"/>
            <a:ext cx="12954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videoplayback (28)">
            <a:hlinkClick r:id="" action="ppaction://media"/>
            <a:extLst>
              <a:ext uri="{FF2B5EF4-FFF2-40B4-BE49-F238E27FC236}">
                <a16:creationId xmlns:a16="http://schemas.microsoft.com/office/drawing/2014/main" id="{51A5517E-4717-4339-A956-D176178C34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8189" y="938463"/>
            <a:ext cx="8165431" cy="459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3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979439" y="2774108"/>
              <a:ext cx="3187448" cy="62324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ما </a:t>
              </a:r>
              <a:r>
                <a:rPr kumimoji="0" lang="ar-SA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اهميةالخملات</a:t>
              </a: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908332" y="2586558"/>
              <a:ext cx="2991119" cy="9309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ما أنواع الهضم التي تحدث في الامعاء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792507" y="2109057"/>
              <a:ext cx="3226771" cy="22852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4800" dirty="0">
                  <a:solidFill>
                    <a:srgbClr val="E7E6E6">
                      <a:lumMod val="75000"/>
                    </a:srgbClr>
                  </a:solidFill>
                  <a:latin typeface="Calibri" panose="020F0502020204030204"/>
                  <a:cs typeface="Arial" panose="020B0604020202020204" pitchFamily="34" charset="0"/>
                </a:rPr>
                <a:t>لماذا يتم امتصاص الماء في الأمعاء الغليظة قبل التخلص من الفضلات </a:t>
              </a:r>
              <a:endPara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0334;p68">
            <a:extLst>
              <a:ext uri="{FF2B5EF4-FFF2-40B4-BE49-F238E27FC236}">
                <a16:creationId xmlns:a16="http://schemas.microsoft.com/office/drawing/2014/main" id="{FA9D404A-CC4B-4C25-8788-14A5A5FE6895}"/>
              </a:ext>
            </a:extLst>
          </p:cNvPr>
          <p:cNvGrpSpPr/>
          <p:nvPr/>
        </p:nvGrpSpPr>
        <p:grpSpPr>
          <a:xfrm>
            <a:off x="185783" y="1161715"/>
            <a:ext cx="11622845" cy="4193627"/>
            <a:chOff x="6796238" y="3158297"/>
            <a:chExt cx="1630319" cy="677257"/>
          </a:xfrm>
          <a:solidFill>
            <a:srgbClr val="47666D"/>
          </a:solidFill>
        </p:grpSpPr>
        <p:cxnSp>
          <p:nvCxnSpPr>
            <p:cNvPr id="14" name="Google Shape;10335;p68">
              <a:extLst>
                <a:ext uri="{FF2B5EF4-FFF2-40B4-BE49-F238E27FC236}">
                  <a16:creationId xmlns:a16="http://schemas.microsoft.com/office/drawing/2014/main" id="{0BDE9AB8-78BE-4A6E-9861-E94715C59C17}"/>
                </a:ext>
              </a:extLst>
            </p:cNvPr>
            <p:cNvCxnSpPr/>
            <p:nvPr/>
          </p:nvCxnSpPr>
          <p:spPr>
            <a:xfrm>
              <a:off x="7012244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5" name="Google Shape;10336;p68">
              <a:extLst>
                <a:ext uri="{FF2B5EF4-FFF2-40B4-BE49-F238E27FC236}">
                  <a16:creationId xmlns:a16="http://schemas.microsoft.com/office/drawing/2014/main" id="{D44F89AA-03AE-48CF-BBBC-23672F1244D6}"/>
                </a:ext>
              </a:extLst>
            </p:cNvPr>
            <p:cNvCxnSpPr/>
            <p:nvPr/>
          </p:nvCxnSpPr>
          <p:spPr>
            <a:xfrm>
              <a:off x="7810957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6" name="Google Shape;10337;p68">
              <a:extLst>
                <a:ext uri="{FF2B5EF4-FFF2-40B4-BE49-F238E27FC236}">
                  <a16:creationId xmlns:a16="http://schemas.microsoft.com/office/drawing/2014/main" id="{7F8545ED-9838-465C-A991-330D3CD237B3}"/>
                </a:ext>
              </a:extLst>
            </p:cNvPr>
            <p:cNvCxnSpPr/>
            <p:nvPr/>
          </p:nvCxnSpPr>
          <p:spPr>
            <a:xfrm rot="10800000">
              <a:off x="8196652" y="3170826"/>
              <a:ext cx="0" cy="1698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7" name="Google Shape;10338;p68">
              <a:extLst>
                <a:ext uri="{FF2B5EF4-FFF2-40B4-BE49-F238E27FC236}">
                  <a16:creationId xmlns:a16="http://schemas.microsoft.com/office/drawing/2014/main" id="{C20054B3-0436-4898-9736-4E9D17EFCFE3}"/>
                </a:ext>
              </a:extLst>
            </p:cNvPr>
            <p:cNvCxnSpPr/>
            <p:nvPr/>
          </p:nvCxnSpPr>
          <p:spPr>
            <a:xfrm rot="10800000">
              <a:off x="7411601" y="3158297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grpSp>
          <p:nvGrpSpPr>
            <p:cNvPr id="18" name="Google Shape;10339;p68">
              <a:extLst>
                <a:ext uri="{FF2B5EF4-FFF2-40B4-BE49-F238E27FC236}">
                  <a16:creationId xmlns:a16="http://schemas.microsoft.com/office/drawing/2014/main" id="{68F995BC-C763-4EAA-BACB-C3115C66A14F}"/>
                </a:ext>
              </a:extLst>
            </p:cNvPr>
            <p:cNvGrpSpPr/>
            <p:nvPr/>
          </p:nvGrpSpPr>
          <p:grpSpPr>
            <a:xfrm>
              <a:off x="6796238" y="3311904"/>
              <a:ext cx="1630319" cy="377697"/>
              <a:chOff x="6796238" y="3311904"/>
              <a:chExt cx="1630319" cy="377697"/>
            </a:xfrm>
            <a:grpFill/>
          </p:grpSpPr>
          <p:sp>
            <p:nvSpPr>
              <p:cNvPr id="19" name="Google Shape;10340;p68">
                <a:extLst>
                  <a:ext uri="{FF2B5EF4-FFF2-40B4-BE49-F238E27FC236}">
                    <a16:creationId xmlns:a16="http://schemas.microsoft.com/office/drawing/2014/main" id="{1E081F9B-D589-4994-A762-8035CA24FE6C}"/>
                  </a:ext>
                </a:extLst>
              </p:cNvPr>
              <p:cNvSpPr/>
              <p:nvPr/>
            </p:nvSpPr>
            <p:spPr>
              <a:xfrm>
                <a:off x="6796238" y="3311904"/>
                <a:ext cx="798025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68" h="16266" extrusionOk="0">
                    <a:moveTo>
                      <a:pt x="4679" y="0"/>
                    </a:moveTo>
                    <a:lnTo>
                      <a:pt x="0" y="8133"/>
                    </a:lnTo>
                    <a:lnTo>
                      <a:pt x="4679" y="16265"/>
                    </a:lnTo>
                    <a:lnTo>
                      <a:pt x="14094" y="16265"/>
                    </a:lnTo>
                    <a:lnTo>
                      <a:pt x="17913" y="9590"/>
                    </a:lnTo>
                    <a:lnTo>
                      <a:pt x="22591" y="1458"/>
                    </a:lnTo>
                    <a:lnTo>
                      <a:pt x="30301" y="1458"/>
                    </a:lnTo>
                    <a:lnTo>
                      <a:pt x="33522" y="7098"/>
                    </a:lnTo>
                    <a:lnTo>
                      <a:pt x="34367" y="5640"/>
                    </a:lnTo>
                    <a:lnTo>
                      <a:pt x="33522" y="4183"/>
                    </a:lnTo>
                    <a:lnTo>
                      <a:pt x="31146" y="0"/>
                    </a:lnTo>
                    <a:lnTo>
                      <a:pt x="21746" y="0"/>
                    </a:lnTo>
                    <a:lnTo>
                      <a:pt x="17067" y="8133"/>
                    </a:lnTo>
                    <a:lnTo>
                      <a:pt x="13234" y="14808"/>
                    </a:lnTo>
                    <a:lnTo>
                      <a:pt x="5524" y="14808"/>
                    </a:lnTo>
                    <a:lnTo>
                      <a:pt x="1706" y="8133"/>
                    </a:lnTo>
                    <a:lnTo>
                      <a:pt x="5524" y="1458"/>
                    </a:lnTo>
                    <a:lnTo>
                      <a:pt x="13234" y="1458"/>
                    </a:lnTo>
                    <a:lnTo>
                      <a:pt x="16455" y="7098"/>
                    </a:lnTo>
                    <a:lnTo>
                      <a:pt x="17301" y="5640"/>
                    </a:lnTo>
                    <a:lnTo>
                      <a:pt x="16455" y="4183"/>
                    </a:lnTo>
                    <a:lnTo>
                      <a:pt x="14094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" name="Google Shape;10341;p68">
                <a:extLst>
                  <a:ext uri="{FF2B5EF4-FFF2-40B4-BE49-F238E27FC236}">
                    <a16:creationId xmlns:a16="http://schemas.microsoft.com/office/drawing/2014/main" id="{59619FEA-4CA1-4ED1-9259-BA7DFC72E75D}"/>
                  </a:ext>
                </a:extLst>
              </p:cNvPr>
              <p:cNvSpPr/>
              <p:nvPr/>
            </p:nvSpPr>
            <p:spPr>
              <a:xfrm>
                <a:off x="7628207" y="3311904"/>
                <a:ext cx="798350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82" h="16266" extrusionOk="0">
                    <a:moveTo>
                      <a:pt x="20288" y="0"/>
                    </a:moveTo>
                    <a:lnTo>
                      <a:pt x="16470" y="6675"/>
                    </a:lnTo>
                    <a:lnTo>
                      <a:pt x="11791" y="14808"/>
                    </a:lnTo>
                    <a:lnTo>
                      <a:pt x="4081" y="14808"/>
                    </a:lnTo>
                    <a:lnTo>
                      <a:pt x="860" y="9167"/>
                    </a:lnTo>
                    <a:lnTo>
                      <a:pt x="0" y="10625"/>
                    </a:lnTo>
                    <a:lnTo>
                      <a:pt x="860" y="12082"/>
                    </a:lnTo>
                    <a:lnTo>
                      <a:pt x="3221" y="16265"/>
                    </a:lnTo>
                    <a:lnTo>
                      <a:pt x="12637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858" y="1458"/>
                    </a:lnTo>
                    <a:lnTo>
                      <a:pt x="32677" y="8133"/>
                    </a:lnTo>
                    <a:lnTo>
                      <a:pt x="28858" y="14808"/>
                    </a:lnTo>
                    <a:lnTo>
                      <a:pt x="21134" y="14808"/>
                    </a:lnTo>
                    <a:lnTo>
                      <a:pt x="17927" y="9167"/>
                    </a:lnTo>
                    <a:lnTo>
                      <a:pt x="17067" y="10625"/>
                    </a:lnTo>
                    <a:lnTo>
                      <a:pt x="17927" y="12082"/>
                    </a:lnTo>
                    <a:lnTo>
                      <a:pt x="20288" y="16265"/>
                    </a:lnTo>
                    <a:lnTo>
                      <a:pt x="29703" y="16265"/>
                    </a:lnTo>
                    <a:lnTo>
                      <a:pt x="34382" y="8133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10342;p68">
                <a:extLst>
                  <a:ext uri="{FF2B5EF4-FFF2-40B4-BE49-F238E27FC236}">
                    <a16:creationId xmlns:a16="http://schemas.microsoft.com/office/drawing/2014/main" id="{FD974D63-4804-4A75-87B5-0FD791365ECC}"/>
                  </a:ext>
                </a:extLst>
              </p:cNvPr>
              <p:cNvSpPr/>
              <p:nvPr/>
            </p:nvSpPr>
            <p:spPr>
              <a:xfrm>
                <a:off x="7229098" y="3311904"/>
                <a:ext cx="762823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2852" h="16266" extrusionOk="0">
                    <a:moveTo>
                      <a:pt x="20347" y="0"/>
                    </a:moveTo>
                    <a:lnTo>
                      <a:pt x="16455" y="6675"/>
                    </a:lnTo>
                    <a:lnTo>
                      <a:pt x="11850" y="14808"/>
                    </a:lnTo>
                    <a:lnTo>
                      <a:pt x="4125" y="14808"/>
                    </a:lnTo>
                    <a:lnTo>
                      <a:pt x="846" y="9167"/>
                    </a:lnTo>
                    <a:lnTo>
                      <a:pt x="0" y="10625"/>
                    </a:lnTo>
                    <a:lnTo>
                      <a:pt x="846" y="12082"/>
                    </a:lnTo>
                    <a:lnTo>
                      <a:pt x="3280" y="16265"/>
                    </a:lnTo>
                    <a:lnTo>
                      <a:pt x="12695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902" y="1458"/>
                    </a:lnTo>
                    <a:lnTo>
                      <a:pt x="32065" y="6981"/>
                    </a:lnTo>
                    <a:lnTo>
                      <a:pt x="32852" y="5524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30" name="سداسي 29">
            <a:extLst>
              <a:ext uri="{FF2B5EF4-FFF2-40B4-BE49-F238E27FC236}">
                <a16:creationId xmlns:a16="http://schemas.microsoft.com/office/drawing/2014/main" id="{63499FC2-4114-4BAB-9F97-80BBC8EA161D}"/>
              </a:ext>
            </a:extLst>
          </p:cNvPr>
          <p:cNvSpPr/>
          <p:nvPr/>
        </p:nvSpPr>
        <p:spPr>
          <a:xfrm>
            <a:off x="3823158" y="246588"/>
            <a:ext cx="1499321" cy="918551"/>
          </a:xfrm>
          <a:prstGeom prst="hexagon">
            <a:avLst/>
          </a:prstGeom>
          <a:noFill/>
          <a:ln w="57150">
            <a:solidFill>
              <a:srgbClr val="88B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الاهمية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FCE1EA6-DDC0-4EF8-A911-5C4D6E54D336}"/>
              </a:ext>
            </a:extLst>
          </p:cNvPr>
          <p:cNvSpPr txBox="1"/>
          <p:nvPr/>
        </p:nvSpPr>
        <p:spPr>
          <a:xfrm>
            <a:off x="976912" y="2538605"/>
            <a:ext cx="209549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32" name="سداسي 31">
            <a:extLst>
              <a:ext uri="{FF2B5EF4-FFF2-40B4-BE49-F238E27FC236}">
                <a16:creationId xmlns:a16="http://schemas.microsoft.com/office/drawing/2014/main" id="{1C6EB9EF-347D-4C67-89F8-7160C04364D0}"/>
              </a:ext>
            </a:extLst>
          </p:cNvPr>
          <p:cNvSpPr/>
          <p:nvPr/>
        </p:nvSpPr>
        <p:spPr>
          <a:xfrm>
            <a:off x="962122" y="5399312"/>
            <a:ext cx="1499321" cy="918551"/>
          </a:xfrm>
          <a:prstGeom prst="hexagon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الأهداف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783DE12-983B-4382-AFEF-8B72C389B9AA}"/>
              </a:ext>
            </a:extLst>
          </p:cNvPr>
          <p:cNvSpPr txBox="1"/>
          <p:nvPr/>
        </p:nvSpPr>
        <p:spPr>
          <a:xfrm>
            <a:off x="3606200" y="2399114"/>
            <a:ext cx="199268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>
                    <a:lumMod val="65000"/>
                  </a:schemeClr>
                </a:solidFill>
              </a:rPr>
              <a:t>توفر عمليات الهضم التي تحدث في الجهاز الهضمي المواد اللازمة للخلايا </a:t>
            </a:r>
          </a:p>
        </p:txBody>
      </p:sp>
      <p:sp>
        <p:nvSpPr>
          <p:cNvPr id="34" name="سداسي 33">
            <a:extLst>
              <a:ext uri="{FF2B5EF4-FFF2-40B4-BE49-F238E27FC236}">
                <a16:creationId xmlns:a16="http://schemas.microsoft.com/office/drawing/2014/main" id="{3DC37B4F-55FC-40CF-AACC-0CF4528BB2CA}"/>
              </a:ext>
            </a:extLst>
          </p:cNvPr>
          <p:cNvSpPr/>
          <p:nvPr/>
        </p:nvSpPr>
        <p:spPr>
          <a:xfrm>
            <a:off x="9419932" y="320745"/>
            <a:ext cx="1499321" cy="918551"/>
          </a:xfrm>
          <a:prstGeom prst="hexagon">
            <a:avLst/>
          </a:prstGeom>
          <a:noFill/>
          <a:ln w="57150">
            <a:solidFill>
              <a:srgbClr val="88B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المفردات الجديدة </a:t>
            </a:r>
          </a:p>
        </p:txBody>
      </p:sp>
      <p:sp>
        <p:nvSpPr>
          <p:cNvPr id="35" name="سداسي 34">
            <a:extLst>
              <a:ext uri="{FF2B5EF4-FFF2-40B4-BE49-F238E27FC236}">
                <a16:creationId xmlns:a16="http://schemas.microsoft.com/office/drawing/2014/main" id="{13DDD55A-6811-459C-9EFE-CC58F84EF861}"/>
              </a:ext>
            </a:extLst>
          </p:cNvPr>
          <p:cNvSpPr/>
          <p:nvPr/>
        </p:nvSpPr>
        <p:spPr>
          <a:xfrm>
            <a:off x="6698823" y="5325155"/>
            <a:ext cx="1499321" cy="918551"/>
          </a:xfrm>
          <a:prstGeom prst="hexagon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مراجعة المفردات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0E5B55B7-B7C2-40CD-8580-0F334809DA1A}"/>
              </a:ext>
            </a:extLst>
          </p:cNvPr>
          <p:cNvSpPr txBox="1"/>
          <p:nvPr/>
        </p:nvSpPr>
        <p:spPr>
          <a:xfrm>
            <a:off x="6457269" y="2706890"/>
            <a:ext cx="198243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الجزيء : اصغر جزء في المادة يحمل صفاتها ويتكون من ذرة او اكثر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EF9A9AF4-B7F3-424E-961F-D95AE3B0CE24}"/>
              </a:ext>
            </a:extLst>
          </p:cNvPr>
          <p:cNvSpPr txBox="1"/>
          <p:nvPr/>
        </p:nvSpPr>
        <p:spPr>
          <a:xfrm>
            <a:off x="9304471" y="2548851"/>
            <a:ext cx="209549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>
                    <a:lumMod val="65000"/>
                  </a:schemeClr>
                </a:solidFill>
              </a:rPr>
              <a:t>الاحماض الامينية</a:t>
            </a:r>
          </a:p>
          <a:p>
            <a:pPr algn="ctr"/>
            <a:r>
              <a:rPr lang="ar-SA" sz="2400" b="1" dirty="0">
                <a:solidFill>
                  <a:schemeClr val="bg1">
                    <a:lumMod val="65000"/>
                  </a:schemeClr>
                </a:solidFill>
              </a:rPr>
              <a:t>الكربوهيدرات </a:t>
            </a:r>
          </a:p>
          <a:p>
            <a:pPr algn="ctr"/>
            <a:r>
              <a:rPr lang="ar-SA" sz="2400" b="1" dirty="0">
                <a:solidFill>
                  <a:schemeClr val="bg1">
                    <a:lumMod val="65000"/>
                  </a:schemeClr>
                </a:solidFill>
              </a:rPr>
              <a:t>الفيتامين </a:t>
            </a:r>
          </a:p>
          <a:p>
            <a:pPr algn="ctr"/>
            <a:r>
              <a:rPr lang="ar-SA" sz="2400" b="1" dirty="0">
                <a:solidFill>
                  <a:schemeClr val="bg1">
                    <a:lumMod val="65000"/>
                  </a:schemeClr>
                </a:solidFill>
              </a:rPr>
              <a:t>الاملاح المعدنية</a:t>
            </a: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8CF0E2DD-E74B-4AE5-A509-1E64A96209AC}"/>
              </a:ext>
            </a:extLst>
          </p:cNvPr>
          <p:cNvSpPr/>
          <p:nvPr/>
        </p:nvSpPr>
        <p:spPr>
          <a:xfrm>
            <a:off x="201293" y="267286"/>
            <a:ext cx="2489298" cy="1137436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الجهاز الهضمي والمواد الغذائية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64611896-2AC5-4491-A9F6-4852DEE4DA80}"/>
              </a:ext>
            </a:extLst>
          </p:cNvPr>
          <p:cNvSpPr txBox="1"/>
          <p:nvPr/>
        </p:nvSpPr>
        <p:spPr>
          <a:xfrm>
            <a:off x="548639" y="3333681"/>
            <a:ext cx="244691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>
                    <a:lumMod val="65000"/>
                  </a:schemeClr>
                </a:solidFill>
              </a:rPr>
              <a:t>2تفسر العلاقة بين الوجبات الغذائية والصحة -تميز بين الهضم الكيميائي والهضم الميكانيكي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11419DB-F183-4B7C-990F-4F7EEC1564E9}"/>
              </a:ext>
            </a:extLst>
          </p:cNvPr>
          <p:cNvSpPr txBox="1"/>
          <p:nvPr/>
        </p:nvSpPr>
        <p:spPr>
          <a:xfrm>
            <a:off x="779219" y="2399114"/>
            <a:ext cx="189806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chemeClr val="bg1">
                    <a:lumMod val="65000"/>
                  </a:schemeClr>
                </a:solidFill>
              </a:rPr>
              <a:t>تتعرف أهمية المجموعات الغذائية الستة </a:t>
            </a:r>
          </a:p>
        </p:txBody>
      </p:sp>
    </p:spTree>
    <p:extLst>
      <p:ext uri="{BB962C8B-B14F-4D97-AF65-F5344CB8AC3E}">
        <p14:creationId xmlns:p14="http://schemas.microsoft.com/office/powerpoint/2010/main" val="30788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/>
      <p:bldP spid="34" grpId="0" animBg="1"/>
      <p:bldP spid="35" grpId="0" animBg="1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C4AEA2B-0CD9-4A47-86DB-AB91118F9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20" t="39694" r="45604" b="47126"/>
          <a:stretch/>
        </p:blipFill>
        <p:spPr>
          <a:xfrm>
            <a:off x="3671415" y="483477"/>
            <a:ext cx="4421551" cy="127175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BF357C9-F15D-4976-B150-074BE14EE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72" t="54406" r="41466" b="32260"/>
          <a:stretch/>
        </p:blipFill>
        <p:spPr>
          <a:xfrm>
            <a:off x="7325710" y="2434115"/>
            <a:ext cx="2743201" cy="129705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01C159C-D69C-491F-9B9E-FCCF338AD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17" t="54406" r="63734" b="32874"/>
          <a:stretch/>
        </p:blipFill>
        <p:spPr>
          <a:xfrm>
            <a:off x="1793964" y="2495377"/>
            <a:ext cx="2995557" cy="117453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72CF815-0001-41BA-BBFE-916A03429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14" t="69579" r="38189" b="13103"/>
          <a:stretch/>
        </p:blipFill>
        <p:spPr>
          <a:xfrm>
            <a:off x="7215849" y="4187541"/>
            <a:ext cx="2962922" cy="148804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AEBED05-7A11-4D24-A501-FC2410EDC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86" t="68199" r="59185" b="13257"/>
          <a:stretch/>
        </p:blipFill>
        <p:spPr>
          <a:xfrm>
            <a:off x="1549430" y="4136789"/>
            <a:ext cx="3426722" cy="15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9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0514060E-FEA0-4DF1-AB85-2F3937C58CD6}"/>
              </a:ext>
            </a:extLst>
          </p:cNvPr>
          <p:cNvGrpSpPr/>
          <p:nvPr/>
        </p:nvGrpSpPr>
        <p:grpSpPr>
          <a:xfrm>
            <a:off x="2671011" y="685799"/>
            <a:ext cx="6619373" cy="4921080"/>
            <a:chOff x="2671011" y="685799"/>
            <a:chExt cx="6619373" cy="492108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26E3588A-6620-4C58-95AC-3F25DBF1B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303" t="38947" r="41184" b="11053"/>
            <a:stretch/>
          </p:blipFill>
          <p:spPr>
            <a:xfrm>
              <a:off x="2901615" y="685799"/>
              <a:ext cx="6388769" cy="492108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28E8D0DD-5A40-453E-8033-8FACB2E4DFD7}"/>
                </a:ext>
              </a:extLst>
            </p:cNvPr>
            <p:cNvSpPr/>
            <p:nvPr/>
          </p:nvSpPr>
          <p:spPr>
            <a:xfrm>
              <a:off x="2671011" y="685799"/>
              <a:ext cx="1239252" cy="565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9" name="مستطيل 98">
              <a:extLst>
                <a:ext uri="{FF2B5EF4-FFF2-40B4-BE49-F238E27FC236}">
                  <a16:creationId xmlns:a16="http://schemas.microsoft.com/office/drawing/2014/main" id="{7AA1655A-7393-46BF-B739-5F2C6375E35F}"/>
                </a:ext>
              </a:extLst>
            </p:cNvPr>
            <p:cNvSpPr/>
            <p:nvPr/>
          </p:nvSpPr>
          <p:spPr>
            <a:xfrm>
              <a:off x="8051132" y="5041557"/>
              <a:ext cx="1239252" cy="565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96F2C069-5B04-4419-9FB4-0A6D15E6DAEF}"/>
              </a:ext>
            </a:extLst>
          </p:cNvPr>
          <p:cNvCxnSpPr/>
          <p:nvPr/>
        </p:nvCxnSpPr>
        <p:spPr>
          <a:xfrm>
            <a:off x="2249906" y="2273969"/>
            <a:ext cx="220177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127F0E3-2892-4001-93F7-C8287CAC29E6}"/>
              </a:ext>
            </a:extLst>
          </p:cNvPr>
          <p:cNvSpPr txBox="1"/>
          <p:nvPr/>
        </p:nvSpPr>
        <p:spPr>
          <a:xfrm>
            <a:off x="2105526" y="1696453"/>
            <a:ext cx="18047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الدهون</a:t>
            </a:r>
            <a:r>
              <a:rPr lang="ar-SA" dirty="0"/>
              <a:t> </a:t>
            </a:r>
          </a:p>
        </p:txBody>
      </p:sp>
      <p:cxnSp>
        <p:nvCxnSpPr>
          <p:cNvPr id="100" name="رابط كسهم مستقيم 99">
            <a:extLst>
              <a:ext uri="{FF2B5EF4-FFF2-40B4-BE49-F238E27FC236}">
                <a16:creationId xmlns:a16="http://schemas.microsoft.com/office/drawing/2014/main" id="{C844D5D1-6CAC-461B-9B6D-B74C039F4DED}"/>
              </a:ext>
            </a:extLst>
          </p:cNvPr>
          <p:cNvCxnSpPr/>
          <p:nvPr/>
        </p:nvCxnSpPr>
        <p:spPr>
          <a:xfrm>
            <a:off x="1570122" y="3352801"/>
            <a:ext cx="220177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6BC9791C-4FE8-48AE-B59E-975399DF8F6D}"/>
              </a:ext>
            </a:extLst>
          </p:cNvPr>
          <p:cNvSpPr txBox="1"/>
          <p:nvPr/>
        </p:nvSpPr>
        <p:spPr>
          <a:xfrm>
            <a:off x="1347537" y="2836802"/>
            <a:ext cx="18047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البروتينات</a:t>
            </a:r>
            <a:endParaRPr lang="ar-SA" dirty="0"/>
          </a:p>
        </p:txBody>
      </p:sp>
      <p:cxnSp>
        <p:nvCxnSpPr>
          <p:cNvPr id="102" name="رابط كسهم مستقيم 101">
            <a:extLst>
              <a:ext uri="{FF2B5EF4-FFF2-40B4-BE49-F238E27FC236}">
                <a16:creationId xmlns:a16="http://schemas.microsoft.com/office/drawing/2014/main" id="{3AAB4D0B-9649-4663-9898-200D63DBC4E5}"/>
              </a:ext>
            </a:extLst>
          </p:cNvPr>
          <p:cNvCxnSpPr/>
          <p:nvPr/>
        </p:nvCxnSpPr>
        <p:spPr>
          <a:xfrm>
            <a:off x="1088859" y="4227096"/>
            <a:ext cx="220177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مربع نص 102">
            <a:extLst>
              <a:ext uri="{FF2B5EF4-FFF2-40B4-BE49-F238E27FC236}">
                <a16:creationId xmlns:a16="http://schemas.microsoft.com/office/drawing/2014/main" id="{47E22C66-16BE-44BB-BE6E-7A8F8F4FCC13}"/>
              </a:ext>
            </a:extLst>
          </p:cNvPr>
          <p:cNvSpPr txBox="1"/>
          <p:nvPr/>
        </p:nvSpPr>
        <p:spPr>
          <a:xfrm>
            <a:off x="1169067" y="3617991"/>
            <a:ext cx="180473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الفيتامينات</a:t>
            </a:r>
            <a:endParaRPr lang="ar-SA" dirty="0"/>
          </a:p>
        </p:txBody>
      </p:sp>
      <p:cxnSp>
        <p:nvCxnSpPr>
          <p:cNvPr id="104" name="رابط كسهم مستقيم 103">
            <a:extLst>
              <a:ext uri="{FF2B5EF4-FFF2-40B4-BE49-F238E27FC236}">
                <a16:creationId xmlns:a16="http://schemas.microsoft.com/office/drawing/2014/main" id="{B132A0EA-36E7-4823-97EA-D8931A9ADF46}"/>
              </a:ext>
            </a:extLst>
          </p:cNvPr>
          <p:cNvCxnSpPr/>
          <p:nvPr/>
        </p:nvCxnSpPr>
        <p:spPr>
          <a:xfrm>
            <a:off x="699837" y="5239998"/>
            <a:ext cx="220177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مربع نص 104">
            <a:extLst>
              <a:ext uri="{FF2B5EF4-FFF2-40B4-BE49-F238E27FC236}">
                <a16:creationId xmlns:a16="http://schemas.microsoft.com/office/drawing/2014/main" id="{DE943F3D-EA65-4B62-A82B-E5B0346843AF}"/>
              </a:ext>
            </a:extLst>
          </p:cNvPr>
          <p:cNvSpPr txBox="1"/>
          <p:nvPr/>
        </p:nvSpPr>
        <p:spPr>
          <a:xfrm>
            <a:off x="373983" y="4715897"/>
            <a:ext cx="220177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الكربوهيدرات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375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1" grpId="0"/>
      <p:bldP spid="103" grpId="0"/>
      <p:bldP spid="1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id="{CD4C0F73-BA1E-4755-97BF-29B710C7E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048" y="1749963"/>
            <a:ext cx="3178893" cy="559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فقاعة الكلام: بيضاوية 31">
            <a:extLst>
              <a:ext uri="{FF2B5EF4-FFF2-40B4-BE49-F238E27FC236}">
                <a16:creationId xmlns:a16="http://schemas.microsoft.com/office/drawing/2014/main" id="{90CA750D-BEB6-45E3-AAB2-248E3EC95E6C}"/>
              </a:ext>
            </a:extLst>
          </p:cNvPr>
          <p:cNvSpPr/>
          <p:nvPr/>
        </p:nvSpPr>
        <p:spPr>
          <a:xfrm>
            <a:off x="8650705" y="294000"/>
            <a:ext cx="2317881" cy="1679178"/>
          </a:xfrm>
          <a:prstGeom prst="wedgeEllipseCallout">
            <a:avLst>
              <a:gd name="adj1" fmla="val 54574"/>
              <a:gd name="adj2" fmla="val 4585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ماهي البروتينات وماهي أهميتها </a:t>
            </a:r>
            <a:r>
              <a:rPr lang="ar-SA" sz="2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لاجسمامنا</a:t>
            </a:r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وما مصادرها ؟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B177C2F4-431E-48DE-9732-114305F2F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8750" t="41754" r="38619" b="31579"/>
          <a:stretch/>
        </p:blipFill>
        <p:spPr>
          <a:xfrm>
            <a:off x="3259170" y="1237115"/>
            <a:ext cx="5197642" cy="1828800"/>
          </a:xfrm>
          <a:prstGeom prst="rect">
            <a:avLst/>
          </a:prstGeom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0A88911D-EDB7-40D1-A587-2B85D9AD366E}"/>
              </a:ext>
            </a:extLst>
          </p:cNvPr>
          <p:cNvGrpSpPr/>
          <p:nvPr/>
        </p:nvGrpSpPr>
        <p:grpSpPr>
          <a:xfrm>
            <a:off x="4281427" y="263634"/>
            <a:ext cx="3301045" cy="1160169"/>
            <a:chOff x="3594009" y="1441642"/>
            <a:chExt cx="4578063" cy="1160169"/>
          </a:xfrm>
        </p:grpSpPr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2AF35559-8884-4357-BBC5-F794CE9EF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812C2328-0034-43C9-A810-D3A0A2A25ECC}"/>
                </a:ext>
              </a:extLst>
            </p:cNvPr>
            <p:cNvSpPr txBox="1"/>
            <p:nvPr/>
          </p:nvSpPr>
          <p:spPr>
            <a:xfrm>
              <a:off x="3594009" y="1760116"/>
              <a:ext cx="355983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88B29A"/>
                  </a:solidFill>
                </a:rPr>
                <a:t>البروتينات </a:t>
              </a:r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5F2C0F91-9281-48F4-A05C-3FE86C1F90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8256" t="46491" r="65954" b="16141"/>
          <a:stretch/>
        </p:blipFill>
        <p:spPr>
          <a:xfrm>
            <a:off x="7758363" y="2607020"/>
            <a:ext cx="2650956" cy="3529085"/>
          </a:xfrm>
          <a:prstGeom prst="rect">
            <a:avLst/>
          </a:prstGeom>
        </p:spPr>
      </p:pic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C07F6D31-40D6-4400-B8F9-BA03C7342458}"/>
              </a:ext>
            </a:extLst>
          </p:cNvPr>
          <p:cNvGrpSpPr/>
          <p:nvPr/>
        </p:nvGrpSpPr>
        <p:grpSpPr>
          <a:xfrm>
            <a:off x="4207468" y="3791477"/>
            <a:ext cx="3301045" cy="1160169"/>
            <a:chOff x="3594009" y="1441642"/>
            <a:chExt cx="4578063" cy="1160169"/>
          </a:xfrm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73402E1E-259F-49B6-A3ED-7180CFD66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48" name="مربع نص 47">
              <a:extLst>
                <a:ext uri="{FF2B5EF4-FFF2-40B4-BE49-F238E27FC236}">
                  <a16:creationId xmlns:a16="http://schemas.microsoft.com/office/drawing/2014/main" id="{894B953C-60F3-4727-8CA2-3027994FD945}"/>
                </a:ext>
              </a:extLst>
            </p:cNvPr>
            <p:cNvSpPr txBox="1"/>
            <p:nvPr/>
          </p:nvSpPr>
          <p:spPr>
            <a:xfrm>
              <a:off x="3594009" y="1760116"/>
              <a:ext cx="355983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88B29A"/>
                  </a:solidFill>
                </a:rPr>
                <a:t>مصادرها </a:t>
              </a:r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7FE968F5-0530-4DFA-963F-8D287D715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47" t="40877" r="38520" b="12807"/>
          <a:stretch/>
        </p:blipFill>
        <p:spPr>
          <a:xfrm>
            <a:off x="412705" y="2783392"/>
            <a:ext cx="3356811" cy="317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C422C53-3899-42FB-B7DA-FA4AC2D939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17467" t="53861" r="39704" b="12710"/>
          <a:stretch/>
        </p:blipFill>
        <p:spPr>
          <a:xfrm>
            <a:off x="4077860" y="2382024"/>
            <a:ext cx="7412723" cy="3254543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18240AF8-0BB5-40E5-A02D-254EE1D6D3C5}"/>
              </a:ext>
            </a:extLst>
          </p:cNvPr>
          <p:cNvGrpSpPr/>
          <p:nvPr/>
        </p:nvGrpSpPr>
        <p:grpSpPr>
          <a:xfrm>
            <a:off x="7155957" y="903381"/>
            <a:ext cx="3301045" cy="1160169"/>
            <a:chOff x="3594009" y="1441642"/>
            <a:chExt cx="4578063" cy="1160169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FD52AC4D-057D-4000-B113-E6A7A53C1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09C85AFA-48EB-46B7-BC00-620905B75FCB}"/>
                </a:ext>
              </a:extLst>
            </p:cNvPr>
            <p:cNvSpPr txBox="1"/>
            <p:nvPr/>
          </p:nvSpPr>
          <p:spPr>
            <a:xfrm>
              <a:off x="3594009" y="1760116"/>
              <a:ext cx="355983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88B29A"/>
                  </a:solidFill>
                </a:rPr>
                <a:t>تركيبها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7ADA5EA9-832B-4A77-B22B-6374D011547D}"/>
              </a:ext>
            </a:extLst>
          </p:cNvPr>
          <p:cNvGrpSpPr/>
          <p:nvPr/>
        </p:nvGrpSpPr>
        <p:grpSpPr>
          <a:xfrm>
            <a:off x="330224" y="337275"/>
            <a:ext cx="3269868" cy="2292379"/>
            <a:chOff x="7497234" y="312821"/>
            <a:chExt cx="4090737" cy="2797705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F6993AA2-9DBC-4F50-91B1-939C9D3BC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l="19836" t="50174" r="46612" b="11118"/>
            <a:stretch/>
          </p:blipFill>
          <p:spPr>
            <a:xfrm>
              <a:off x="7497234" y="446698"/>
              <a:ext cx="4090737" cy="2663828"/>
            </a:xfrm>
            <a:prstGeom prst="round1Rect">
              <a:avLst/>
            </a:pr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F414A8FB-74D1-4FB0-8B53-868167FBE234}"/>
                </a:ext>
              </a:extLst>
            </p:cNvPr>
            <p:cNvSpPr/>
            <p:nvPr/>
          </p:nvSpPr>
          <p:spPr>
            <a:xfrm>
              <a:off x="7497234" y="312821"/>
              <a:ext cx="1574577" cy="67376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6" name="صورة 25">
            <a:extLst>
              <a:ext uri="{FF2B5EF4-FFF2-40B4-BE49-F238E27FC236}">
                <a16:creationId xmlns:a16="http://schemas.microsoft.com/office/drawing/2014/main" id="{C98BE714-3BC5-4828-A02D-58FC71623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76" y="4110879"/>
            <a:ext cx="2143125" cy="2143125"/>
          </a:xfrm>
          <a:prstGeom prst="rect">
            <a:avLst/>
          </a:prstGeom>
        </p:spPr>
      </p:pic>
      <p:sp>
        <p:nvSpPr>
          <p:cNvPr id="27" name="فقاعة التفكير: على شكل سحابة 26">
            <a:extLst>
              <a:ext uri="{FF2B5EF4-FFF2-40B4-BE49-F238E27FC236}">
                <a16:creationId xmlns:a16="http://schemas.microsoft.com/office/drawing/2014/main" id="{6A121C59-7DDC-4F59-B342-AA9C2B25B09F}"/>
              </a:ext>
            </a:extLst>
          </p:cNvPr>
          <p:cNvSpPr/>
          <p:nvPr/>
        </p:nvSpPr>
        <p:spPr>
          <a:xfrm>
            <a:off x="361187" y="2683741"/>
            <a:ext cx="3716673" cy="1490517"/>
          </a:xfrm>
          <a:prstGeom prst="cloudCallout">
            <a:avLst>
              <a:gd name="adj1" fmla="val -23982"/>
              <a:gd name="adj2" fmla="val 6358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993366"/>
                </a:solidFill>
              </a:rPr>
              <a:t>من يذكر أين يتم هضم البروتينات ؟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AE88D05-E51B-4CE4-B2B8-725414C7F54F}"/>
              </a:ext>
            </a:extLst>
          </p:cNvPr>
          <p:cNvSpPr txBox="1"/>
          <p:nvPr/>
        </p:nvSpPr>
        <p:spPr>
          <a:xfrm>
            <a:off x="1167103" y="4918113"/>
            <a:ext cx="278602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1">
                    <a:lumMod val="75000"/>
                  </a:schemeClr>
                </a:solidFill>
              </a:rPr>
              <a:t>يبدأ في المعدة وينتهي في الأمعاء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04689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902E852F-1726-45DF-B9E8-A7FA68BC2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048" y="1749963"/>
            <a:ext cx="3178893" cy="559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9BB932F3-8175-4961-8E90-8DE7B9AB81CA}"/>
              </a:ext>
            </a:extLst>
          </p:cNvPr>
          <p:cNvSpPr/>
          <p:nvPr/>
        </p:nvSpPr>
        <p:spPr>
          <a:xfrm>
            <a:off x="8650705" y="294000"/>
            <a:ext cx="2317881" cy="1679178"/>
          </a:xfrm>
          <a:prstGeom prst="wedgeEllipseCallout">
            <a:avLst>
              <a:gd name="adj1" fmla="val 54574"/>
              <a:gd name="adj2" fmla="val 4585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ماهي الكربوهيدرات  وماهي أهميتها </a:t>
            </a:r>
            <a:r>
              <a:rPr lang="ar-SA" sz="2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لاجسمامنا</a:t>
            </a:r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وما مصادرها ؟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AB3CEA8C-FB87-4E5F-936B-C26091A9686C}"/>
              </a:ext>
            </a:extLst>
          </p:cNvPr>
          <p:cNvGrpSpPr/>
          <p:nvPr/>
        </p:nvGrpSpPr>
        <p:grpSpPr>
          <a:xfrm>
            <a:off x="5566228" y="145392"/>
            <a:ext cx="3084477" cy="1160169"/>
            <a:chOff x="3894357" y="1441642"/>
            <a:chExt cx="4277715" cy="1160169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9D515A8E-F79A-4560-BE93-DCD0EC8E8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90835D8D-3BCF-4765-B408-899D83577790}"/>
                </a:ext>
              </a:extLst>
            </p:cNvPr>
            <p:cNvSpPr txBox="1"/>
            <p:nvPr/>
          </p:nvSpPr>
          <p:spPr>
            <a:xfrm>
              <a:off x="3894357" y="1760116"/>
              <a:ext cx="355983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88B29A"/>
                  </a:solidFill>
                </a:rPr>
                <a:t>الكربوهيدرات 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5D8ED64-5DFD-4BE1-AA55-C18EAE59DA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84" t="40267" r="55099" b="12632"/>
          <a:stretch/>
        </p:blipFill>
        <p:spPr>
          <a:xfrm>
            <a:off x="328570" y="1371600"/>
            <a:ext cx="4459999" cy="41148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B3595B2-3F9A-474C-830C-31E6C9BF75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11" t="66842" r="38224" b="12281"/>
          <a:stretch/>
        </p:blipFill>
        <p:spPr>
          <a:xfrm>
            <a:off x="7513757" y="3910263"/>
            <a:ext cx="3598240" cy="167917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57C788A-1212-4F25-941C-561F472879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5655" t="43157" r="36447" b="15615"/>
          <a:stretch/>
        </p:blipFill>
        <p:spPr>
          <a:xfrm>
            <a:off x="4884985" y="1673156"/>
            <a:ext cx="2767100" cy="3585410"/>
          </a:xfrm>
          <a:prstGeom prst="rect">
            <a:avLst/>
          </a:prstGeom>
        </p:spPr>
      </p:pic>
      <p:sp>
        <p:nvSpPr>
          <p:cNvPr id="26" name="فقاعة الكلام: بيضاوية 25">
            <a:extLst>
              <a:ext uri="{FF2B5EF4-FFF2-40B4-BE49-F238E27FC236}">
                <a16:creationId xmlns:a16="http://schemas.microsoft.com/office/drawing/2014/main" id="{C079085B-6622-4BA1-897F-459FD07469BA}"/>
              </a:ext>
            </a:extLst>
          </p:cNvPr>
          <p:cNvSpPr/>
          <p:nvPr/>
        </p:nvSpPr>
        <p:spPr>
          <a:xfrm>
            <a:off x="8133075" y="2084582"/>
            <a:ext cx="2317881" cy="1679178"/>
          </a:xfrm>
          <a:prstGeom prst="wedgeEllipseCallout">
            <a:avLst>
              <a:gd name="adj1" fmla="val 73780"/>
              <a:gd name="adj2" fmla="val -143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على ماذا يدل ذلك ؟</a:t>
            </a:r>
          </a:p>
        </p:txBody>
      </p:sp>
    </p:spTree>
    <p:extLst>
      <p:ext uri="{BB962C8B-B14F-4D97-AF65-F5344CB8AC3E}">
        <p14:creationId xmlns:p14="http://schemas.microsoft.com/office/powerpoint/2010/main" val="3574714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0D5BFE3E-7515-41BF-A624-F62D20239B89}"/>
              </a:ext>
            </a:extLst>
          </p:cNvPr>
          <p:cNvGrpSpPr/>
          <p:nvPr/>
        </p:nvGrpSpPr>
        <p:grpSpPr>
          <a:xfrm>
            <a:off x="4196913" y="267350"/>
            <a:ext cx="3798173" cy="1160169"/>
            <a:chOff x="4547514" y="1450741"/>
            <a:chExt cx="3706752" cy="1160169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AA6A8C6E-E55C-4256-BCC3-A3163449D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547514" y="1450741"/>
              <a:ext cx="3706752" cy="1160169"/>
            </a:xfrm>
            <a:prstGeom prst="rect">
              <a:avLst/>
            </a:prstGeom>
          </p:spPr>
        </p:pic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D46C4081-F68E-4079-8F55-AA3741ED5CAC}"/>
                </a:ext>
              </a:extLst>
            </p:cNvPr>
            <p:cNvSpPr txBox="1"/>
            <p:nvPr/>
          </p:nvSpPr>
          <p:spPr>
            <a:xfrm>
              <a:off x="4678680" y="1790893"/>
              <a:ext cx="2842260" cy="47986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88B29A"/>
                  </a:solidFill>
                </a:rPr>
                <a:t>أنواع الكربوهيدرات  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E43145FA-B60B-4932-AA41-B16DEBD11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16" t="66491" r="35658" b="11579"/>
          <a:stretch/>
        </p:blipFill>
        <p:spPr>
          <a:xfrm>
            <a:off x="7349525" y="3770861"/>
            <a:ext cx="2794598" cy="1679445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CF011A28-13A9-4441-85A4-207B9D8C574A}"/>
              </a:ext>
            </a:extLst>
          </p:cNvPr>
          <p:cNvGrpSpPr/>
          <p:nvPr/>
        </p:nvGrpSpPr>
        <p:grpSpPr>
          <a:xfrm>
            <a:off x="6625007" y="1721529"/>
            <a:ext cx="3397298" cy="1160169"/>
            <a:chOff x="3460520" y="1441642"/>
            <a:chExt cx="4711552" cy="1160169"/>
          </a:xfrm>
        </p:grpSpPr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2F83EFD7-4D8C-49E5-B007-E5A4993E0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B619C2E4-CBA0-4C6D-9DE3-5727AAF5AEA6}"/>
                </a:ext>
              </a:extLst>
            </p:cNvPr>
            <p:cNvSpPr txBox="1"/>
            <p:nvPr/>
          </p:nvSpPr>
          <p:spPr>
            <a:xfrm>
              <a:off x="3460520" y="1712647"/>
              <a:ext cx="3559838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88B29A"/>
                  </a:solidFill>
                </a:rPr>
                <a:t>بسيطة  </a:t>
              </a:r>
            </a:p>
          </p:txBody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2CECA1F-02AD-4573-AFEA-8DA178AEAF14}"/>
              </a:ext>
            </a:extLst>
          </p:cNvPr>
          <p:cNvSpPr txBox="1"/>
          <p:nvPr/>
        </p:nvSpPr>
        <p:spPr>
          <a:xfrm>
            <a:off x="7490102" y="2881697"/>
            <a:ext cx="23916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47666D"/>
                </a:solidFill>
              </a:rPr>
              <a:t>سكريات</a:t>
            </a:r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DEF0AF9B-B7AD-49D4-9C90-A6983E858D58}"/>
              </a:ext>
            </a:extLst>
          </p:cNvPr>
          <p:cNvGrpSpPr/>
          <p:nvPr/>
        </p:nvGrpSpPr>
        <p:grpSpPr>
          <a:xfrm>
            <a:off x="1142811" y="1717327"/>
            <a:ext cx="3584975" cy="1160169"/>
            <a:chOff x="3200240" y="1441642"/>
            <a:chExt cx="4971832" cy="1160169"/>
          </a:xfrm>
        </p:grpSpPr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C31050C4-69AB-4435-A0AC-F58D1A875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93" t="84774" r="7924" b="7532"/>
            <a:stretch/>
          </p:blipFill>
          <p:spPr>
            <a:xfrm>
              <a:off x="4465320" y="1441642"/>
              <a:ext cx="3706752" cy="1160169"/>
            </a:xfrm>
            <a:prstGeom prst="rect">
              <a:avLst/>
            </a:prstGeom>
          </p:spPr>
        </p:pic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C67320EF-B8A3-41A1-A5BD-50A172EC1AF1}"/>
                </a:ext>
              </a:extLst>
            </p:cNvPr>
            <p:cNvSpPr txBox="1"/>
            <p:nvPr/>
          </p:nvSpPr>
          <p:spPr>
            <a:xfrm>
              <a:off x="3200240" y="1760116"/>
              <a:ext cx="3559838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88B29A"/>
                  </a:solidFill>
                </a:rPr>
                <a:t>معقدة</a:t>
              </a: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6BFBBC3A-D599-463A-8405-5F2C3DC5F0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98" t="66667" r="56905" b="20526"/>
          <a:stretch/>
        </p:blipFill>
        <p:spPr>
          <a:xfrm>
            <a:off x="3316856" y="3770861"/>
            <a:ext cx="2365957" cy="1311443"/>
          </a:xfrm>
          <a:prstGeom prst="rect">
            <a:avLst/>
          </a:prstGeom>
        </p:spPr>
      </p:pic>
      <p:sp>
        <p:nvSpPr>
          <p:cNvPr id="40" name="مربع نص 39">
            <a:extLst>
              <a:ext uri="{FF2B5EF4-FFF2-40B4-BE49-F238E27FC236}">
                <a16:creationId xmlns:a16="http://schemas.microsoft.com/office/drawing/2014/main" id="{2C006EA8-ED66-495F-B261-8486B0497DAC}"/>
              </a:ext>
            </a:extLst>
          </p:cNvPr>
          <p:cNvSpPr txBox="1"/>
          <p:nvPr/>
        </p:nvSpPr>
        <p:spPr>
          <a:xfrm>
            <a:off x="4058359" y="2782668"/>
            <a:ext cx="23916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47666D"/>
                </a:solidFill>
              </a:rPr>
              <a:t>نشويات 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05FF7521-4580-4A65-9E51-EFA1D50E1DF5}"/>
              </a:ext>
            </a:extLst>
          </p:cNvPr>
          <p:cNvSpPr txBox="1"/>
          <p:nvPr/>
        </p:nvSpPr>
        <p:spPr>
          <a:xfrm>
            <a:off x="929482" y="2782669"/>
            <a:ext cx="23916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47666D"/>
                </a:solidFill>
              </a:rPr>
              <a:t>الياف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CFC4C22-EC62-4045-8E7D-823B3FE7D9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08" t="76842" r="56905" b="11666"/>
          <a:stretch/>
        </p:blipFill>
        <p:spPr>
          <a:xfrm>
            <a:off x="3466916" y="4995827"/>
            <a:ext cx="2065835" cy="97564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5D7E431-53AA-4D5D-86AD-CE9ADF67D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97" t="66952" r="71564" b="18822"/>
          <a:stretch/>
        </p:blipFill>
        <p:spPr>
          <a:xfrm>
            <a:off x="989652" y="3574002"/>
            <a:ext cx="1962968" cy="134961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6DFA153-0F62-406B-966E-11ACD0DDDF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97" t="79474" r="70691" b="11102"/>
          <a:stretch/>
        </p:blipFill>
        <p:spPr>
          <a:xfrm>
            <a:off x="857324" y="4995827"/>
            <a:ext cx="2065835" cy="875262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7C8BA4CB-14A5-4193-AEA8-DF6B13F742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0800000">
            <a:off x="7349525" y="48879"/>
            <a:ext cx="2457706" cy="1860027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829A5007-6132-493C-82BD-EE7D83F575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1" r="69647" b="51389"/>
          <a:stretch/>
        </p:blipFill>
        <p:spPr>
          <a:xfrm rot="10800000" flipH="1">
            <a:off x="1839894" y="-7611"/>
            <a:ext cx="2651728" cy="200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33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0" grpId="0"/>
      <p:bldP spid="44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4920</TotalTime>
  <Words>191</Words>
  <Application>Microsoft Office PowerPoint</Application>
  <PresentationFormat>شاشة عريضة</PresentationFormat>
  <Paragraphs>51</Paragraphs>
  <Slides>28</Slides>
  <Notes>0</Notes>
  <HiddenSlides>3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وديان الردادي</dc:creator>
  <cp:lastModifiedBy>وديان الردادي</cp:lastModifiedBy>
  <cp:revision>176</cp:revision>
  <dcterms:created xsi:type="dcterms:W3CDTF">2021-08-27T00:57:32Z</dcterms:created>
  <dcterms:modified xsi:type="dcterms:W3CDTF">2022-01-03T02:45:04Z</dcterms:modified>
</cp:coreProperties>
</file>