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331" r:id="rId4"/>
    <p:sldId id="350" r:id="rId5"/>
    <p:sldId id="452" r:id="rId6"/>
    <p:sldId id="454" r:id="rId7"/>
    <p:sldId id="281" r:id="rId8"/>
    <p:sldId id="345" r:id="rId9"/>
    <p:sldId id="261" r:id="rId10"/>
    <p:sldId id="273" r:id="rId11"/>
    <p:sldId id="312" r:id="rId12"/>
    <p:sldId id="313" r:id="rId13"/>
    <p:sldId id="314" r:id="rId14"/>
    <p:sldId id="373" r:id="rId15"/>
    <p:sldId id="315" r:id="rId16"/>
    <p:sldId id="318" r:id="rId17"/>
    <p:sldId id="376" r:id="rId18"/>
    <p:sldId id="455" r:id="rId19"/>
    <p:sldId id="264" r:id="rId20"/>
    <p:sldId id="265" r:id="rId21"/>
    <p:sldId id="290" r:id="rId22"/>
    <p:sldId id="448" r:id="rId23"/>
  </p:sldIdLst>
  <p:sldSz cx="18288000" cy="10287000"/>
  <p:notesSz cx="6858000" cy="9144000"/>
  <p:embeddedFontLst>
    <p:embeddedFont>
      <p:font typeface="Abadi" panose="020B0604020104020204" pitchFamily="34" charset="0"/>
      <p:regular r:id="rId25"/>
    </p:embeddedFont>
    <p:embeddedFont>
      <p:font typeface="ADLaM Display" panose="02010000000000000000" pitchFamily="2" charset="0"/>
      <p:regular r:id="rId26"/>
    </p:embeddedFont>
    <p:embeddedFont>
      <p:font typeface="Aharoni" panose="02010803020104030203" pitchFamily="2" charset="-79"/>
      <p:bold r:id="rId27"/>
    </p:embeddedFont>
    <p:embeddedFont>
      <p:font typeface="Arial Nova" panose="020B0504020202020204" pitchFamily="34" charset="0"/>
      <p:regular r:id="rId28"/>
      <p:bold r:id="rId29"/>
      <p:italic r:id="rId30"/>
      <p:boldItalic r:id="rId31"/>
    </p:embeddedFont>
    <p:embeddedFont>
      <p:font typeface="Arial Rounded MT Bold" panose="020F0704030504030204" pitchFamily="34" charset="0"/>
      <p:regular r:id="rId32"/>
    </p:embeddedFont>
    <p:embeddedFont>
      <p:font typeface="Dreaming Outloud Pro" panose="03050502040302030504" pitchFamily="66" charset="0"/>
      <p:regular r:id="rId33"/>
      <p:italic r:id="rId34"/>
    </p:embeddedFont>
    <p:embeddedFont>
      <p:font typeface="Impact" panose="020B0806030902050204" pitchFamily="34" charset="0"/>
      <p:regular r:id="rId35"/>
    </p:embeddedFont>
    <p:embeddedFont>
      <p:font typeface="Leelawadee UI" panose="020B0502040204020203" pitchFamily="34" charset="-34"/>
      <p:regular r:id="rId36"/>
      <p:bold r:id="rId37"/>
    </p:embeddedFont>
    <p:embeddedFont>
      <p:font typeface="More Sugar Thin" panose="020B0604020202020204" charset="0"/>
      <p:regular r:id="rId38"/>
    </p:embeddedFont>
    <p:embeddedFont>
      <p:font typeface="Sitka Display" pitchFamily="2" charset="0"/>
      <p:regular r:id="rId39"/>
      <p:bold r:id="rId40"/>
      <p:italic r:id="rId41"/>
      <p:boldItalic r:id="rId42"/>
    </p:embeddedFont>
    <p:embeddedFont>
      <p:font typeface="Source Sans Pro Black" panose="020B0803030403020204" pitchFamily="34" charset="0"/>
      <p:bold r:id="rId43"/>
      <p:boldItalic r:id="rId44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  <a:srgbClr val="000000"/>
    <a:srgbClr val="E4AF81"/>
    <a:srgbClr val="76C4EE"/>
    <a:srgbClr val="EF6F67"/>
    <a:srgbClr val="FFFFFF"/>
    <a:srgbClr val="F0693F"/>
    <a:srgbClr val="FFFFCC"/>
    <a:srgbClr val="FFCC99"/>
    <a:srgbClr val="ACE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35" autoAdjust="0"/>
    <p:restoredTop sz="93528" autoAdjust="0"/>
  </p:normalViewPr>
  <p:slideViewPr>
    <p:cSldViewPr>
      <p:cViewPr>
        <p:scale>
          <a:sx n="41" d="100"/>
          <a:sy n="41" d="100"/>
        </p:scale>
        <p:origin x="84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08/07/45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2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0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50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14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1109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89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10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3A8D236-F0FE-D3B4-5FD2-C7C2D58E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0" y="106360"/>
            <a:ext cx="7962900" cy="100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335512-371D-C499-1C2F-C6317E35B8CA}"/>
              </a:ext>
            </a:extLst>
          </p:cNvPr>
          <p:cNvSpPr/>
          <p:nvPr/>
        </p:nvSpPr>
        <p:spPr>
          <a:xfrm>
            <a:off x="-114300" y="9032253"/>
            <a:ext cx="18516600" cy="100027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4"/>
          <p:cNvSpPr txBox="1"/>
          <p:nvPr/>
        </p:nvSpPr>
        <p:spPr>
          <a:xfrm>
            <a:off x="533400" y="9398547"/>
            <a:ext cx="16427826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ar-SA" sz="4400" b="1" dirty="0">
                <a:solidFill>
                  <a:schemeClr val="tx1"/>
                </a:solidFill>
                <a:latin typeface="KFGQPC Uthman Taha Naskh"/>
              </a:rPr>
              <a:t>اللَّهُمَّ انْفَعْنِي بما علمتني، وعلمني ما ينفعني، وَارْزُقْنِي علماً ينفعني</a:t>
            </a:r>
            <a:endParaRPr lang="en-US" sz="4400" dirty="0">
              <a:solidFill>
                <a:schemeClr val="tx1"/>
              </a:solidFill>
              <a:latin typeface="More Sugar Thi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5CF40-35FA-2266-A711-AA35CEC7908E}"/>
              </a:ext>
            </a:extLst>
          </p:cNvPr>
          <p:cNvSpPr txBox="1"/>
          <p:nvPr/>
        </p:nvSpPr>
        <p:spPr>
          <a:xfrm>
            <a:off x="304800" y="2705100"/>
            <a:ext cx="9349314" cy="469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00" b="0" i="0" u="none" strike="noStrike" kern="1200" cap="none" spc="158" normalizeH="0" baseline="0" noProof="0" dirty="0">
                <a:ln w="381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Source Sans Pro Black" panose="020B0803030403020204" pitchFamily="34" charset="0"/>
              </a:rPr>
              <a:t>Good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58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Source Sans Pro Black" panose="020B0803030403020204" pitchFamily="34" charset="0"/>
              </a:rPr>
              <a:t>Morning</a:t>
            </a:r>
            <a:endParaRPr kumimoji="0" lang="en-US" sz="12600" b="0" i="0" u="none" strike="noStrike" kern="1200" cap="none" spc="158" normalizeH="0" baseline="0" noProof="0" dirty="0">
              <a:ln w="38100">
                <a:solidFill>
                  <a:sysClr val="windowText" lastClr="000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Source Sans Pro Black" panose="020B0803030403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401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Little boy holding a cup and playing basketball">
            <a:extLst>
              <a:ext uri="{FF2B5EF4-FFF2-40B4-BE49-F238E27FC236}">
                <a16:creationId xmlns:a16="http://schemas.microsoft.com/office/drawing/2014/main" id="{E9E459D0-B5F9-623C-B62A-9BC3BBFB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464" y="3387109"/>
            <a:ext cx="5663053" cy="62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3B61FFD-AECA-ADD5-7523-945FE99E2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" y="342900"/>
            <a:ext cx="6675120" cy="1333533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6A715A4C-E484-D731-5008-4771E7AC4275}"/>
              </a:ext>
            </a:extLst>
          </p:cNvPr>
          <p:cNvGrpSpPr/>
          <p:nvPr/>
        </p:nvGrpSpPr>
        <p:grpSpPr>
          <a:xfrm rot="843244">
            <a:off x="11745524" y="7630542"/>
            <a:ext cx="2338269" cy="2549336"/>
            <a:chOff x="228600" y="7309526"/>
            <a:chExt cx="2338269" cy="2549336"/>
          </a:xfrm>
        </p:grpSpPr>
        <p:pic>
          <p:nvPicPr>
            <p:cNvPr id="20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BDF0444C-7B49-BDEC-37A4-41B1E3870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1397C254-D10F-245A-3CF5-B1E910198E0B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96CEA72-7B00-D6FB-0517-DC8D3D549AF5}"/>
              </a:ext>
            </a:extLst>
          </p:cNvPr>
          <p:cNvSpPr txBox="1"/>
          <p:nvPr/>
        </p:nvSpPr>
        <p:spPr>
          <a:xfrm>
            <a:off x="228600" y="2101266"/>
            <a:ext cx="16923437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Listen to Jeff’s typical day. Tick (      ) the things he does. 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67EA5A5-EE00-C66A-8304-C5EF3DF3383A}"/>
              </a:ext>
            </a:extLst>
          </p:cNvPr>
          <p:cNvGrpSpPr/>
          <p:nvPr/>
        </p:nvGrpSpPr>
        <p:grpSpPr>
          <a:xfrm>
            <a:off x="0" y="8699173"/>
            <a:ext cx="6172200" cy="1219200"/>
            <a:chOff x="0" y="1681975"/>
            <a:chExt cx="6172200" cy="121920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533E889-A981-0A5B-938F-CCB41C10AB8E}"/>
                </a:ext>
              </a:extLst>
            </p:cNvPr>
            <p:cNvSpPr/>
            <p:nvPr/>
          </p:nvSpPr>
          <p:spPr>
            <a:xfrm>
              <a:off x="0" y="1861147"/>
              <a:ext cx="5928360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Let’s listen again. </a:t>
              </a:r>
              <a:endParaRPr lang="ar-SA" sz="4400" dirty="0">
                <a:solidFill>
                  <a:schemeClr val="tx1"/>
                </a:solidFill>
                <a:latin typeface="Aharoni" panose="02010803020104030203" pitchFamily="2" charset="-79"/>
              </a:endParaRPr>
            </a:p>
          </p:txBody>
        </p:sp>
        <p:pic>
          <p:nvPicPr>
            <p:cNvPr id="4100" name="Picture 4" descr="Exclamation Mark Image - ClipArt Best">
              <a:extLst>
                <a:ext uri="{FF2B5EF4-FFF2-40B4-BE49-F238E27FC236}">
                  <a16:creationId xmlns:a16="http://schemas.microsoft.com/office/drawing/2014/main" id="{03DB1792-978D-67B2-5E30-127E26DE2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681975"/>
              <a:ext cx="1219200" cy="12192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listening">
            <a:hlinkClick r:id="" action="ppaction://media"/>
            <a:extLst>
              <a:ext uri="{FF2B5EF4-FFF2-40B4-BE49-F238E27FC236}">
                <a16:creationId xmlns:a16="http://schemas.microsoft.com/office/drawing/2014/main" id="{C1224A19-A447-1579-0EA9-4B1A16EC2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54047" y="342900"/>
            <a:ext cx="1270000" cy="1270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7BBA3CC-0205-8C39-EFD9-273F01CF92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0020"/>
          <a:stretch/>
        </p:blipFill>
        <p:spPr>
          <a:xfrm>
            <a:off x="-304800" y="3387109"/>
            <a:ext cx="14706600" cy="4373712"/>
          </a:xfrm>
          <a:prstGeom prst="rect">
            <a:avLst/>
          </a:prstGeom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1CFE1CE5-4623-F4C7-F29F-C34D09024106}"/>
              </a:ext>
            </a:extLst>
          </p:cNvPr>
          <p:cNvSpPr/>
          <p:nvPr/>
        </p:nvSpPr>
        <p:spPr>
          <a:xfrm rot="19743818" flipV="1">
            <a:off x="9142884" y="2399063"/>
            <a:ext cx="643918" cy="173846"/>
          </a:xfrm>
          <a:prstGeom prst="halfFram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نصف إطار 15">
            <a:extLst>
              <a:ext uri="{FF2B5EF4-FFF2-40B4-BE49-F238E27FC236}">
                <a16:creationId xmlns:a16="http://schemas.microsoft.com/office/drawing/2014/main" id="{2F15D73C-FBF0-5B0E-0215-82CCB7D68A01}"/>
              </a:ext>
            </a:extLst>
          </p:cNvPr>
          <p:cNvSpPr/>
          <p:nvPr/>
        </p:nvSpPr>
        <p:spPr>
          <a:xfrm rot="19743818" flipV="1">
            <a:off x="1370484" y="3752202"/>
            <a:ext cx="643918" cy="173846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7" name="نصف إطار 16">
            <a:extLst>
              <a:ext uri="{FF2B5EF4-FFF2-40B4-BE49-F238E27FC236}">
                <a16:creationId xmlns:a16="http://schemas.microsoft.com/office/drawing/2014/main" id="{BB34432F-CAA4-96C0-10A3-231CD3B99BFA}"/>
              </a:ext>
            </a:extLst>
          </p:cNvPr>
          <p:cNvSpPr/>
          <p:nvPr/>
        </p:nvSpPr>
        <p:spPr>
          <a:xfrm rot="19743818" flipV="1">
            <a:off x="1370483" y="5433872"/>
            <a:ext cx="643918" cy="173846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8" name="نصف إطار 17">
            <a:extLst>
              <a:ext uri="{FF2B5EF4-FFF2-40B4-BE49-F238E27FC236}">
                <a16:creationId xmlns:a16="http://schemas.microsoft.com/office/drawing/2014/main" id="{CC578722-EED2-1EF3-9E91-D5419421EEDE}"/>
              </a:ext>
            </a:extLst>
          </p:cNvPr>
          <p:cNvSpPr/>
          <p:nvPr/>
        </p:nvSpPr>
        <p:spPr>
          <a:xfrm rot="19743818" flipV="1">
            <a:off x="1402567" y="7031539"/>
            <a:ext cx="643918" cy="173846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0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1" animBg="1"/>
      <p:bldP spid="8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0901954-E1D3-BDD0-C8D6-B40E64E4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571500"/>
            <a:ext cx="6400800" cy="87436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B5C2A4A-BBCE-2F08-DB31-385A0BD8D3EF}"/>
              </a:ext>
            </a:extLst>
          </p:cNvPr>
          <p:cNvSpPr/>
          <p:nvPr/>
        </p:nvSpPr>
        <p:spPr>
          <a:xfrm>
            <a:off x="228600" y="1790700"/>
            <a:ext cx="17678400" cy="152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Listen to the pronunciation of </a:t>
            </a:r>
            <a:r>
              <a:rPr lang="en-US" sz="3600" i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 he </a:t>
            </a: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</a:t>
            </a:r>
            <a:r>
              <a:rPr lang="en-US" sz="3600" i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 she</a:t>
            </a: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Notice how the words are pronounced together. Then practice.</a:t>
            </a:r>
            <a:endParaRPr lang="ar-SA" sz="3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F6F3781-D03C-6C22-4E5F-0D170B5CF39E}"/>
              </a:ext>
            </a:extLst>
          </p:cNvPr>
          <p:cNvSpPr txBox="1"/>
          <p:nvPr/>
        </p:nvSpPr>
        <p:spPr>
          <a:xfrm>
            <a:off x="1213756" y="4653923"/>
            <a:ext cx="838744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b="1" dirty="0">
                <a:latin typeface="Arial Nova" panose="020B0504020202020204" pitchFamily="34" charset="0"/>
              </a:rPr>
              <a:t>Does she </a:t>
            </a:r>
            <a:r>
              <a:rPr lang="en-US" sz="6000" dirty="0">
                <a:latin typeface="Arial Nova" panose="020B0504020202020204" pitchFamily="34" charset="0"/>
              </a:rPr>
              <a:t>get up early?</a:t>
            </a:r>
            <a:endParaRPr lang="ar-SA" sz="6000" dirty="0">
              <a:latin typeface="Arial Nova" panose="020B05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DA36737-649B-A236-EE50-2F5CBB38B31D}"/>
              </a:ext>
            </a:extLst>
          </p:cNvPr>
          <p:cNvSpPr txBox="1"/>
          <p:nvPr/>
        </p:nvSpPr>
        <p:spPr>
          <a:xfrm>
            <a:off x="1213756" y="7019604"/>
            <a:ext cx="1043940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b="1" dirty="0">
                <a:latin typeface="Arial Nova" panose="020B0504020202020204" pitchFamily="34" charset="0"/>
              </a:rPr>
              <a:t>Does he </a:t>
            </a:r>
            <a:r>
              <a:rPr lang="en-US" sz="6000" dirty="0">
                <a:latin typeface="Arial Nova" panose="020B0504020202020204" pitchFamily="34" charset="0"/>
              </a:rPr>
              <a:t>exercise every day?</a:t>
            </a:r>
            <a:endParaRPr lang="ar-SA" sz="4800" dirty="0">
              <a:latin typeface="Arial Nova" panose="020B0504020202020204" pitchFamily="34" charset="0"/>
            </a:endParaRPr>
          </a:p>
        </p:txBody>
      </p:sp>
      <p:pic>
        <p:nvPicPr>
          <p:cNvPr id="3" name="pronunciation">
            <a:hlinkClick r:id="" action="ppaction://media"/>
            <a:extLst>
              <a:ext uri="{FF2B5EF4-FFF2-40B4-BE49-F238E27FC236}">
                <a16:creationId xmlns:a16="http://schemas.microsoft.com/office/drawing/2014/main" id="{7A1033B6-FC8C-EDBA-910F-ACF41C822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35400" y="328265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25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53422AD-9FAC-3BC9-2FB2-C90F4D19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pic>
        <p:nvPicPr>
          <p:cNvPr id="3074" name="Picture 2" descr="Listen Carefully | Northside Christian Fellowship">
            <a:extLst>
              <a:ext uri="{FF2B5EF4-FFF2-40B4-BE49-F238E27FC236}">
                <a16:creationId xmlns:a16="http://schemas.microsoft.com/office/drawing/2014/main" id="{9C521415-35A0-6257-CCC7-A3B1EADF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27" y="1866900"/>
            <a:ext cx="8647746" cy="76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2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53422AD-9FAC-3BC9-2FB2-C90F4D195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71500"/>
            <a:ext cx="4505389" cy="609600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D6B61AD-4B50-1540-93CB-73D81EA1C00E}"/>
              </a:ext>
            </a:extLst>
          </p:cNvPr>
          <p:cNvSpPr/>
          <p:nvPr/>
        </p:nvSpPr>
        <p:spPr>
          <a:xfrm>
            <a:off x="17297400" y="22860"/>
            <a:ext cx="914400" cy="9197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92</a:t>
            </a:r>
            <a:endParaRPr lang="ar-SA" sz="40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C97687C-F914-82DF-8389-0660A3451347}"/>
              </a:ext>
            </a:extLst>
          </p:cNvPr>
          <p:cNvSpPr txBox="1"/>
          <p:nvPr/>
        </p:nvSpPr>
        <p:spPr>
          <a:xfrm>
            <a:off x="762000" y="1866900"/>
            <a:ext cx="10350828" cy="7468519"/>
          </a:xfrm>
          <a:prstGeom prst="rect">
            <a:avLst/>
          </a:prstGeom>
          <a:solidFill>
            <a:srgbClr val="C6D9F1">
              <a:alpha val="27843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Fahd</a:t>
            </a:r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Hi, Ryan. Where are you going?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Ryan</a:t>
            </a:r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To the gym. I usually work out for about an hour in the afternoon. Where are you off to?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Fahd</a:t>
            </a:r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To martial arts class.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Ryan</a:t>
            </a:r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That’s awesome! What are you learning?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Fahd</a:t>
            </a:r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Well, right now, I’m learning some difficult karate moves. But sometimes we do special exercises to learn how to concentrate. Come along some time. </a:t>
            </a:r>
            <a:endParaRPr lang="ar-SA" sz="3600" dirty="0">
              <a:latin typeface="Leelawadee UI" panose="020B0502040204020203" pitchFamily="34" charset="-34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0358424-2F1C-19AF-2B5E-3F204D127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4772" y="2019300"/>
            <a:ext cx="6159828" cy="5014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versation">
            <a:hlinkClick r:id="" action="ppaction://media"/>
            <a:extLst>
              <a:ext uri="{FF2B5EF4-FFF2-40B4-BE49-F238E27FC236}">
                <a16:creationId xmlns:a16="http://schemas.microsoft.com/office/drawing/2014/main" id="{206EA9C0-FA5A-BD60-647A-25BC269C2F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860.9375"/>
                </p14:media>
              </p:ext>
            </p:ext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0630" y="442622"/>
            <a:ext cx="919798" cy="91979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47A5870-5ECE-F2F6-7883-A1D252BC3C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7866" y="7200900"/>
            <a:ext cx="6553639" cy="2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91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E31B4F-CD7E-CF58-F7A0-C7F6D3981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2716371"/>
            <a:ext cx="3981514" cy="8269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9C7C6AF-B551-AA24-3267-BBE83FE41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543300"/>
            <a:ext cx="9448800" cy="4581832"/>
          </a:xfrm>
          <a:prstGeom prst="rect">
            <a:avLst/>
          </a:prstGeom>
        </p:spPr>
      </p:pic>
      <p:pic>
        <p:nvPicPr>
          <p:cNvPr id="6" name="conversation">
            <a:hlinkClick r:id="" action="ppaction://media"/>
            <a:extLst>
              <a:ext uri="{FF2B5EF4-FFF2-40B4-BE49-F238E27FC236}">
                <a16:creationId xmlns:a16="http://schemas.microsoft.com/office/drawing/2014/main" id="{3CBAEAC6-2BAE-1429-02E1-69B2E2A11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35" end="0.9375"/>
                </p14:media>
              </p:ext>
            </p:ext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1802" y="571500"/>
            <a:ext cx="919798" cy="919798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81495C1-72D6-E267-E7AE-7982B3FCAEDF}"/>
              </a:ext>
            </a:extLst>
          </p:cNvPr>
          <p:cNvGrpSpPr/>
          <p:nvPr/>
        </p:nvGrpSpPr>
        <p:grpSpPr>
          <a:xfrm rot="843244">
            <a:off x="14289246" y="2348409"/>
            <a:ext cx="2338269" cy="2549336"/>
            <a:chOff x="228600" y="7309526"/>
            <a:chExt cx="2338269" cy="2549336"/>
          </a:xfrm>
        </p:grpSpPr>
        <p:pic>
          <p:nvPicPr>
            <p:cNvPr id="8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DB17D2BA-99A8-6B04-0850-4306E0439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59FDF962-B799-2B47-1DAB-704E09E6D33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234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838ED89-7113-B0BB-AA55-562BC10C8DA1}"/>
              </a:ext>
            </a:extLst>
          </p:cNvPr>
          <p:cNvSpPr txBox="1"/>
          <p:nvPr/>
        </p:nvSpPr>
        <p:spPr>
          <a:xfrm>
            <a:off x="304800" y="3383130"/>
            <a:ext cx="15087600" cy="461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/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1. What does Ryan usually do in the afternoons?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2. What kind of lesson does Fahd have?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3. What is he learning now?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35C0E21-1DD7-1314-D08F-1B84EB0A3049}"/>
              </a:ext>
            </a:extLst>
          </p:cNvPr>
          <p:cNvSpPr txBox="1"/>
          <p:nvPr/>
        </p:nvSpPr>
        <p:spPr>
          <a:xfrm>
            <a:off x="933466" y="5152570"/>
            <a:ext cx="1226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He usually works out for about an hour.</a:t>
            </a:r>
            <a:endParaRPr lang="ar-SA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6296A92-208D-52D0-55AD-9EBB99B76309}"/>
              </a:ext>
            </a:extLst>
          </p:cNvPr>
          <p:cNvSpPr txBox="1"/>
          <p:nvPr/>
        </p:nvSpPr>
        <p:spPr>
          <a:xfrm>
            <a:off x="951754" y="6576335"/>
            <a:ext cx="1478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He has a karate lesson. \ He has a martial arts class.</a:t>
            </a:r>
            <a:endParaRPr lang="ar-SA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117CC4-5EE2-E598-CCC3-55AF99130EC5}"/>
              </a:ext>
            </a:extLst>
          </p:cNvPr>
          <p:cNvSpPr txBox="1"/>
          <p:nvPr/>
        </p:nvSpPr>
        <p:spPr>
          <a:xfrm>
            <a:off x="942610" y="8008093"/>
            <a:ext cx="16535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He is learning some difficult karate moves.</a:t>
            </a:r>
            <a:endParaRPr lang="ar-SA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2" name="Picture 2" descr="Vector Bubbles With Question Mark Question Icons Isolated On White Stock  Illustration - Download Image Now - iStock">
            <a:extLst>
              <a:ext uri="{FF2B5EF4-FFF2-40B4-BE49-F238E27FC236}">
                <a16:creationId xmlns:a16="http://schemas.microsoft.com/office/drawing/2014/main" id="{A6514CF9-ADC3-A1D5-D2F1-7756D4F22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60" y="-99060"/>
            <a:ext cx="6953250" cy="556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C26A2F-6142-25E2-F3C6-625B1FA616F4}"/>
              </a:ext>
            </a:extLst>
          </p:cNvPr>
          <p:cNvSpPr/>
          <p:nvPr/>
        </p:nvSpPr>
        <p:spPr>
          <a:xfrm>
            <a:off x="304800" y="2019300"/>
            <a:ext cx="8839200" cy="106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48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About the conversation</a:t>
            </a:r>
            <a:endParaRPr lang="ar-SA" sz="4800" dirty="0"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1566772-C122-9DDF-C5D0-AE44CB46554D}"/>
              </a:ext>
            </a:extLst>
          </p:cNvPr>
          <p:cNvGrpSpPr/>
          <p:nvPr/>
        </p:nvGrpSpPr>
        <p:grpSpPr>
          <a:xfrm rot="843244">
            <a:off x="13990542" y="6532255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8F4B15CD-B55B-DAA2-D61F-21B93B918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4421931C-3920-61A7-0C5D-D95E6A4FC0DD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3924E69-0A3B-16EE-7296-F40A4CC97650}"/>
              </a:ext>
            </a:extLst>
          </p:cNvPr>
          <p:cNvSpPr/>
          <p:nvPr/>
        </p:nvSpPr>
        <p:spPr>
          <a:xfrm>
            <a:off x="17297400" y="22860"/>
            <a:ext cx="914400" cy="9197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92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513189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pic>
        <p:nvPicPr>
          <p:cNvPr id="5122" name="Picture 2" descr="Vector Bubbles With Question Mark Question Icons Isolated On White Stock  Illustration - Download Image Now - iStock">
            <a:extLst>
              <a:ext uri="{FF2B5EF4-FFF2-40B4-BE49-F238E27FC236}">
                <a16:creationId xmlns:a16="http://schemas.microsoft.com/office/drawing/2014/main" id="{A6514CF9-ADC3-A1D5-D2F1-7756D4F22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66814"/>
            <a:ext cx="9163050" cy="73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C26A2F-6142-25E2-F3C6-625B1FA616F4}"/>
              </a:ext>
            </a:extLst>
          </p:cNvPr>
          <p:cNvSpPr/>
          <p:nvPr/>
        </p:nvSpPr>
        <p:spPr>
          <a:xfrm>
            <a:off x="609600" y="1943100"/>
            <a:ext cx="17068800" cy="106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Find someone in your class who does each of the activities. </a:t>
            </a:r>
            <a:endParaRPr lang="ar-SA" sz="4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B74ED47-01E0-57ED-BDC8-52B5B2CF30D0}"/>
              </a:ext>
            </a:extLst>
          </p:cNvPr>
          <p:cNvGrpSpPr/>
          <p:nvPr/>
        </p:nvGrpSpPr>
        <p:grpSpPr>
          <a:xfrm>
            <a:off x="13596366" y="77955"/>
            <a:ext cx="4606290" cy="2324100"/>
            <a:chOff x="13696950" y="209550"/>
            <a:chExt cx="4606290" cy="2324100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B08353E7-520F-EC9C-D03F-88FDB8A5AB0F}"/>
                </a:ext>
              </a:extLst>
            </p:cNvPr>
            <p:cNvSpPr/>
            <p:nvPr/>
          </p:nvSpPr>
          <p:spPr>
            <a:xfrm>
              <a:off x="14859000" y="952500"/>
              <a:ext cx="3444240" cy="838200"/>
            </a:xfrm>
            <a:prstGeom prst="rect">
              <a:avLst/>
            </a:prstGeom>
            <a:solidFill>
              <a:srgbClr val="E4AF81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Your Turn</a:t>
              </a:r>
              <a:endParaRPr lang="ar-SA" sz="40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Finger Pointing At You Vector Art, Icons, and Graphics for Free Download">
              <a:extLst>
                <a:ext uri="{FF2B5EF4-FFF2-40B4-BE49-F238E27FC236}">
                  <a16:creationId xmlns:a16="http://schemas.microsoft.com/office/drawing/2014/main" id="{105E4E31-4693-3D82-DE45-C88A5566F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6950" y="209550"/>
              <a:ext cx="2324100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920E5864-86BB-463E-2935-D32F08B25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36" t="1661"/>
          <a:stretch/>
        </p:blipFill>
        <p:spPr>
          <a:xfrm>
            <a:off x="762000" y="3314699"/>
            <a:ext cx="16623792" cy="65269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1F79D1B-BDD2-C33F-4912-7D441710209F}"/>
              </a:ext>
            </a:extLst>
          </p:cNvPr>
          <p:cNvGrpSpPr/>
          <p:nvPr/>
        </p:nvGrpSpPr>
        <p:grpSpPr>
          <a:xfrm rot="843244">
            <a:off x="14289246" y="2348409"/>
            <a:ext cx="2338269" cy="2549336"/>
            <a:chOff x="228600" y="7309526"/>
            <a:chExt cx="2338269" cy="2549336"/>
          </a:xfrm>
        </p:grpSpPr>
        <p:pic>
          <p:nvPicPr>
            <p:cNvPr id="14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8DDA6958-AB62-B22D-F583-4DA2DAEE6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306B0E6D-07EB-6A5B-4E41-BDB682AB6097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898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C26A2F-6142-25E2-F3C6-625B1FA616F4}"/>
              </a:ext>
            </a:extLst>
          </p:cNvPr>
          <p:cNvSpPr/>
          <p:nvPr/>
        </p:nvSpPr>
        <p:spPr>
          <a:xfrm>
            <a:off x="609600" y="1943100"/>
            <a:ext cx="170688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Find someone in your class who does each of the activities. </a:t>
            </a:r>
            <a:endParaRPr lang="ar-SA" sz="4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889D36-AE9D-CEF1-32D4-6BF39A595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5" y="281368"/>
            <a:ext cx="6661492" cy="127006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FA6149D-A656-CB4D-CCD1-CCF5B0FA3A28}"/>
              </a:ext>
            </a:extLst>
          </p:cNvPr>
          <p:cNvSpPr txBox="1"/>
          <p:nvPr/>
        </p:nvSpPr>
        <p:spPr>
          <a:xfrm>
            <a:off x="597408" y="4229100"/>
            <a:ext cx="10363200" cy="359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highlight>
                  <a:srgbClr val="C6D9F1"/>
                </a:highlight>
                <a:latin typeface="Arial Rounded MT Bold" panose="020F0704030504030204" pitchFamily="34" charset="0"/>
              </a:rPr>
              <a:t>1. Do you take any lessons? What kind?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highlight>
                  <a:srgbClr val="C6D9F1"/>
                </a:highlight>
                <a:latin typeface="Arial Rounded MT Bold" panose="020F0704030504030204" pitchFamily="34" charset="0"/>
              </a:rPr>
              <a:t>2. What do you usually do on Saturdays?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highlight>
                  <a:srgbClr val="C6D9F1"/>
                </a:highlight>
                <a:latin typeface="Arial Rounded MT Bold" panose="020F0704030504030204" pitchFamily="34" charset="0"/>
              </a:rPr>
              <a:t>3. What do you never do on Saturdays?</a:t>
            </a:r>
            <a:endParaRPr lang="ar-SA" sz="4000" dirty="0">
              <a:highlight>
                <a:srgbClr val="C6D9F1"/>
              </a:highlight>
              <a:latin typeface="Arial Rounded MT Bold" panose="020F07040305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6240626-9AA5-CFEF-1992-1A78D371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400" y="4036123"/>
            <a:ext cx="6807550" cy="418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E8D41AD-AA16-6CBA-3FBC-90BCB2E6CAD6}"/>
              </a:ext>
            </a:extLst>
          </p:cNvPr>
          <p:cNvGrpSpPr/>
          <p:nvPr/>
        </p:nvGrpSpPr>
        <p:grpSpPr>
          <a:xfrm rot="843244">
            <a:off x="14600141" y="1472110"/>
            <a:ext cx="2338269" cy="2549336"/>
            <a:chOff x="228600" y="7309526"/>
            <a:chExt cx="2338269" cy="2549336"/>
          </a:xfrm>
        </p:grpSpPr>
        <p:pic>
          <p:nvPicPr>
            <p:cNvPr id="14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24ED2809-48CE-EBF1-8AB8-F23576681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999A0E5-D13D-79C4-FA69-8713E5C3E49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75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Book Time</a:t>
            </a:r>
            <a:endParaRPr lang="ar-SA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Source Sans Pro Black" panose="020B0803030403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4886514" y="4152900"/>
            <a:ext cx="8464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Open page 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91 - 92</a:t>
            </a:r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endParaRPr lang="ar-SA" sz="8000" b="0" cap="none" spc="0" dirty="0">
              <a:ln w="0"/>
              <a:solidFill>
                <a:schemeClr val="tx1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5516263" y="6168849"/>
            <a:ext cx="725551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Let’s fill out the listening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chart  &amp;</a:t>
            </a:r>
          </a:p>
          <a:p>
            <a:pPr algn="ctr"/>
            <a:r>
              <a:rPr lang="en-US" sz="4800" dirty="0">
                <a:ln w="0"/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‘about the conversation’</a:t>
            </a:r>
          </a:p>
          <a:p>
            <a:pPr algn="ctr"/>
            <a:r>
              <a:rPr lang="en-US" sz="4800" dirty="0">
                <a:ln w="0"/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answers</a:t>
            </a:r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together</a:t>
            </a:r>
            <a:endParaRPr lang="ar-SA" sz="4800" b="0" cap="none" spc="0" dirty="0">
              <a:ln w="0"/>
              <a:solidFill>
                <a:srgbClr val="FF0000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spc="136" dirty="0">
                <a:solidFill>
                  <a:srgbClr val="333034"/>
                </a:solidFill>
                <a:latin typeface="Source Sans Pro Black" panose="020F0502020204030204" pitchFamily="34" charset="0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udi Arabia Flag Brush Stroke Clipart Design, Saudi Arabia Flag Art, Saudi  Arabia Flag Vactor, Saudi Arabia Flag Clip Art PNG and Vector with  Transparent Background for Free Download">
            <a:extLst>
              <a:ext uri="{FF2B5EF4-FFF2-40B4-BE49-F238E27FC236}">
                <a16:creationId xmlns:a16="http://schemas.microsoft.com/office/drawing/2014/main" id="{7CF4502D-08FE-88E7-D57D-B2404466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62098"/>
            <a:ext cx="19354800" cy="193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1240446" y="647700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</a:rPr>
              <a:t>Linking this lesson to my </a:t>
            </a:r>
            <a:r>
              <a:rPr lang="en-US" sz="5400" b="1" dirty="0">
                <a:solidFill>
                  <a:srgbClr val="C00000"/>
                </a:solidFill>
              </a:rPr>
              <a:t>Country </a:t>
            </a:r>
            <a:endParaRPr lang="ar-SA" sz="6000" b="1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905000" y="647700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SAUDI ARABIAN TEAM STAGES AT SIA CENTRE">
            <a:extLst>
              <a:ext uri="{FF2B5EF4-FFF2-40B4-BE49-F238E27FC236}">
                <a16:creationId xmlns:a16="http://schemas.microsoft.com/office/drawing/2014/main" id="{8CB6A377-9588-201B-52B3-B58202FC0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r="7113"/>
          <a:stretch/>
        </p:blipFill>
        <p:spPr bwMode="auto">
          <a:xfrm>
            <a:off x="10439400" y="3695700"/>
            <a:ext cx="7086600" cy="55626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40156EE-DBAC-A564-FB10-D61F33B84BAF}"/>
              </a:ext>
            </a:extLst>
          </p:cNvPr>
          <p:cNvSpPr/>
          <p:nvPr/>
        </p:nvSpPr>
        <p:spPr>
          <a:xfrm>
            <a:off x="1371600" y="2664851"/>
            <a:ext cx="8610600" cy="72466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3600" dirty="0">
                <a:latin typeface="Arial Rounded MT Bold" panose="020F0704030504030204" pitchFamily="34" charset="0"/>
              </a:rPr>
              <a:t>Alhamdulillah our country, </a:t>
            </a:r>
          </a:p>
          <a:p>
            <a:pPr algn="just"/>
            <a:r>
              <a:rPr lang="en-US" sz="3600" dirty="0">
                <a:latin typeface="Arial Rounded MT Bold" panose="020F0704030504030204" pitchFamily="34" charset="0"/>
              </a:rPr>
              <a:t>the kingdom of  Saudi Arabia.</a:t>
            </a:r>
          </a:p>
          <a:p>
            <a:pPr algn="just"/>
            <a:r>
              <a:rPr lang="en-US" sz="3600" dirty="0">
                <a:latin typeface="Arial Rounded MT Bold" panose="020F0704030504030204" pitchFamily="34" charset="0"/>
              </a:rPr>
              <a:t>Have launched a lot of sport’s training centers at every areas at every park, that you can visit everyday. </a:t>
            </a:r>
          </a:p>
          <a:p>
            <a:pPr algn="just"/>
            <a:r>
              <a:rPr lang="en-US" sz="3600" dirty="0">
                <a:latin typeface="Arial Rounded MT Bold" panose="020F0704030504030204" pitchFamily="34" charset="0"/>
              </a:rPr>
              <a:t>And you can add it as a healthy, habit and a  lifestyle. </a:t>
            </a:r>
          </a:p>
          <a:p>
            <a:pPr algn="just"/>
            <a:endParaRPr lang="en-US" sz="3600" dirty="0">
              <a:latin typeface="Arial Rounded MT Bold" panose="020F0704030504030204" pitchFamily="34" charset="0"/>
            </a:endParaRPr>
          </a:p>
          <a:p>
            <a:pPr algn="just"/>
            <a:endParaRPr lang="en-US" sz="3600" dirty="0">
              <a:latin typeface="Arial Rounded MT Bold" panose="020F0704030504030204" pitchFamily="34" charset="0"/>
            </a:endParaRPr>
          </a:p>
          <a:p>
            <a:pPr algn="just"/>
            <a:r>
              <a:rPr lang="en-US" sz="3600" dirty="0">
                <a:latin typeface="Arial Rounded MT Bold" panose="020F0704030504030204" pitchFamily="34" charset="0"/>
              </a:rPr>
              <a:t>To make leisure time beneficial and gain healthy and physical skills.</a:t>
            </a:r>
            <a:endParaRPr lang="ar-SA" sz="36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2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535680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Revision</a:t>
            </a:r>
            <a:endParaRPr kumimoji="0" lang="en-US" sz="344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ACE5DE"/>
              </a:highlight>
              <a:uLnTx/>
              <a:uFillTx/>
              <a:latin typeface="Arial Rounded MT Bold" panose="020F070403050403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4163496" y="3535680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6735" y="3543300"/>
            <a:ext cx="5005877" cy="94487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810A016-AEFD-E576-0936-A63A02671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131" y="7023378"/>
            <a:ext cx="3607738" cy="87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6AB8F-2B9B-480F-E028-7BCB97CD3526}"/>
              </a:ext>
            </a:extLst>
          </p:cNvPr>
          <p:cNvSpPr txBox="1"/>
          <p:nvPr/>
        </p:nvSpPr>
        <p:spPr>
          <a:xfrm>
            <a:off x="4423806" y="8338988"/>
            <a:ext cx="12037351" cy="1574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333034"/>
                </a:solidFill>
                <a:highlight>
                  <a:srgbClr val="DCE8DA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adverbs of frequency and time expressions.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333034"/>
                </a:solidFill>
                <a:highlight>
                  <a:srgbClr val="DCE8DA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prepositions.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44586F-1979-4747-4763-1B54985DA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710" y="5588174"/>
            <a:ext cx="9449786" cy="12306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79F314F-4E5C-5767-88E7-15B5638FA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57" y="2247900"/>
            <a:ext cx="17662144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48E7586-A0E4-19F7-16B4-58B8F02C8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2771" y="211112"/>
            <a:ext cx="5345229" cy="6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763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A5C6CCC-3A74-FA40-B7F4-5A9409828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5" y="2095500"/>
            <a:ext cx="17794390" cy="674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A10648E-83F0-1253-F23D-9D9F42D7C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2771" y="211112"/>
            <a:ext cx="5345229" cy="6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4914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D06383-543C-505D-D40E-5E4FCFE54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82" y="2895600"/>
            <a:ext cx="17943236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F95EAA7-5F2B-9993-35C2-1CF49CE51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2771" y="211112"/>
            <a:ext cx="5345229" cy="6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08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723900"/>
            <a:ext cx="9372600" cy="9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7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52700" y="6427656"/>
            <a:ext cx="19583400" cy="2674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Listening : Listen for specific details about daily activities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Pronunciation: Linking—Does he and Does she.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Conversation: Practice &amp; answer questions from a conversation. </a:t>
            </a: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4173722" y="2029464"/>
            <a:ext cx="12209277" cy="129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4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Today you will learn about..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0DF9379-12CE-730F-05B4-F8761E1A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5" y="4390581"/>
            <a:ext cx="4930946" cy="9850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DE650F6-5E15-8E11-44E9-71B380033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25" y="4468305"/>
            <a:ext cx="6132225" cy="8376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9A492C6-D097-7076-DB97-93D6CAE3A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0443" y="4555465"/>
            <a:ext cx="5354207" cy="724449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A6C0DDA-576E-5513-921C-C4F488255E1C}"/>
              </a:ext>
            </a:extLst>
          </p:cNvPr>
          <p:cNvSpPr/>
          <p:nvPr/>
        </p:nvSpPr>
        <p:spPr>
          <a:xfrm>
            <a:off x="762000" y="4321141"/>
            <a:ext cx="17056925" cy="11064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11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483</Words>
  <Application>Microsoft Office PowerPoint</Application>
  <PresentationFormat>مخصص</PresentationFormat>
  <Paragraphs>69</Paragraphs>
  <Slides>22</Slides>
  <Notes>8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8" baseType="lpstr">
      <vt:lpstr>ADLaM Display</vt:lpstr>
      <vt:lpstr>Sitka Display</vt:lpstr>
      <vt:lpstr>KFGQPC Uthman Taha Naskh</vt:lpstr>
      <vt:lpstr>More Sugar Thin</vt:lpstr>
      <vt:lpstr>Calibri</vt:lpstr>
      <vt:lpstr>Arial</vt:lpstr>
      <vt:lpstr>Aharoni</vt:lpstr>
      <vt:lpstr>Abadi</vt:lpstr>
      <vt:lpstr>Impact</vt:lpstr>
      <vt:lpstr>Arial Nova</vt:lpstr>
      <vt:lpstr>Source Sans Pro Black</vt:lpstr>
      <vt:lpstr>Leelawadee UI</vt:lpstr>
      <vt:lpstr>Wingdings</vt:lpstr>
      <vt:lpstr>Arial Rounded MT Bold</vt:lpstr>
      <vt:lpstr>Dreaming Outloud Pro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34</cp:revision>
  <dcterms:created xsi:type="dcterms:W3CDTF">2006-08-16T00:00:00Z</dcterms:created>
  <dcterms:modified xsi:type="dcterms:W3CDTF">2024-01-18T15:33:52Z</dcterms:modified>
  <dc:identifier>DAF2bxvJmhE</dc:identifier>
</cp:coreProperties>
</file>