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n"/>
          <p:cNvSpPr txBox="1"/>
          <p:nvPr>
            <p:ph idx="10" type="dt"/>
          </p:nvPr>
        </p:nvSpPr>
        <p:spPr>
          <a:xfrm>
            <a:off x="1587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4" name="Google Shape;194;n"/>
          <p:cNvSpPr txBox="1"/>
          <p:nvPr>
            <p:ph idx="11" type="ftr"/>
          </p:nvPr>
        </p:nvSpPr>
        <p:spPr>
          <a:xfrm>
            <a:off x="388620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n"/>
          <p:cNvSpPr txBox="1"/>
          <p:nvPr>
            <p:ph idx="12" type="sldNum"/>
          </p:nvPr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 txBox="1"/>
          <p:nvPr/>
        </p:nvSpPr>
        <p:spPr>
          <a:xfrm>
            <a:off x="1587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2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type="secHead">
  <p:cSld name="SECTION_HEADER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2" name="Google Shape;262;p11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1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type="title">
  <p:cSld name="TITL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8" name="Google Shape;268;p12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2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4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5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ذو تسمية توضيحية" type="picTx">
  <p:cSld name="PICTURE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8" name="Google Shape;228;p6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type="objTx">
  <p:cSld name="OBJECT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4" name="Google Shape;234;p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5" name="Google Shape;235;p7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7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8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8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6" name="Google Shape;246;p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7" name="Google Shape;247;p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8" name="Google Shape;248;p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49" name="Google Shape;249;p9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9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5" name="Google Shape;255;p1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6" name="Google Shape;256;p10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0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"/>
          <p:cNvSpPr txBox="1"/>
          <p:nvPr>
            <p:ph idx="10" type="dt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1"/>
          <p:cNvSpPr txBox="1"/>
          <p:nvPr>
            <p:ph idx="12" type="sldNum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الدرس 2/ القوى الناتجة عن المجالات المغناطيسية</a:t>
            </a:r>
            <a:br>
              <a:rPr b="1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مراجعة الدرس السابق</a:t>
            </a:r>
            <a:endParaRPr/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628775"/>
            <a:ext cx="7134224" cy="49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012" y="1196975"/>
            <a:ext cx="19018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8087" y="2339975"/>
            <a:ext cx="1414462" cy="126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333375"/>
            <a:ext cx="8426451" cy="42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4">
            <a:alphaModFix/>
          </a:blip>
          <a:srcRect b="30399" l="15348" r="28739" t="20599"/>
          <a:stretch/>
        </p:blipFill>
        <p:spPr>
          <a:xfrm>
            <a:off x="611187" y="4221162"/>
            <a:ext cx="8137524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3"/>
          <p:cNvPicPr preferRelativeResize="0"/>
          <p:nvPr/>
        </p:nvPicPr>
        <p:blipFill rotWithShape="1">
          <a:blip r:embed="rId3">
            <a:alphaModFix/>
          </a:blip>
          <a:srcRect b="12197" l="47634" r="3539" t="19201"/>
          <a:stretch/>
        </p:blipFill>
        <p:spPr>
          <a:xfrm>
            <a:off x="827087" y="476250"/>
            <a:ext cx="7777160" cy="489743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3"/>
          <p:cNvSpPr txBox="1"/>
          <p:nvPr/>
        </p:nvSpPr>
        <p:spPr>
          <a:xfrm>
            <a:off x="2430462" y="5732462"/>
            <a:ext cx="4572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https://forms.gle/utm8tEAD4YBGgKiu9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4"/>
          <p:cNvSpPr/>
          <p:nvPr/>
        </p:nvSpPr>
        <p:spPr>
          <a:xfrm>
            <a:off x="755650" y="1196975"/>
            <a:ext cx="7129500" cy="3816300"/>
          </a:xfrm>
          <a:prstGeom prst="roundRect">
            <a:avLst>
              <a:gd fmla="val ١٦٦٦٧" name="adj"/>
            </a:avLst>
          </a:prstGeom>
          <a:solidFill>
            <a:srgbClr val="F79646"/>
          </a:solidFill>
          <a:ln cap="flat" cmpd="sng" w="2540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الواجب في المنصة </a:t>
            </a:r>
            <a:endParaRPr b="0" i="0" sz="3200" u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مهمة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استخدمي تطبيق الخرائط المفاهيمية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للمقارنة بين الجلفانومتر والمحرك الكهربي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مبينة أوجه الشبه والاختلاف </a:t>
            </a:r>
            <a:endParaRPr/>
          </a:p>
        </p:txBody>
      </p:sp>
      <p:pic>
        <p:nvPicPr>
          <p:cNvPr id="373" name="Google Shape;3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125" y="600075"/>
            <a:ext cx="212725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692150"/>
            <a:ext cx="1414462" cy="126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 b="48930" l="13699" r="8242" t="42331"/>
          <a:stretch/>
        </p:blipFill>
        <p:spPr>
          <a:xfrm>
            <a:off x="395287" y="765175"/>
            <a:ext cx="7993062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/>
          <p:nvPr/>
        </p:nvSpPr>
        <p:spPr>
          <a:xfrm>
            <a:off x="219075" y="627062"/>
            <a:ext cx="276300" cy="25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3203575" y="1751012"/>
            <a:ext cx="5543400" cy="3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524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تربط بين الحث المغناطيسي واتجاه القوى المؤثرة في سلك يسري فيه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تيار كهربائي موضوع في مجال مغناطيسي  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تحل مسائل علي القوة التي يؤثر بها مجال مغناطيسي في أسلاك يسري فيها تيارات كهربائية أو في جسيمات مشحونة متحركة في مجال مغناطيسي </a:t>
            </a:r>
            <a:endParaRPr/>
          </a:p>
          <a:p>
            <a:pPr indent="-1524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تصف عمل الجلفانومترات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4"/>
          <p:cNvSpPr txBox="1"/>
          <p:nvPr/>
        </p:nvSpPr>
        <p:spPr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107950" y="1751012"/>
            <a:ext cx="28797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القاعدة الثالثة لليد اليمنى </a:t>
            </a:r>
            <a:endParaRPr b="0" i="0" sz="110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الجلفانومتر      </a:t>
            </a:r>
            <a:endParaRPr b="0" i="0" sz="1100" u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المحرك الكهربائي </a:t>
            </a:r>
            <a:endParaRPr b="1" i="0" sz="2400" u="none">
              <a:solidFill>
                <a:srgbClr val="00B05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Traditional Arabic"/>
              <a:buNone/>
            </a:pPr>
            <a:r>
              <a:rPr b="1" i="0" lang="en-US" sz="2400" u="none">
                <a:solidFill>
                  <a:srgbClr val="00B050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الملف ذو القلب الحديدي </a:t>
            </a:r>
            <a:endParaRPr/>
          </a:p>
        </p:txBody>
      </p:sp>
      <p:pic>
        <p:nvPicPr>
          <p:cNvPr id="288" name="Google Shape;28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062" y="4040187"/>
            <a:ext cx="1903412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4587" y="439737"/>
            <a:ext cx="1414462" cy="126206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3178175" y="4724400"/>
            <a:ext cx="5084700" cy="1262100"/>
          </a:xfrm>
          <a:prstGeom prst="rect">
            <a:avLst/>
          </a:prstGeom>
          <a:solidFill>
            <a:srgbClr val="4BACC6"/>
          </a:solidFill>
          <a:ln cap="flat" cmpd="sng" w="25400">
            <a:solidFill>
              <a:srgbClr val="357D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الاستراتيجيات المستخدمة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العصف  الذهني – قراءة الصور – حل المسالة – القراءة الفاعلة - الدقيقة الواحدة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/>
          <p:nvPr>
            <p:ph idx="1" type="body"/>
          </p:nvPr>
        </p:nvSpPr>
        <p:spPr>
          <a:xfrm>
            <a:off x="539750" y="260350"/>
            <a:ext cx="8229600" cy="3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افترض أمبير انه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توجد قوة تؤثر في السلك 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الذي يسري فيه تيار عند وضعه في المجال المغناطيسي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واكتشف </a:t>
            </a:r>
            <a:r>
              <a:rPr b="1" i="0" lang="en-US" sz="2800" u="none" cap="none" strike="noStrike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</a:rPr>
              <a:t>مايكل فاراداي </a:t>
            </a:r>
            <a:r>
              <a:rPr b="1" i="0" lang="en-US" sz="2800" u="none" cap="none" strike="noStrik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أن القوة المؤثرة في السلك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تكون عمودية </a:t>
            </a:r>
            <a:r>
              <a:rPr b="1" i="0" lang="en-US" sz="2800" u="none" cap="none" strike="noStrik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على اتجاه كل من التيار الكهربائي والمجال المغناطيسي</a:t>
            </a:r>
            <a:endParaRPr/>
          </a:p>
          <a:p>
            <a:pPr indent="-1651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062" y="2286000"/>
            <a:ext cx="3673475" cy="396081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/>
        </p:nvSpPr>
        <p:spPr>
          <a:xfrm>
            <a:off x="4214812" y="2276475"/>
            <a:ext cx="411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عندما يمر تيار كهربائي في سلك موضوع في مجال مغناطيسي فإن هذا السلك سيتعرض لقوة مغناطيسية تجعله يتحرك وتكون حركته على حسب إتجاه حركة التيار الكهربائي .</a:t>
            </a:r>
            <a:endParaRPr/>
          </a:p>
        </p:txBody>
      </p:sp>
      <p:pic>
        <p:nvPicPr>
          <p:cNvPr id="298" name="Google Shape;29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6187" y="5838825"/>
            <a:ext cx="1333500" cy="80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كيف يتم تحديد اتجاه القوة المغناطيسية؟  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435100"/>
            <a:ext cx="7162800" cy="465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450" y="3943350"/>
            <a:ext cx="4968875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6475" y="4292600"/>
            <a:ext cx="1335087" cy="80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637" y="2576512"/>
            <a:ext cx="482917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7"/>
          <p:cNvSpPr txBox="1"/>
          <p:nvPr/>
        </p:nvSpPr>
        <p:spPr>
          <a:xfrm>
            <a:off x="180117" y="360940"/>
            <a:ext cx="87882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F8FB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C5F8FB"/>
                </a:solidFill>
                <a:effectLst>
                  <a:glow rad="63500">
                    <a:srgbClr val="A7DF34">
                      <a:alpha val="4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ماهي العوامل المؤثرة على القوة المغناطيسية </a:t>
            </a:r>
            <a:r>
              <a:rPr b="0" i="0" lang="en-US" sz="3200" u="none" cap="none" strike="noStrike">
                <a:solidFill>
                  <a:srgbClr val="C5F8FB"/>
                </a:solidFill>
                <a:effectLst>
                  <a:glow rad="63500">
                    <a:srgbClr val="A7DF34">
                      <a:alpha val="40000"/>
                    </a:srgbClr>
                  </a:glow>
                </a:effectLst>
                <a:latin typeface="Arial"/>
                <a:ea typeface="Arial"/>
                <a:cs typeface="Arial"/>
                <a:sym typeface="Arial"/>
              </a:rPr>
              <a:t>المؤثرة على سلك يمر به تيار </a:t>
            </a:r>
            <a:r>
              <a:rPr b="0" i="0" lang="en-US" sz="3200" u="none" cap="none" strike="noStrike">
                <a:solidFill>
                  <a:srgbClr val="C5F8FB"/>
                </a:solidFill>
                <a:effectLst>
                  <a:glow rad="63500">
                    <a:srgbClr val="A7DF34">
                      <a:alpha val="40000"/>
                    </a:srgbClr>
                  </a:glow>
                </a:effectLst>
                <a:latin typeface="Calibri"/>
                <a:ea typeface="Calibri"/>
                <a:cs typeface="Calibri"/>
                <a:sym typeface="Calibri"/>
              </a:rPr>
              <a:t>؟</a:t>
            </a:r>
            <a:endParaRPr/>
          </a:p>
        </p:txBody>
      </p:sp>
      <p:grpSp>
        <p:nvGrpSpPr>
          <p:cNvPr id="314" name="Google Shape;314;p17"/>
          <p:cNvGrpSpPr/>
          <p:nvPr/>
        </p:nvGrpSpPr>
        <p:grpSpPr>
          <a:xfrm>
            <a:off x="5005333" y="3349693"/>
            <a:ext cx="2389205" cy="1349528"/>
            <a:chOff x="4008909" y="2768885"/>
            <a:chExt cx="2390400" cy="973615"/>
          </a:xfrm>
        </p:grpSpPr>
        <p:cxnSp>
          <p:nvCxnSpPr>
            <p:cNvPr id="315" name="Google Shape;315;p17"/>
            <p:cNvCxnSpPr/>
            <p:nvPr/>
          </p:nvCxnSpPr>
          <p:spPr>
            <a:xfrm rot="5400000">
              <a:off x="4490067" y="3124835"/>
              <a:ext cx="713400" cy="1500"/>
            </a:xfrm>
            <a:prstGeom prst="bentConnector3">
              <a:avLst>
                <a:gd fmla="val ٥٠٠٠٠" name="adj1"/>
              </a:avLst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  <p:sp>
          <p:nvSpPr>
            <p:cNvPr id="316" name="Google Shape;316;p17"/>
            <p:cNvSpPr txBox="1"/>
            <p:nvPr/>
          </p:nvSpPr>
          <p:spPr>
            <a:xfrm>
              <a:off x="4008909" y="3456000"/>
              <a:ext cx="2390400" cy="2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Helvetica Neue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شدة المجال المغناطيسي</a:t>
              </a:r>
              <a:endParaRPr/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3638550" y="3309937"/>
            <a:ext cx="1447800" cy="1195387"/>
            <a:chOff x="2104" y="2478"/>
            <a:chExt cx="869" cy="753"/>
          </a:xfrm>
        </p:grpSpPr>
        <p:cxnSp>
          <p:nvCxnSpPr>
            <p:cNvPr id="318" name="Google Shape;318;p17"/>
            <p:cNvCxnSpPr/>
            <p:nvPr/>
          </p:nvCxnSpPr>
          <p:spPr>
            <a:xfrm rot="5400000">
              <a:off x="2523" y="2628"/>
              <a:ext cx="600" cy="300"/>
            </a:xfrm>
            <a:prstGeom prst="bentConnector3">
              <a:avLst>
                <a:gd fmla="val -٣٦٥٥٠٢" name="adj1"/>
              </a:avLst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  <p:sp>
          <p:nvSpPr>
            <p:cNvPr id="319" name="Google Shape;319;p17"/>
            <p:cNvSpPr txBox="1"/>
            <p:nvPr/>
          </p:nvSpPr>
          <p:spPr>
            <a:xfrm>
              <a:off x="2104" y="293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Helvetica Neue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طول السلك</a:t>
              </a: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2871787" y="3319462"/>
            <a:ext cx="1574800" cy="800100"/>
            <a:chOff x="1616" y="2432"/>
            <a:chExt cx="992" cy="504"/>
          </a:xfrm>
        </p:grpSpPr>
        <p:sp>
          <p:nvSpPr>
            <p:cNvPr id="321" name="Google Shape;321;p17"/>
            <p:cNvSpPr txBox="1"/>
            <p:nvPr/>
          </p:nvSpPr>
          <p:spPr>
            <a:xfrm>
              <a:off x="1616" y="2636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Helvetica Neue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شدة التيار </a:t>
              </a:r>
              <a:endParaRPr/>
            </a:p>
          </p:txBody>
        </p:sp>
        <p:cxnSp>
          <p:nvCxnSpPr>
            <p:cNvPr id="322" name="Google Shape;322;p17"/>
            <p:cNvCxnSpPr/>
            <p:nvPr/>
          </p:nvCxnSpPr>
          <p:spPr>
            <a:xfrm flipH="1">
              <a:off x="2308" y="2432"/>
              <a:ext cx="300" cy="300"/>
            </a:xfrm>
            <a:prstGeom prst="bentConnector3">
              <a:avLst>
                <a:gd fmla="val ٧٧١١٧٢" name="adj1"/>
              </a:avLst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323" name="Google Shape;323;p17"/>
          <p:cNvGrpSpPr/>
          <p:nvPr/>
        </p:nvGrpSpPr>
        <p:grpSpPr>
          <a:xfrm>
            <a:off x="6619081" y="3348831"/>
            <a:ext cx="2597944" cy="1169193"/>
            <a:chOff x="4285" y="2432"/>
            <a:chExt cx="1637" cy="736"/>
          </a:xfrm>
        </p:grpSpPr>
        <p:sp>
          <p:nvSpPr>
            <p:cNvPr id="324" name="Google Shape;324;p17"/>
            <p:cNvSpPr txBox="1"/>
            <p:nvPr/>
          </p:nvSpPr>
          <p:spPr>
            <a:xfrm>
              <a:off x="4422" y="2568"/>
              <a:ext cx="15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raditional Arabic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Traditional Arabic"/>
                  <a:ea typeface="Traditional Arabic"/>
                  <a:cs typeface="Traditional Arabic"/>
                  <a:sym typeface="Traditional Arabic"/>
                </a:rPr>
                <a:t>( </a:t>
              </a:r>
              <a:r>
                <a:rPr b="1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</a:t>
              </a:r>
              <a:r>
                <a:rPr b="1" i="0" lang="en-US" sz="2000" u="none">
                  <a:solidFill>
                    <a:schemeClr val="dk1"/>
                  </a:solidFill>
                  <a:latin typeface="Traditional Arabic"/>
                  <a:ea typeface="Traditional Arabic"/>
                  <a:cs typeface="Traditional Arabic"/>
                  <a:sym typeface="Traditional Arabic"/>
                </a:rPr>
                <a:t> ) </a:t>
              </a:r>
              <a:r>
                <a:rPr b="0" i="0" lang="en-US" sz="2000" u="none">
                  <a:solidFill>
                    <a:schemeClr val="dk1"/>
                  </a:solidFill>
                  <a:latin typeface="Traditional Arabic"/>
                  <a:ea typeface="Traditional Arabic"/>
                  <a:cs typeface="Traditional Arabic"/>
                  <a:sym typeface="Traditional Arabic"/>
                </a:rPr>
                <a:t>: هي الزاوية بين </a:t>
              </a:r>
              <a:endParaRPr/>
            </a:p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اتجاه </a:t>
              </a:r>
              <a:r>
                <a:rPr b="1" i="0" lang="en-US" sz="3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b="0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و اتجاه التيار</a:t>
              </a:r>
              <a:endParaRPr/>
            </a:p>
          </p:txBody>
        </p:sp>
        <p:cxnSp>
          <p:nvCxnSpPr>
            <p:cNvPr id="325" name="Google Shape;325;p17"/>
            <p:cNvCxnSpPr/>
            <p:nvPr/>
          </p:nvCxnSpPr>
          <p:spPr>
            <a:xfrm flipH="1" rot="-5400000">
              <a:off x="4286" y="2432"/>
              <a:ext cx="300" cy="300"/>
            </a:xfrm>
            <a:prstGeom prst="bentConnector3">
              <a:avLst>
                <a:gd fmla="val -٦١٩٩٧٧" name="adj1"/>
              </a:avLst>
            </a:prstGeom>
            <a:noFill/>
            <a:ln cap="flat" cmpd="sng" w="508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pic>
        <p:nvPicPr>
          <p:cNvPr id="326" name="Google Shape;3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062" y="1400175"/>
            <a:ext cx="2555875" cy="345598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/>
          <p:nvPr/>
        </p:nvSpPr>
        <p:spPr>
          <a:xfrm>
            <a:off x="6091237" y="2205037"/>
            <a:ext cx="2851200" cy="576300"/>
          </a:xfrm>
          <a:prstGeom prst="roundRect">
            <a:avLst>
              <a:gd fmla="val ١٦٦٦٧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1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إذا كان المجال غير متعامد مع السلك </a:t>
            </a:r>
            <a:endParaRPr/>
          </a:p>
        </p:txBody>
      </p:sp>
      <p:pic>
        <p:nvPicPr>
          <p:cNvPr id="328" name="Google Shape;3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4487" y="1412875"/>
            <a:ext cx="295592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5500" y="1417637"/>
            <a:ext cx="2389187" cy="6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7"/>
          <p:cNvSpPr txBox="1"/>
          <p:nvPr/>
        </p:nvSpPr>
        <p:spPr>
          <a:xfrm>
            <a:off x="827087" y="4856162"/>
            <a:ext cx="7931100" cy="1323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س: من القانون متى تكون القوة المغناطيسية تساوي الصفر ؟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س: ومتى تكون القوة المغناطيسية المؤثرة علي سلك أكبر ما يمكن ؟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</a:t>
            </a:r>
            <a:endParaRPr/>
          </a:p>
        </p:txBody>
      </p:sp>
    </p:spTree>
  </p:cSld>
  <p:clrMapOvr>
    <a:masterClrMapping/>
  </p:clrMapOvr>
  <p:transition spd="med">
    <p:strips dir="r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4572000" y="1412875"/>
            <a:ext cx="3860700" cy="396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aditional Arabic"/>
              <a:buChar char="1"/>
            </a:pPr>
            <a:r>
              <a:rPr b="1" i="0" lang="en-US" sz="2400" u="non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إذا كان اتجاه التياران واحد </a:t>
            </a:r>
            <a:endParaRPr b="1" i="0" sz="2400" u="non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س: ما نوع  القوة التي تنشأ بين السلكيين ؟ </a:t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</a:t>
            </a:r>
            <a:endParaRPr/>
          </a:p>
        </p:txBody>
      </p:sp>
      <p:pic>
        <p:nvPicPr>
          <p:cNvPr id="336" name="Google Shape;336;p18"/>
          <p:cNvPicPr preferRelativeResize="0"/>
          <p:nvPr/>
        </p:nvPicPr>
        <p:blipFill rotWithShape="1">
          <a:blip r:embed="rId3">
            <a:alphaModFix/>
          </a:blip>
          <a:srcRect b="30271" l="11464" r="61160" t="34404"/>
          <a:stretch/>
        </p:blipFill>
        <p:spPr>
          <a:xfrm>
            <a:off x="5076825" y="1773237"/>
            <a:ext cx="3114675" cy="230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8"/>
          <p:cNvSpPr txBox="1"/>
          <p:nvPr/>
        </p:nvSpPr>
        <p:spPr>
          <a:xfrm>
            <a:off x="449262" y="1403350"/>
            <a:ext cx="3960900" cy="381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aditional Arabic"/>
              <a:buNone/>
            </a:pPr>
            <a:r>
              <a:rPr b="1" i="0" lang="en-US" sz="2000" u="none">
                <a:solidFill>
                  <a:schemeClr val="dk1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2- اذا كان اتجاه التياران متعاكسين في الاتجاه </a:t>
            </a:r>
            <a:endParaRPr b="1" i="0" sz="2000" u="none">
              <a:solidFill>
                <a:schemeClr val="dk1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س: ما نوع  القوة التي تنشأ بين السلكيين ؟ 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........................................</a:t>
            </a:r>
            <a:endParaRPr/>
          </a:p>
        </p:txBody>
      </p:sp>
      <p:pic>
        <p:nvPicPr>
          <p:cNvPr id="338" name="Google Shape;338;p18"/>
          <p:cNvPicPr preferRelativeResize="0"/>
          <p:nvPr/>
        </p:nvPicPr>
        <p:blipFill rotWithShape="1">
          <a:blip r:embed="rId3">
            <a:alphaModFix/>
          </a:blip>
          <a:srcRect b="30271" l="39125" r="30917" t="34404"/>
          <a:stretch/>
        </p:blipFill>
        <p:spPr>
          <a:xfrm>
            <a:off x="711200" y="1881187"/>
            <a:ext cx="3455987" cy="20875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8"/>
          <p:cNvSpPr txBox="1"/>
          <p:nvPr/>
        </p:nvSpPr>
        <p:spPr>
          <a:xfrm>
            <a:off x="539750" y="333375"/>
            <a:ext cx="7848600" cy="1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درس امبير ايضا تاثير القوى عند مرور التيار في سلكين متجاورين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12" y="333375"/>
            <a:ext cx="6988176" cy="547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0"/>
          <p:cNvPicPr preferRelativeResize="0"/>
          <p:nvPr/>
        </p:nvPicPr>
        <p:blipFill rotWithShape="1">
          <a:blip r:embed="rId3">
            <a:alphaModFix/>
          </a:blip>
          <a:srcRect b="33200" l="31883" r="17715" t="19201"/>
          <a:stretch/>
        </p:blipFill>
        <p:spPr>
          <a:xfrm>
            <a:off x="755650" y="1628775"/>
            <a:ext cx="7488236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/>
        </p:nvSpPr>
        <p:spPr>
          <a:xfrm>
            <a:off x="3995737" y="333375"/>
            <a:ext cx="4032300" cy="1008000"/>
          </a:xfrm>
          <a:prstGeom prst="rect">
            <a:avLst/>
          </a:prstGeom>
          <a:solidFill>
            <a:srgbClr val="F79646"/>
          </a:solidFill>
          <a:ln cap="flat" cmpd="sng" w="25400">
            <a:solidFill>
              <a:srgbClr val="B66D3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b="0" i="0" lang="en-US" sz="3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تطبقات القوة المغماطيسية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1"/>
          <p:cNvPicPr preferRelativeResize="0"/>
          <p:nvPr/>
        </p:nvPicPr>
        <p:blipFill rotWithShape="1">
          <a:blip r:embed="rId3">
            <a:alphaModFix/>
          </a:blip>
          <a:srcRect b="15001" l="31886" r="18500" t="19199"/>
          <a:stretch/>
        </p:blipFill>
        <p:spPr>
          <a:xfrm>
            <a:off x="539750" y="476250"/>
            <a:ext cx="8135936" cy="597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