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3" r:id="rId3"/>
    <p:sldId id="301" r:id="rId4"/>
    <p:sldId id="260" r:id="rId5"/>
    <p:sldId id="284" r:id="rId6"/>
    <p:sldId id="285" r:id="rId7"/>
    <p:sldId id="376" r:id="rId8"/>
    <p:sldId id="337" r:id="rId9"/>
    <p:sldId id="316" r:id="rId10"/>
    <p:sldId id="279" r:id="rId11"/>
    <p:sldId id="317" r:id="rId12"/>
    <p:sldId id="372" r:id="rId13"/>
    <p:sldId id="358" r:id="rId14"/>
    <p:sldId id="373" r:id="rId15"/>
    <p:sldId id="374" r:id="rId16"/>
    <p:sldId id="377" r:id="rId17"/>
    <p:sldId id="375" r:id="rId18"/>
    <p:sldId id="357" r:id="rId19"/>
    <p:sldId id="378" r:id="rId20"/>
    <p:sldId id="330" r:id="rId21"/>
    <p:sldId id="365" r:id="rId22"/>
    <p:sldId id="321" r:id="rId23"/>
    <p:sldId id="300" r:id="rId24"/>
  </p:sldIdLst>
  <p:sldSz cx="13355638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(A) Arslan Wessam A" panose="03020402040406030203" pitchFamily="66" charset="-78"/>
      <p:regular r:id="rId30"/>
    </p:embeddedFont>
    <p:embeddedFont>
      <p:font typeface="ae_Graph" panose="02060603050605020204" pitchFamily="18" charset="-78"/>
      <p:regular r:id="rId31"/>
    </p:embeddedFont>
    <p:embeddedFont>
      <p:font typeface="ae_Nice" panose="020B0603030804020204" pitchFamily="34" charset="-78"/>
      <p:regular r:id="rId32"/>
    </p:embeddedFont>
    <p:embeddedFont>
      <p:font typeface="Alnaseeb" panose="00000500000000000000" pitchFamily="50" charset="-78"/>
      <p:regular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Calibri Light" panose="020F0302020204030204" pitchFamily="34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2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B13334"/>
    <a:srgbClr val="849EDC"/>
    <a:srgbClr val="FFFFFF"/>
    <a:srgbClr val="595959"/>
    <a:srgbClr val="FFFDE9"/>
    <a:srgbClr val="4472C4"/>
    <a:srgbClr val="9AC1E0"/>
    <a:srgbClr val="2F5597"/>
    <a:srgbClr val="5A6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>
        <p:scale>
          <a:sx n="59" d="100"/>
          <a:sy n="5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2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777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62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188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5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34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63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8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97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570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718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779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77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92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08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em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37.xml"/><Relationship Id="rId7" Type="http://schemas.openxmlformats.org/officeDocument/2006/relationships/image" Target="../media/image20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9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188733" y="2828835"/>
            <a:ext cx="85954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البرهان غير المباشر</a:t>
            </a:r>
            <a:endParaRPr lang="en-AE" sz="7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p:transition spd="med" advClick="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333382" y="1825375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8271DD2-4D60-4502-999D-5B9C6139526E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4A4F7454-602B-48CF-A9A2-A4F3B574B747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03FA068B-966B-46D3-95B8-E70F0FE68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7D8B9738-E3CE-409E-9938-E16AE1D7E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FF5E65EE-F0C1-4890-B8E8-80A70C9E48D0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24" name="صورة 23" descr="صورة تحتوي على نص, الخط, أسود, التصميم&#10;&#10;تم إنشاء الوصف تلقائياً">
            <a:extLst>
              <a:ext uri="{FF2B5EF4-FFF2-40B4-BE49-F238E27FC236}">
                <a16:creationId xmlns:a16="http://schemas.microsoft.com/office/drawing/2014/main" id="{004A25AC-BA19-4297-AEAD-E2B5BD471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58" y="2788219"/>
            <a:ext cx="6426312" cy="3523392"/>
          </a:xfrm>
          <a:prstGeom prst="rect">
            <a:avLst/>
          </a:prstGeom>
        </p:spPr>
      </p:pic>
      <p:pic>
        <p:nvPicPr>
          <p:cNvPr id="28" name="صورة 27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82768A83-8AA1-43BA-A26C-ECBCAC2B8E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7"/>
          <a:stretch/>
        </p:blipFill>
        <p:spPr>
          <a:xfrm>
            <a:off x="-209056" y="1869769"/>
            <a:ext cx="11542438" cy="646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77422" y="1719121"/>
            <a:ext cx="1536325" cy="776357"/>
            <a:chOff x="9988763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988763" y="1526342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pic>
        <p:nvPicPr>
          <p:cNvPr id="5" name="صورة 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4EA5CCD3-4BDB-49DA-8855-46C65DC6D3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93"/>
          <a:stretch/>
        </p:blipFill>
        <p:spPr>
          <a:xfrm>
            <a:off x="2334986" y="1719121"/>
            <a:ext cx="9484327" cy="1664189"/>
          </a:xfrm>
          <a:prstGeom prst="rect">
            <a:avLst/>
          </a:prstGeom>
        </p:spPr>
      </p:pic>
      <p:pic>
        <p:nvPicPr>
          <p:cNvPr id="15" name="صورة 1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7939D772-7404-4E8F-A4CC-F59DB28F8B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25896" r="680" b="14685"/>
          <a:stretch/>
        </p:blipFill>
        <p:spPr>
          <a:xfrm>
            <a:off x="1427377" y="2399911"/>
            <a:ext cx="7150569" cy="4123387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688728-7A94-4ECC-B484-176F5B743EE6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054C37C3-48CF-4CC4-849A-0B545324940B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4A965C6B-E675-46F5-B07C-63BE2DA2F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247496F5-969F-43A7-A211-831FEDD40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80DF36D5-5D30-4327-9AEC-A44F05272F11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sp>
        <p:nvSpPr>
          <p:cNvPr id="27" name="任意多边形 36">
            <a:extLst>
              <a:ext uri="{FF2B5EF4-FFF2-40B4-BE49-F238E27FC236}">
                <a16:creationId xmlns:a16="http://schemas.microsoft.com/office/drawing/2014/main" id="{BAAE64B6-7D24-4539-9D3A-83086C9620E2}"/>
              </a:ext>
            </a:extLst>
          </p:cNvPr>
          <p:cNvSpPr/>
          <p:nvPr/>
        </p:nvSpPr>
        <p:spPr>
          <a:xfrm>
            <a:off x="9299845" y="3666945"/>
            <a:ext cx="3671945" cy="2719741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B1333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4A8BDB8-ECEA-4655-B181-C401B956ADDB}"/>
              </a:ext>
            </a:extLst>
          </p:cNvPr>
          <p:cNvSpPr txBox="1"/>
          <p:nvPr/>
        </p:nvSpPr>
        <p:spPr>
          <a:xfrm>
            <a:off x="9299845" y="3762418"/>
            <a:ext cx="36082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B133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e_Graph" panose="02060603050605020204" pitchFamily="18" charset="-78"/>
                <a:cs typeface="ae_Graph" panose="02060603050605020204" pitchFamily="18" charset="-78"/>
              </a:rPr>
              <a:t>التناقض مبدأ في المنطق ينص على أنه </a:t>
            </a:r>
          </a:p>
          <a:p>
            <a:pPr algn="ctr"/>
            <a:r>
              <a:rPr lang="ar-SA" sz="3200" dirty="0">
                <a:solidFill>
                  <a:srgbClr val="B133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e_Graph" panose="02060603050605020204" pitchFamily="18" charset="-78"/>
                <a:cs typeface="ae_Graph" panose="02060603050605020204" pitchFamily="18" charset="-78"/>
              </a:rPr>
              <a:t>لا يمكن تحقق الافتراض ونفيه في آنٍ واحد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1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0593857" y="1935510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C0DDE0F-FBA4-49C1-9A89-B710F740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0"/>
          <a:stretch/>
        </p:blipFill>
        <p:spPr>
          <a:xfrm>
            <a:off x="-1165315" y="2041872"/>
            <a:ext cx="11954522" cy="67076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D82B35A-086E-4D3F-9E07-9893B506DB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1" t="53963" r="229" b="-4571"/>
          <a:stretch/>
        </p:blipFill>
        <p:spPr>
          <a:xfrm>
            <a:off x="7411765" y="3239693"/>
            <a:ext cx="5779774" cy="74955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693463E-5E7D-4F29-A319-F694111F43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49177" r="54635" b="215"/>
          <a:stretch/>
        </p:blipFill>
        <p:spPr>
          <a:xfrm>
            <a:off x="7690164" y="4578988"/>
            <a:ext cx="5779774" cy="749550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3A3441D-07BB-4DF2-BE18-F283952BC934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83EFB21E-1AE9-4252-95D9-BDFBAD120904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7" name="图片 17">
                <a:extLst>
                  <a:ext uri="{FF2B5EF4-FFF2-40B4-BE49-F238E27FC236}">
                    <a16:creationId xmlns:a16="http://schemas.microsoft.com/office/drawing/2014/main" id="{6F427DB7-6EB9-42B3-97FF-A7220746C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8" name="图片 19">
                <a:extLst>
                  <a:ext uri="{FF2B5EF4-FFF2-40B4-BE49-F238E27FC236}">
                    <a16:creationId xmlns:a16="http://schemas.microsoft.com/office/drawing/2014/main" id="{E16594A8-0609-4EA4-9AFB-CA4AAE849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7CBE085-A3D9-42CF-98DC-871CBE341B0E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13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778941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CF9E8EA-3625-407D-9BAD-71730E5A32F8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129E703D-FFBE-4EC9-8176-38835E8106AB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16" name="图片 17">
                <a:extLst>
                  <a:ext uri="{FF2B5EF4-FFF2-40B4-BE49-F238E27FC236}">
                    <a16:creationId xmlns:a16="http://schemas.microsoft.com/office/drawing/2014/main" id="{4727165F-430B-46E1-B632-6F6EDF1E7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17" name="图片 19">
                <a:extLst>
                  <a:ext uri="{FF2B5EF4-FFF2-40B4-BE49-F238E27FC236}">
                    <a16:creationId xmlns:a16="http://schemas.microsoft.com/office/drawing/2014/main" id="{BAE4BBB4-7018-4010-A1E9-C0A1E3B92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89EC0DC1-F933-47E9-BDC2-3A3D769A4535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6" name="صورة 5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F0BD7667-FC8F-4077-A4C7-6F254F74FD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3"/>
          <a:stretch/>
        </p:blipFill>
        <p:spPr>
          <a:xfrm>
            <a:off x="2281263" y="1467878"/>
            <a:ext cx="9532519" cy="1341237"/>
          </a:xfrm>
          <a:prstGeom prst="rect">
            <a:avLst/>
          </a:prstGeom>
        </p:spPr>
      </p:pic>
      <p:pic>
        <p:nvPicPr>
          <p:cNvPr id="8" name="صورة 7" descr="صورة تحتوي على نص, الخط, خط يد, لقطة شاشة&#10;&#10;تم إنشاء الوصف تلقائياً">
            <a:extLst>
              <a:ext uri="{FF2B5EF4-FFF2-40B4-BE49-F238E27FC236}">
                <a16:creationId xmlns:a16="http://schemas.microsoft.com/office/drawing/2014/main" id="{0366E7E3-EDFC-4E82-B5DE-C4039DA6D5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63" y="4142347"/>
            <a:ext cx="9058275" cy="2495550"/>
          </a:xfrm>
          <a:prstGeom prst="rect">
            <a:avLst/>
          </a:prstGeom>
        </p:spPr>
      </p:pic>
      <p:pic>
        <p:nvPicPr>
          <p:cNvPr id="24" name="صورة 23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39032DD7-A473-4AC6-B8DE-AD42783A84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t="49270" r="431" b="1"/>
          <a:stretch/>
        </p:blipFill>
        <p:spPr>
          <a:xfrm>
            <a:off x="3448682" y="2749989"/>
            <a:ext cx="9532519" cy="1416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6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976301" y="1870584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8EB6664-3D66-458D-918F-B3377DEE1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/>
          <a:stretch/>
        </p:blipFill>
        <p:spPr>
          <a:xfrm>
            <a:off x="578102" y="1826507"/>
            <a:ext cx="11641772" cy="1201758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6FE1E20-31B4-4499-82E2-13E302A5DC93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F36EF6E0-642C-495D-96C3-E994CDF1B248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D7AD56E0-CDFF-43EF-BDCD-E86A33087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39665A5F-63DC-4E99-AE8F-59D3AD139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95850291-C06F-4F20-BBE1-A6B9B13CFF2B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98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250250" y="1614759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 </a:t>
              </a:r>
            </a:p>
          </p:txBody>
        </p:sp>
      </p:grpSp>
      <p:pic>
        <p:nvPicPr>
          <p:cNvPr id="5" name="صورة 4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6E53105C-2F05-4375-B148-F897BF3DFF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6"/>
          <a:stretch/>
        </p:blipFill>
        <p:spPr>
          <a:xfrm>
            <a:off x="2472412" y="1647236"/>
            <a:ext cx="8894344" cy="776357"/>
          </a:xfrm>
          <a:prstGeom prst="rect">
            <a:avLst/>
          </a:prstGeom>
        </p:spPr>
      </p:pic>
      <p:pic>
        <p:nvPicPr>
          <p:cNvPr id="17" name="صورة 16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32B4432F-88DD-487C-8C35-23F13A76AE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1" b="23312"/>
          <a:stretch/>
        </p:blipFill>
        <p:spPr>
          <a:xfrm>
            <a:off x="5602942" y="2173906"/>
            <a:ext cx="8894344" cy="1322614"/>
          </a:xfrm>
          <a:prstGeom prst="rect">
            <a:avLst/>
          </a:prstGeom>
        </p:spPr>
      </p:pic>
      <p:pic>
        <p:nvPicPr>
          <p:cNvPr id="7" name="صورة 6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6260C849-5345-4564-9E58-60131935C9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15"/>
          <a:stretch/>
        </p:blipFill>
        <p:spPr>
          <a:xfrm>
            <a:off x="-1141648" y="2772553"/>
            <a:ext cx="10438144" cy="656447"/>
          </a:xfrm>
          <a:prstGeom prst="rect">
            <a:avLst/>
          </a:prstGeom>
        </p:spPr>
      </p:pic>
      <p:pic>
        <p:nvPicPr>
          <p:cNvPr id="20" name="صورة 19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6046B7F0-07BC-41F4-AFB5-5FC9811C49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34644"/>
          <a:stretch/>
        </p:blipFill>
        <p:spPr>
          <a:xfrm>
            <a:off x="2116656" y="3271210"/>
            <a:ext cx="10918470" cy="3586790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A11A401-BB4D-42E3-B740-98319F83AD01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9796602B-F413-479C-8CD3-3B7E86C4585E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9" name="图片 17">
                <a:extLst>
                  <a:ext uri="{FF2B5EF4-FFF2-40B4-BE49-F238E27FC236}">
                    <a16:creationId xmlns:a16="http://schemas.microsoft.com/office/drawing/2014/main" id="{54EB90B4-E417-46AF-BC4B-315BE7A9D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30" name="图片 19">
                <a:extLst>
                  <a:ext uri="{FF2B5EF4-FFF2-40B4-BE49-F238E27FC236}">
                    <a16:creationId xmlns:a16="http://schemas.microsoft.com/office/drawing/2014/main" id="{69664EEB-BBC8-43A8-AFEF-AE17045B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B751C0DF-53CE-4EE6-AAAF-1E91B6AAE4BA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54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250250" y="1614759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 </a:t>
              </a:r>
            </a:p>
          </p:txBody>
        </p:sp>
      </p:grpSp>
      <p:pic>
        <p:nvPicPr>
          <p:cNvPr id="5" name="صورة 4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6E53105C-2F05-4375-B148-F897BF3DFF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6"/>
          <a:stretch/>
        </p:blipFill>
        <p:spPr>
          <a:xfrm>
            <a:off x="2472412" y="1647236"/>
            <a:ext cx="8894344" cy="776357"/>
          </a:xfrm>
          <a:prstGeom prst="rect">
            <a:avLst/>
          </a:prstGeom>
        </p:spPr>
      </p:pic>
      <p:pic>
        <p:nvPicPr>
          <p:cNvPr id="17" name="صورة 16" descr="صورة تحتوي على نص, الخط, أسود&#10;&#10;تم إنشاء الوصف تلقائياً">
            <a:extLst>
              <a:ext uri="{FF2B5EF4-FFF2-40B4-BE49-F238E27FC236}">
                <a16:creationId xmlns:a16="http://schemas.microsoft.com/office/drawing/2014/main" id="{32B4432F-88DD-487C-8C35-23F13A76AE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1" b="23312"/>
          <a:stretch/>
        </p:blipFill>
        <p:spPr>
          <a:xfrm>
            <a:off x="5602942" y="2173906"/>
            <a:ext cx="8894344" cy="13226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886371-38A9-4B87-8771-7748E0AA3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75" y="3429000"/>
            <a:ext cx="11391900" cy="133350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2CC70FD8-4C74-4205-8BA5-CEF581A0D753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8E8CC534-F738-4C21-A77C-E9AF6E46661B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7" name="图片 17">
                <a:extLst>
                  <a:ext uri="{FF2B5EF4-FFF2-40B4-BE49-F238E27FC236}">
                    <a16:creationId xmlns:a16="http://schemas.microsoft.com/office/drawing/2014/main" id="{C082CAC4-E9A1-4DC1-8278-32378D5C1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8" name="图片 19">
                <a:extLst>
                  <a:ext uri="{FF2B5EF4-FFF2-40B4-BE49-F238E27FC236}">
                    <a16:creationId xmlns:a16="http://schemas.microsoft.com/office/drawing/2014/main" id="{4C630A1E-1D71-4BD9-8B9E-0C43DE516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8F0C4917-FCE7-4423-9A46-CBF926485CD8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76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475722" y="1951284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C01473C9-E258-4F4B-B87F-16A254FE44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6" b="3063"/>
          <a:stretch/>
        </p:blipFill>
        <p:spPr>
          <a:xfrm>
            <a:off x="1125009" y="2016296"/>
            <a:ext cx="10316953" cy="646331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2DE2D13-2EA8-4251-A7AE-CF2D2CEE1FDC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87FB65E3-6F22-46CF-BEF2-5DC7D1DE2E96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1A9086FC-1997-4D66-B55B-E69D800CF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3835CE2A-E5A7-4665-BD3E-D87B767AB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0DC50C83-8447-4E6D-A8E8-7078692BCAB5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17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45357" y="1509713"/>
            <a:ext cx="1534759" cy="1306538"/>
            <a:chOff x="10898999" y="1368262"/>
            <a:chExt cx="1534759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432803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000955" y="1799691"/>
              <a:ext cx="143280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 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E25D22A-4139-4A9E-894D-FEC47DDBCD22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C4A2F43C-35F7-47F0-AAD0-C651139BD225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7" name="图片 17">
                <a:extLst>
                  <a:ext uri="{FF2B5EF4-FFF2-40B4-BE49-F238E27FC236}">
                    <a16:creationId xmlns:a16="http://schemas.microsoft.com/office/drawing/2014/main" id="{55643878-4A6A-43C6-AE03-F617E00C4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8" name="图片 19">
                <a:extLst>
                  <a:ext uri="{FF2B5EF4-FFF2-40B4-BE49-F238E27FC236}">
                    <a16:creationId xmlns:a16="http://schemas.microsoft.com/office/drawing/2014/main" id="{1B9322F8-2A16-497C-A574-442B0561B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193EDFD-12AB-498B-99C8-D6FB329F7F04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8" name="صورة 7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1A74FE1D-A515-45AA-A30F-762AE715F5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2" t="10256" r="3746" b="65683"/>
          <a:stretch/>
        </p:blipFill>
        <p:spPr>
          <a:xfrm>
            <a:off x="2602109" y="1978072"/>
            <a:ext cx="8645204" cy="618814"/>
          </a:xfrm>
          <a:prstGeom prst="rect">
            <a:avLst/>
          </a:prstGeom>
        </p:spPr>
      </p:pic>
      <p:pic>
        <p:nvPicPr>
          <p:cNvPr id="29" name="صورة 28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EFD3BC1B-C940-4230-8420-7C90C28F8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35610" r="3746" b="39259"/>
          <a:stretch/>
        </p:blipFill>
        <p:spPr>
          <a:xfrm>
            <a:off x="7647511" y="3247680"/>
            <a:ext cx="5032605" cy="646331"/>
          </a:xfrm>
          <a:prstGeom prst="rect">
            <a:avLst/>
          </a:prstGeom>
        </p:spPr>
      </p:pic>
      <p:pic>
        <p:nvPicPr>
          <p:cNvPr id="30" name="صورة 29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04925335-7E7F-4E79-90D1-A00C801D6B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61090" r="3746" b="8435"/>
          <a:stretch/>
        </p:blipFill>
        <p:spPr>
          <a:xfrm>
            <a:off x="1471466" y="3175460"/>
            <a:ext cx="5032605" cy="783772"/>
          </a:xfrm>
          <a:prstGeom prst="rect">
            <a:avLst/>
          </a:prstGeom>
        </p:spPr>
      </p:pic>
      <p:pic>
        <p:nvPicPr>
          <p:cNvPr id="31" name="صورة 30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83B1B2DD-6344-402D-9158-F3055393BB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36313" r="53012" b="33212"/>
          <a:stretch/>
        </p:blipFill>
        <p:spPr>
          <a:xfrm>
            <a:off x="7876933" y="4841207"/>
            <a:ext cx="5032605" cy="783772"/>
          </a:xfrm>
          <a:prstGeom prst="rect">
            <a:avLst/>
          </a:prstGeom>
        </p:spPr>
      </p:pic>
      <p:pic>
        <p:nvPicPr>
          <p:cNvPr id="32" name="صورة 31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1E4DDF05-32C3-4342-832A-27E47F493A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65530" r="53063" b="3995"/>
          <a:stretch/>
        </p:blipFill>
        <p:spPr>
          <a:xfrm>
            <a:off x="1705950" y="4841207"/>
            <a:ext cx="5032605" cy="783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E25D22A-4139-4A9E-894D-FEC47DDBCD22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C4A2F43C-35F7-47F0-AAD0-C651139BD225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7" name="图片 17">
                <a:extLst>
                  <a:ext uri="{FF2B5EF4-FFF2-40B4-BE49-F238E27FC236}">
                    <a16:creationId xmlns:a16="http://schemas.microsoft.com/office/drawing/2014/main" id="{55643878-4A6A-43C6-AE03-F617E00C4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8" name="图片 19">
                <a:extLst>
                  <a:ext uri="{FF2B5EF4-FFF2-40B4-BE49-F238E27FC236}">
                    <a16:creationId xmlns:a16="http://schemas.microsoft.com/office/drawing/2014/main" id="{1B9322F8-2A16-497C-A574-442B0561B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193EDFD-12AB-498B-99C8-D6FB329F7F04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8A5F8A2-DD7C-4107-BF9A-B3BD6DEE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9" y="1877786"/>
            <a:ext cx="11925300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4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741730" y="1796143"/>
            <a:ext cx="8768743" cy="3788228"/>
          </a:xfrm>
          <a:custGeom>
            <a:avLst/>
            <a:gdLst>
              <a:gd name="connsiteX0" fmla="*/ 0 w 8768743"/>
              <a:gd name="connsiteY0" fmla="*/ 0 h 3788228"/>
              <a:gd name="connsiteX1" fmla="*/ 674519 w 8768743"/>
              <a:gd name="connsiteY1" fmla="*/ 0 h 3788228"/>
              <a:gd name="connsiteX2" fmla="*/ 1173663 w 8768743"/>
              <a:gd name="connsiteY2" fmla="*/ 0 h 3788228"/>
              <a:gd name="connsiteX3" fmla="*/ 1848181 w 8768743"/>
              <a:gd name="connsiteY3" fmla="*/ 0 h 3788228"/>
              <a:gd name="connsiteX4" fmla="*/ 2259638 w 8768743"/>
              <a:gd name="connsiteY4" fmla="*/ 0 h 3788228"/>
              <a:gd name="connsiteX5" fmla="*/ 2758781 w 8768743"/>
              <a:gd name="connsiteY5" fmla="*/ 0 h 3788228"/>
              <a:gd name="connsiteX6" fmla="*/ 3170238 w 8768743"/>
              <a:gd name="connsiteY6" fmla="*/ 0 h 3788228"/>
              <a:gd name="connsiteX7" fmla="*/ 3844757 w 8768743"/>
              <a:gd name="connsiteY7" fmla="*/ 0 h 3788228"/>
              <a:gd name="connsiteX8" fmla="*/ 4519275 w 8768743"/>
              <a:gd name="connsiteY8" fmla="*/ 0 h 3788228"/>
              <a:gd name="connsiteX9" fmla="*/ 5369169 w 8768743"/>
              <a:gd name="connsiteY9" fmla="*/ 0 h 3788228"/>
              <a:gd name="connsiteX10" fmla="*/ 5956000 w 8768743"/>
              <a:gd name="connsiteY10" fmla="*/ 0 h 3788228"/>
              <a:gd name="connsiteX11" fmla="*/ 6805894 w 8768743"/>
              <a:gd name="connsiteY11" fmla="*/ 0 h 3788228"/>
              <a:gd name="connsiteX12" fmla="*/ 7305037 w 8768743"/>
              <a:gd name="connsiteY12" fmla="*/ 0 h 3788228"/>
              <a:gd name="connsiteX13" fmla="*/ 7979556 w 8768743"/>
              <a:gd name="connsiteY13" fmla="*/ 0 h 3788228"/>
              <a:gd name="connsiteX14" fmla="*/ 8768743 w 8768743"/>
              <a:gd name="connsiteY14" fmla="*/ 0 h 3788228"/>
              <a:gd name="connsiteX15" fmla="*/ 8768743 w 8768743"/>
              <a:gd name="connsiteY15" fmla="*/ 517724 h 3788228"/>
              <a:gd name="connsiteX16" fmla="*/ 8768743 w 8768743"/>
              <a:gd name="connsiteY16" fmla="*/ 1111214 h 3788228"/>
              <a:gd name="connsiteX17" fmla="*/ 8768743 w 8768743"/>
              <a:gd name="connsiteY17" fmla="*/ 1666820 h 3788228"/>
              <a:gd name="connsiteX18" fmla="*/ 8768743 w 8768743"/>
              <a:gd name="connsiteY18" fmla="*/ 2298192 h 3788228"/>
              <a:gd name="connsiteX19" fmla="*/ 8768743 w 8768743"/>
              <a:gd name="connsiteY19" fmla="*/ 2853798 h 3788228"/>
              <a:gd name="connsiteX20" fmla="*/ 8768743 w 8768743"/>
              <a:gd name="connsiteY20" fmla="*/ 3788228 h 3788228"/>
              <a:gd name="connsiteX21" fmla="*/ 8357287 w 8768743"/>
              <a:gd name="connsiteY21" fmla="*/ 3788228 h 3788228"/>
              <a:gd name="connsiteX22" fmla="*/ 7770455 w 8768743"/>
              <a:gd name="connsiteY22" fmla="*/ 3788228 h 3788228"/>
              <a:gd name="connsiteX23" fmla="*/ 7358999 w 8768743"/>
              <a:gd name="connsiteY23" fmla="*/ 3788228 h 3788228"/>
              <a:gd name="connsiteX24" fmla="*/ 6859855 w 8768743"/>
              <a:gd name="connsiteY24" fmla="*/ 3788228 h 3788228"/>
              <a:gd name="connsiteX25" fmla="*/ 6009962 w 8768743"/>
              <a:gd name="connsiteY25" fmla="*/ 3788228 h 3788228"/>
              <a:gd name="connsiteX26" fmla="*/ 5598505 w 8768743"/>
              <a:gd name="connsiteY26" fmla="*/ 3788228 h 3788228"/>
              <a:gd name="connsiteX27" fmla="*/ 4923986 w 8768743"/>
              <a:gd name="connsiteY27" fmla="*/ 3788228 h 3788228"/>
              <a:gd name="connsiteX28" fmla="*/ 4074093 w 8768743"/>
              <a:gd name="connsiteY28" fmla="*/ 3788228 h 3788228"/>
              <a:gd name="connsiteX29" fmla="*/ 3487262 w 8768743"/>
              <a:gd name="connsiteY29" fmla="*/ 3788228 h 3788228"/>
              <a:gd name="connsiteX30" fmla="*/ 2637368 w 8768743"/>
              <a:gd name="connsiteY30" fmla="*/ 3788228 h 3788228"/>
              <a:gd name="connsiteX31" fmla="*/ 2050537 w 8768743"/>
              <a:gd name="connsiteY31" fmla="*/ 3788228 h 3788228"/>
              <a:gd name="connsiteX32" fmla="*/ 1376018 w 8768743"/>
              <a:gd name="connsiteY32" fmla="*/ 3788228 h 3788228"/>
              <a:gd name="connsiteX33" fmla="*/ 0 w 8768743"/>
              <a:gd name="connsiteY33" fmla="*/ 3788228 h 3788228"/>
              <a:gd name="connsiteX34" fmla="*/ 0 w 8768743"/>
              <a:gd name="connsiteY34" fmla="*/ 3081092 h 3788228"/>
              <a:gd name="connsiteX35" fmla="*/ 0 w 8768743"/>
              <a:gd name="connsiteY35" fmla="*/ 2487603 h 3788228"/>
              <a:gd name="connsiteX36" fmla="*/ 0 w 8768743"/>
              <a:gd name="connsiteY36" fmla="*/ 1931996 h 3788228"/>
              <a:gd name="connsiteX37" fmla="*/ 0 w 8768743"/>
              <a:gd name="connsiteY37" fmla="*/ 1338507 h 3788228"/>
              <a:gd name="connsiteX38" fmla="*/ 0 w 8768743"/>
              <a:gd name="connsiteY38" fmla="*/ 782900 h 3788228"/>
              <a:gd name="connsiteX39" fmla="*/ 0 w 8768743"/>
              <a:gd name="connsiteY39" fmla="*/ 0 h 378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768743" h="3788228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61573" y="157291"/>
                  <a:pt x="8748342" y="401252"/>
                  <a:pt x="8768743" y="517724"/>
                </a:cubicBezTo>
                <a:cubicBezTo>
                  <a:pt x="8789144" y="634196"/>
                  <a:pt x="8777024" y="883460"/>
                  <a:pt x="8768743" y="1111214"/>
                </a:cubicBezTo>
                <a:cubicBezTo>
                  <a:pt x="8760463" y="1338968"/>
                  <a:pt x="8762952" y="1553543"/>
                  <a:pt x="8768743" y="1666820"/>
                </a:cubicBezTo>
                <a:cubicBezTo>
                  <a:pt x="8774534" y="1780097"/>
                  <a:pt x="8740570" y="2025236"/>
                  <a:pt x="8768743" y="2298192"/>
                </a:cubicBezTo>
                <a:cubicBezTo>
                  <a:pt x="8796916" y="2571148"/>
                  <a:pt x="8771514" y="2579130"/>
                  <a:pt x="8768743" y="2853798"/>
                </a:cubicBezTo>
                <a:cubicBezTo>
                  <a:pt x="8765972" y="3128466"/>
                  <a:pt x="8762223" y="3364293"/>
                  <a:pt x="8768743" y="3788228"/>
                </a:cubicBezTo>
                <a:cubicBezTo>
                  <a:pt x="8638876" y="3800744"/>
                  <a:pt x="8495045" y="3804576"/>
                  <a:pt x="8357287" y="3788228"/>
                </a:cubicBezTo>
                <a:cubicBezTo>
                  <a:pt x="8219529" y="3771880"/>
                  <a:pt x="8028691" y="3765034"/>
                  <a:pt x="7770455" y="3788228"/>
                </a:cubicBezTo>
                <a:cubicBezTo>
                  <a:pt x="7512219" y="3811422"/>
                  <a:pt x="7486586" y="3780260"/>
                  <a:pt x="7358999" y="3788228"/>
                </a:cubicBezTo>
                <a:cubicBezTo>
                  <a:pt x="7231412" y="3796196"/>
                  <a:pt x="6993662" y="3788822"/>
                  <a:pt x="6859855" y="3788228"/>
                </a:cubicBezTo>
                <a:cubicBezTo>
                  <a:pt x="6726048" y="3787634"/>
                  <a:pt x="6291944" y="3772751"/>
                  <a:pt x="6009962" y="3788228"/>
                </a:cubicBezTo>
                <a:cubicBezTo>
                  <a:pt x="5727980" y="3803705"/>
                  <a:pt x="5797874" y="3788417"/>
                  <a:pt x="5598505" y="3788228"/>
                </a:cubicBezTo>
                <a:cubicBezTo>
                  <a:pt x="5399136" y="3788039"/>
                  <a:pt x="5062057" y="3760366"/>
                  <a:pt x="4923986" y="3788228"/>
                </a:cubicBezTo>
                <a:cubicBezTo>
                  <a:pt x="4785915" y="3816090"/>
                  <a:pt x="4245265" y="3783137"/>
                  <a:pt x="4074093" y="3788228"/>
                </a:cubicBezTo>
                <a:cubicBezTo>
                  <a:pt x="3902921" y="3793319"/>
                  <a:pt x="3736597" y="3767923"/>
                  <a:pt x="3487262" y="3788228"/>
                </a:cubicBezTo>
                <a:cubicBezTo>
                  <a:pt x="3237927" y="3808533"/>
                  <a:pt x="2875508" y="3782826"/>
                  <a:pt x="2637368" y="3788228"/>
                </a:cubicBezTo>
                <a:cubicBezTo>
                  <a:pt x="2399228" y="3793630"/>
                  <a:pt x="2213874" y="3789070"/>
                  <a:pt x="2050537" y="3788228"/>
                </a:cubicBezTo>
                <a:cubicBezTo>
                  <a:pt x="1887200" y="3787386"/>
                  <a:pt x="1637061" y="3785568"/>
                  <a:pt x="1376018" y="3788228"/>
                </a:cubicBezTo>
                <a:cubicBezTo>
                  <a:pt x="1114975" y="3790888"/>
                  <a:pt x="354401" y="3746859"/>
                  <a:pt x="0" y="3788228"/>
                </a:cubicBezTo>
                <a:cubicBezTo>
                  <a:pt x="584" y="3507383"/>
                  <a:pt x="4758" y="3250523"/>
                  <a:pt x="0" y="3081092"/>
                </a:cubicBezTo>
                <a:cubicBezTo>
                  <a:pt x="-4758" y="2911661"/>
                  <a:pt x="9806" y="2725038"/>
                  <a:pt x="0" y="2487603"/>
                </a:cubicBezTo>
                <a:cubicBezTo>
                  <a:pt x="-9806" y="2250168"/>
                  <a:pt x="-994" y="2144229"/>
                  <a:pt x="0" y="1931996"/>
                </a:cubicBezTo>
                <a:cubicBezTo>
                  <a:pt x="994" y="1719763"/>
                  <a:pt x="17548" y="1601135"/>
                  <a:pt x="0" y="1338507"/>
                </a:cubicBezTo>
                <a:cubicBezTo>
                  <a:pt x="-17548" y="1075879"/>
                  <a:pt x="25600" y="1046461"/>
                  <a:pt x="0" y="782900"/>
                </a:cubicBezTo>
                <a:cubicBezTo>
                  <a:pt x="-25600" y="519339"/>
                  <a:pt x="25149" y="157682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3000270" y="2025827"/>
            <a:ext cx="8251662" cy="332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طلب العلم شاق ولكن له لذة ومتعة، والعلم لا يُنال إلا على جسر من التعب والمشقة، ومن لم يتحمل ذل العلم ساعة يتجرع كأس الجهل أبداً.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2" y="683839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p:transition spd="med" advTm="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B7181A9-9DAB-4171-BE7E-488B56032D3C}"/>
              </a:ext>
            </a:extLst>
          </p:cNvPr>
          <p:cNvGrpSpPr/>
          <p:nvPr/>
        </p:nvGrpSpPr>
        <p:grpSpPr>
          <a:xfrm>
            <a:off x="10296101" y="1486724"/>
            <a:ext cx="2763215" cy="1225515"/>
            <a:chOff x="10386233" y="1633041"/>
            <a:chExt cx="2763215" cy="1225515"/>
          </a:xfrm>
        </p:grpSpPr>
        <p:pic>
          <p:nvPicPr>
            <p:cNvPr id="33" name="صورة 3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AB3FC7F4-7D56-4B3B-834A-BE066CA99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662985" cy="1225515"/>
            </a:xfrm>
            <a:prstGeom prst="rect">
              <a:avLst/>
            </a:prstGeom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C60419A0-6CBE-4CD8-ADB2-A2D4AC6A9ADE}"/>
                </a:ext>
              </a:extLst>
            </p:cNvPr>
            <p:cNvSpPr txBox="1"/>
            <p:nvPr/>
          </p:nvSpPr>
          <p:spPr>
            <a:xfrm>
              <a:off x="10486458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 و حل مسائل 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B2B9EDA-6D3F-4BA6-875C-E7673C6F31EC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65C32057-D82C-49B8-B73A-58AE1D1AE0D6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9071917E-095E-4D89-A803-A2E6280B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059CEB93-E296-4F29-944E-7306A0BC3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D717212-791B-41F8-8488-077D73271CF2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BA34AF6-8F85-4847-943C-80FDAA7FF6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0"/>
          <a:stretch/>
        </p:blipFill>
        <p:spPr>
          <a:xfrm>
            <a:off x="-2844460" y="1740820"/>
            <a:ext cx="13454025" cy="75825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063433A-0511-40F8-B309-71FC9C8E3F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6" t="47401" b="-8216"/>
          <a:stretch/>
        </p:blipFill>
        <p:spPr>
          <a:xfrm>
            <a:off x="7100359" y="2794601"/>
            <a:ext cx="6255279" cy="86307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B9A75BF-0525-4B97-84BC-FFBD040926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45179" r="52418" b="-5994"/>
          <a:stretch/>
        </p:blipFill>
        <p:spPr>
          <a:xfrm>
            <a:off x="422540" y="2766013"/>
            <a:ext cx="6255279" cy="863079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E1E034C7-FD64-4222-93FA-2AC82A307CBA}"/>
              </a:ext>
            </a:extLst>
          </p:cNvPr>
          <p:cNvCxnSpPr/>
          <p:nvPr/>
        </p:nvCxnSpPr>
        <p:spPr>
          <a:xfrm>
            <a:off x="6890657" y="2794601"/>
            <a:ext cx="0" cy="3068076"/>
          </a:xfrm>
          <a:prstGeom prst="line">
            <a:avLst/>
          </a:prstGeom>
          <a:ln>
            <a:solidFill>
              <a:srgbClr val="1C75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89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B7181A9-9DAB-4171-BE7E-488B56032D3C}"/>
              </a:ext>
            </a:extLst>
          </p:cNvPr>
          <p:cNvGrpSpPr/>
          <p:nvPr/>
        </p:nvGrpSpPr>
        <p:grpSpPr>
          <a:xfrm>
            <a:off x="10592423" y="1633041"/>
            <a:ext cx="2763215" cy="1225515"/>
            <a:chOff x="10386233" y="1633041"/>
            <a:chExt cx="2763215" cy="1225515"/>
          </a:xfrm>
        </p:grpSpPr>
        <p:pic>
          <p:nvPicPr>
            <p:cNvPr id="33" name="صورة 3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AB3FC7F4-7D56-4B3B-834A-BE066CA99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662985" cy="1225515"/>
            </a:xfrm>
            <a:prstGeom prst="rect">
              <a:avLst/>
            </a:prstGeom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C60419A0-6CBE-4CD8-ADB2-A2D4AC6A9ADE}"/>
                </a:ext>
              </a:extLst>
            </p:cNvPr>
            <p:cNvSpPr txBox="1"/>
            <p:nvPr/>
          </p:nvSpPr>
          <p:spPr>
            <a:xfrm>
              <a:off x="10486458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مسائل تفكير عليا 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05D513-3FB1-4EC7-BA1A-25AC21B1BCE3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636D3E47-6001-4407-8BE1-4C3BED015BB6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2" name="图片 17">
                <a:extLst>
                  <a:ext uri="{FF2B5EF4-FFF2-40B4-BE49-F238E27FC236}">
                    <a16:creationId xmlns:a16="http://schemas.microsoft.com/office/drawing/2014/main" id="{CCBA510C-AAC8-4FA9-A74B-BBF8CEC3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233182BA-C8DF-44EC-9057-389A44120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526422E-43CB-4A13-A73F-D9B998912243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4" name="صورة 3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3298653D-7A90-4CA8-B9AC-391C4C7D1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7" b="76711"/>
          <a:stretch/>
        </p:blipFill>
        <p:spPr>
          <a:xfrm>
            <a:off x="1312465" y="1779815"/>
            <a:ext cx="9279958" cy="1225514"/>
          </a:xfrm>
          <a:prstGeom prst="rect">
            <a:avLst/>
          </a:prstGeom>
        </p:spPr>
      </p:pic>
      <p:pic>
        <p:nvPicPr>
          <p:cNvPr id="24" name="صورة 23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5FDE649E-5C4F-4F85-988C-6FC939F02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1" r="5127" b="-18844"/>
          <a:stretch/>
        </p:blipFill>
        <p:spPr>
          <a:xfrm>
            <a:off x="2567272" y="2904397"/>
            <a:ext cx="8536156" cy="4641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21" name="MH_SubTitle_1">
            <a:extLst>
              <a:ext uri="{FF2B5EF4-FFF2-40B4-BE49-F238E27FC236}">
                <a16:creationId xmlns:a16="http://schemas.microsoft.com/office/drawing/2014/main" id="{F4482621-8525-4323-853A-B7A0F18051F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870324" y="1789251"/>
            <a:ext cx="6089696" cy="413686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MH_SubTitle_1">
            <a:extLst>
              <a:ext uri="{FF2B5EF4-FFF2-40B4-BE49-F238E27FC236}">
                <a16:creationId xmlns:a16="http://schemas.microsoft.com/office/drawing/2014/main" id="{D88C614B-D1BF-4B25-953A-EACD71A43AB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88123" y="1790248"/>
            <a:ext cx="6089696" cy="413686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0481066-0812-4AC1-9E53-1017C2834DC5}"/>
              </a:ext>
            </a:extLst>
          </p:cNvPr>
          <p:cNvGrpSpPr/>
          <p:nvPr/>
        </p:nvGrpSpPr>
        <p:grpSpPr>
          <a:xfrm>
            <a:off x="4769267" y="638497"/>
            <a:ext cx="4202113" cy="584776"/>
            <a:chOff x="5105764" y="376598"/>
            <a:chExt cx="4202113" cy="584776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EF1514D8-1820-4603-81EF-9D38AFA9D390}"/>
                </a:ext>
              </a:extLst>
            </p:cNvPr>
            <p:cNvGrpSpPr/>
            <p:nvPr/>
          </p:nvGrpSpPr>
          <p:grpSpPr>
            <a:xfrm>
              <a:off x="5105764" y="376598"/>
              <a:ext cx="4202113" cy="579342"/>
              <a:chOff x="5414031" y="618628"/>
              <a:chExt cx="2913592" cy="497779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C4585000-2F83-4850-9A29-BF109C729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4031" y="618629"/>
                <a:ext cx="580180" cy="497778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BC390CDB-210B-46DC-A7EF-D2A67D6D0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766129" y="618628"/>
                <a:ext cx="561494" cy="497779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D9454DEC-202A-4F79-9539-F77B6BD4ED56}"/>
                </a:ext>
              </a:extLst>
            </p:cNvPr>
            <p:cNvSpPr txBox="1"/>
            <p:nvPr/>
          </p:nvSpPr>
          <p:spPr>
            <a:xfrm>
              <a:off x="5664044" y="376599"/>
              <a:ext cx="283402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تدريب على اختبار 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D86DC49-E67E-442C-A24E-2A2E3AC109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453" y="2420938"/>
            <a:ext cx="292530" cy="3761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79A0D85-5F17-4259-8DE6-CBA34312D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1830" y="2616047"/>
            <a:ext cx="685896" cy="36200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07A5430-BB15-4FC6-8E3E-351B60686F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44" r="52832"/>
          <a:stretch/>
        </p:blipFill>
        <p:spPr>
          <a:xfrm>
            <a:off x="653290" y="2121517"/>
            <a:ext cx="5959361" cy="306546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9399B6-963D-40C1-A983-2CB5FCECF8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593"/>
          <a:stretch/>
        </p:blipFill>
        <p:spPr>
          <a:xfrm>
            <a:off x="6989196" y="2121517"/>
            <a:ext cx="5851951" cy="29236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76B730-2BE8-43F0-832F-AC34D8F616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0359" r="95379"/>
          <a:stretch/>
        </p:blipFill>
        <p:spPr>
          <a:xfrm>
            <a:off x="9478414" y="2420938"/>
            <a:ext cx="558623" cy="507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9253273" y="1581283"/>
            <a:ext cx="3266755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 شريط الذكريات</a:t>
            </a:r>
          </a:p>
        </p:txBody>
      </p:sp>
      <p:pic>
        <p:nvPicPr>
          <p:cNvPr id="4" name="صورة 3" descr="صورة تحتوي على أسود, الظلام&#10;&#10;تم إنشاء الوصف تلقائياً">
            <a:extLst>
              <a:ext uri="{FF2B5EF4-FFF2-40B4-BE49-F238E27FC236}">
                <a16:creationId xmlns:a16="http://schemas.microsoft.com/office/drawing/2014/main" id="{60626DBE-528B-4BD5-9578-C6E6B71C0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2"/>
          <a:stretch/>
        </p:blipFill>
        <p:spPr>
          <a:xfrm rot="16200000">
            <a:off x="5096463" y="-1673308"/>
            <a:ext cx="3587248" cy="1191928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DD982A-0A37-4384-B273-F04DEB45FAD7}"/>
              </a:ext>
            </a:extLst>
          </p:cNvPr>
          <p:cNvSpPr txBox="1"/>
          <p:nvPr/>
        </p:nvSpPr>
        <p:spPr>
          <a:xfrm rot="2954869">
            <a:off x="6087739" y="3331268"/>
            <a:ext cx="8251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تعريف المتباينة </a:t>
            </a:r>
          </a:p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وخصائصها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C0B8126-110B-4A6A-8607-44A95665D2AF}"/>
              </a:ext>
            </a:extLst>
          </p:cNvPr>
          <p:cNvSpPr txBox="1"/>
          <p:nvPr/>
        </p:nvSpPr>
        <p:spPr>
          <a:xfrm rot="2677556">
            <a:off x="-1227471" y="4110718"/>
            <a:ext cx="8251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نظرية متباينة </a:t>
            </a:r>
          </a:p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الزاوية الخارجية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0308B6-BCF5-471C-8E42-4FF2613A6E59}"/>
              </a:ext>
            </a:extLst>
          </p:cNvPr>
          <p:cNvSpPr txBox="1"/>
          <p:nvPr/>
        </p:nvSpPr>
        <p:spPr>
          <a:xfrm rot="2677556">
            <a:off x="3691249" y="3523942"/>
            <a:ext cx="825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ترتيب زوايا المثلث 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الأصغر للأكبر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69332D8-AFC4-442C-8DDA-041212D2966B}"/>
              </a:ext>
            </a:extLst>
          </p:cNvPr>
          <p:cNvSpPr txBox="1"/>
          <p:nvPr/>
        </p:nvSpPr>
        <p:spPr>
          <a:xfrm rot="2677556">
            <a:off x="1249944" y="3912472"/>
            <a:ext cx="825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ترتيب أضلاع المثلث 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الأطول للأقصر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456F9F2-3806-4710-BFA8-2230C4C0CBE2}"/>
              </a:ext>
            </a:extLst>
          </p:cNvPr>
          <p:cNvGrpSpPr/>
          <p:nvPr/>
        </p:nvGrpSpPr>
        <p:grpSpPr>
          <a:xfrm>
            <a:off x="4130058" y="344215"/>
            <a:ext cx="4848226" cy="646331"/>
            <a:chOff x="5863758" y="235265"/>
            <a:chExt cx="3317618" cy="646331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4AF7C32A-E21A-40FD-BBAD-12680C3D1C1F}"/>
                </a:ext>
              </a:extLst>
            </p:cNvPr>
            <p:cNvGrpSpPr/>
            <p:nvPr/>
          </p:nvGrpSpPr>
          <p:grpSpPr>
            <a:xfrm>
              <a:off x="5863758" y="235265"/>
              <a:ext cx="3317618" cy="595227"/>
              <a:chOff x="5939596" y="497193"/>
              <a:chExt cx="2300315" cy="511427"/>
            </a:xfrm>
          </p:grpSpPr>
          <p:pic>
            <p:nvPicPr>
              <p:cNvPr id="27" name="图片 17">
                <a:extLst>
                  <a:ext uri="{FF2B5EF4-FFF2-40B4-BE49-F238E27FC236}">
                    <a16:creationId xmlns:a16="http://schemas.microsoft.com/office/drawing/2014/main" id="{CC15B8F1-7856-4F7B-9B6E-9620872A2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9596" y="51084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8" name="图片 19">
                <a:extLst>
                  <a:ext uri="{FF2B5EF4-FFF2-40B4-BE49-F238E27FC236}">
                    <a16:creationId xmlns:a16="http://schemas.microsoft.com/office/drawing/2014/main" id="{D754EDA2-5D05-480E-8F05-54363E620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7833077" y="497193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1D7F23E-E300-4BD7-BBB7-626F9E922711}"/>
                </a:ext>
              </a:extLst>
            </p:cNvPr>
            <p:cNvSpPr txBox="1"/>
            <p:nvPr/>
          </p:nvSpPr>
          <p:spPr>
            <a:xfrm>
              <a:off x="6004508" y="235265"/>
              <a:ext cx="259011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المتباينات في المثلث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FDD6F41-7151-4C7D-B96A-44B6896CA0FF}"/>
              </a:ext>
            </a:extLst>
          </p:cNvPr>
          <p:cNvGrpSpPr/>
          <p:nvPr/>
        </p:nvGrpSpPr>
        <p:grpSpPr>
          <a:xfrm>
            <a:off x="2707537" y="2957161"/>
            <a:ext cx="3745638" cy="3262414"/>
            <a:chOff x="2408477" y="1804391"/>
            <a:chExt cx="3745638" cy="4653857"/>
          </a:xfrm>
        </p:grpSpPr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EF0BA8EB-F3A8-430D-8E04-BA90DAD3338C}"/>
                </a:ext>
              </a:extLst>
            </p:cNvPr>
            <p:cNvSpPr txBox="1"/>
            <p:nvPr/>
          </p:nvSpPr>
          <p:spPr>
            <a:xfrm>
              <a:off x="2408477" y="2805228"/>
              <a:ext cx="374563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أكتب براهين جبرية غير مباشرة</a:t>
              </a: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408477" y="2139466"/>
              <a:ext cx="3745638" cy="4318782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6F9131A-49EC-4E6D-95EF-2E6A12E4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5065" y="1978212"/>
              <a:ext cx="1855779" cy="538220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74CFB60D-B6CC-4172-94DD-E9BC30ED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1212" y="1804391"/>
              <a:ext cx="2117911" cy="1057145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25B732A-AC38-4992-AA1E-771BF6786313}"/>
                </a:ext>
              </a:extLst>
            </p:cNvPr>
            <p:cNvSpPr txBox="1"/>
            <p:nvPr/>
          </p:nvSpPr>
          <p:spPr>
            <a:xfrm>
              <a:off x="2489827" y="4294354"/>
              <a:ext cx="358293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أكتب براهين هندسية غير مباشرة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67B9648-B195-4C7B-A429-874C60A036A4}"/>
              </a:ext>
            </a:extLst>
          </p:cNvPr>
          <p:cNvGrpSpPr/>
          <p:nvPr/>
        </p:nvGrpSpPr>
        <p:grpSpPr>
          <a:xfrm>
            <a:off x="4167844" y="328933"/>
            <a:ext cx="5206944" cy="2472579"/>
            <a:chOff x="10977932" y="2074090"/>
            <a:chExt cx="3979298" cy="2644444"/>
          </a:xfrm>
        </p:grpSpPr>
        <p:grpSp>
          <p:nvGrpSpPr>
            <p:cNvPr id="34" name="组合 33"/>
            <p:cNvGrpSpPr/>
            <p:nvPr/>
          </p:nvGrpSpPr>
          <p:grpSpPr>
            <a:xfrm>
              <a:off x="11200985" y="2234106"/>
              <a:ext cx="3716335" cy="2484428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69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12016415" y="2216728"/>
              <a:ext cx="1791095" cy="33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 dirty="0"/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574439CA-3581-44EB-A648-ACC60205A789}"/>
                </a:ext>
              </a:extLst>
            </p:cNvPr>
            <p:cNvSpPr txBox="1"/>
            <p:nvPr/>
          </p:nvSpPr>
          <p:spPr>
            <a:xfrm>
              <a:off x="10977932" y="2662749"/>
              <a:ext cx="3979298" cy="11542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درسُت البراهين الحرة</a:t>
              </a:r>
            </a:p>
            <a:p>
              <a:pPr algn="ctr"/>
              <a:r>
                <a:rPr lang="ar-SA" sz="40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وذات العمودين</a:t>
              </a:r>
            </a:p>
            <a:p>
              <a:pPr algn="ctr"/>
              <a:r>
                <a:rPr lang="ar-SA" sz="40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والتسلسلية</a:t>
              </a: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DC97751B-8596-4ACB-8014-AB14B97B7E7B}"/>
                </a:ext>
              </a:extLst>
            </p:cNvPr>
            <p:cNvSpPr txBox="1"/>
            <p:nvPr/>
          </p:nvSpPr>
          <p:spPr>
            <a:xfrm>
              <a:off x="12083752" y="2074090"/>
              <a:ext cx="1791095" cy="60354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درسنا فيما سبق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68CEC64-E6CB-435F-93A6-BCEB994762A1}"/>
              </a:ext>
            </a:extLst>
          </p:cNvPr>
          <p:cNvGrpSpPr/>
          <p:nvPr/>
        </p:nvGrpSpPr>
        <p:grpSpPr>
          <a:xfrm>
            <a:off x="6276729" y="3003962"/>
            <a:ext cx="6122012" cy="3175628"/>
            <a:chOff x="5921004" y="2836881"/>
            <a:chExt cx="6122012" cy="3175628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440362E-97F2-49D0-BDC9-47C2B1F1170C}"/>
                </a:ext>
              </a:extLst>
            </p:cNvPr>
            <p:cNvSpPr txBox="1"/>
            <p:nvPr/>
          </p:nvSpPr>
          <p:spPr>
            <a:xfrm>
              <a:off x="5921004" y="3363408"/>
              <a:ext cx="3745638" cy="23083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التبرير المباشر </a:t>
              </a:r>
            </a:p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التبرير غير المباشر </a:t>
              </a:r>
            </a:p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البرهان المباشر </a:t>
              </a:r>
            </a:p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البرهان غير المباشر</a:t>
              </a:r>
            </a:p>
          </p:txBody>
        </p:sp>
        <p:sp>
          <p:nvSpPr>
            <p:cNvPr id="19" name="任意多边形 36">
              <a:extLst>
                <a:ext uri="{FF2B5EF4-FFF2-40B4-BE49-F238E27FC236}">
                  <a16:creationId xmlns:a16="http://schemas.microsoft.com/office/drawing/2014/main" id="{5DA46B94-976D-4711-AC8F-9D355906E1C0}"/>
                </a:ext>
              </a:extLst>
            </p:cNvPr>
            <p:cNvSpPr/>
            <p:nvPr/>
          </p:nvSpPr>
          <p:spPr>
            <a:xfrm>
              <a:off x="6830759" y="2923033"/>
              <a:ext cx="3745638" cy="3089476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8ACF1B9E-5574-41AE-8956-B02214BE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216" y="2859976"/>
              <a:ext cx="1546722" cy="53822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A7BC679-4320-49B5-BA37-21AAFD85850D}"/>
                </a:ext>
              </a:extLst>
            </p:cNvPr>
            <p:cNvSpPr txBox="1"/>
            <p:nvPr/>
          </p:nvSpPr>
          <p:spPr>
            <a:xfrm>
              <a:off x="7993773" y="2836881"/>
              <a:ext cx="154672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المفردات</a:t>
              </a: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BE139A52-C839-474A-B1B9-E89526D7DCE9}"/>
                </a:ext>
              </a:extLst>
            </p:cNvPr>
            <p:cNvSpPr txBox="1"/>
            <p:nvPr/>
          </p:nvSpPr>
          <p:spPr>
            <a:xfrm>
              <a:off x="8297378" y="3436345"/>
              <a:ext cx="3745638" cy="23083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</a:t>
              </a:r>
            </a:p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</a:t>
              </a:r>
            </a:p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</a:t>
              </a:r>
            </a:p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451074" y="990220"/>
            <a:ext cx="2066274" cy="858387"/>
            <a:chOff x="9908792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08792" y="1518478"/>
              <a:ext cx="2188564" cy="7076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83241" y="1892697"/>
            <a:ext cx="8849829" cy="252358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3995058" y="1890390"/>
            <a:ext cx="913143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3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أعلن محل أحذية عن تخفيض مقداره 25% على جميع القطع الموجودة في </a:t>
            </a:r>
          </a:p>
          <a:p>
            <a:pPr algn="r"/>
            <a:r>
              <a:rPr lang="ar-SA" sz="33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المحل فسألت هند أختها مها خلال تسوقهما في المحل قائلة : إذا كان ثمن </a:t>
            </a:r>
          </a:p>
          <a:p>
            <a:pPr algn="r"/>
            <a:r>
              <a:rPr lang="ar-SA" sz="33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القطعة 80 ً ريالا بعد التخفيض ، فهل قبل التخفيض؟ كان ثمن القطعة </a:t>
            </a:r>
          </a:p>
          <a:p>
            <a:pPr algn="r"/>
            <a:r>
              <a:rPr lang="ar-SA" sz="33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أكثر من 100 ريال فأجابت مها نعم؛ لأنه لو كان ثمن القطعة قبل التخفيض </a:t>
            </a:r>
          </a:p>
          <a:p>
            <a:pPr algn="r"/>
            <a:r>
              <a:rPr lang="ar-SA" sz="33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100 ريال أو أقل، فإن ثمنها بعد التخفيض سيكون 75 ً ريالا أو أقل.</a:t>
            </a:r>
          </a:p>
        </p:txBody>
      </p:sp>
      <p:pic>
        <p:nvPicPr>
          <p:cNvPr id="33" name="صورة 32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F88F1C70-2188-4F4E-8CE3-D28D490E0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03" y="4563663"/>
            <a:ext cx="3360146" cy="2226191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5275D80-D13D-402A-A1B7-CF0916A399AD}"/>
              </a:ext>
            </a:extLst>
          </p:cNvPr>
          <p:cNvSpPr txBox="1"/>
          <p:nvPr/>
        </p:nvSpPr>
        <p:spPr>
          <a:xfrm>
            <a:off x="8943683" y="4799595"/>
            <a:ext cx="29054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هل فكرت مها بطريقة مباشرة عندما أجابت أختها ولماذا ؟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325248B-98E9-44C1-AF92-ABBE7D636C03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CE71193D-2FD5-429C-82C7-D95A3D5FA960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069B6139-4C78-40CE-9331-B3C0ED1AD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81EB1CAB-999A-462E-9F6C-4C5928955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5A48733-EC47-49CA-BD3B-891147ECE77C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87A3914-00AF-4DFE-AFCD-95C38D306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57" y="2328411"/>
            <a:ext cx="3705601" cy="222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صورة 29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6A483999-3175-4E3E-ABD0-44BDF8AD3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35" y="4587324"/>
            <a:ext cx="3360146" cy="2226191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AFC504D-265E-42AF-983B-87C156B73AD9}"/>
              </a:ext>
            </a:extLst>
          </p:cNvPr>
          <p:cNvSpPr txBox="1"/>
          <p:nvPr/>
        </p:nvSpPr>
        <p:spPr>
          <a:xfrm>
            <a:off x="4945415" y="4823256"/>
            <a:ext cx="29054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هل يمكن اعتبار أن المبرر الذي قدمته 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غير مباشر؟</a:t>
            </a:r>
          </a:p>
        </p:txBody>
      </p:sp>
      <p:pic>
        <p:nvPicPr>
          <p:cNvPr id="10" name="صورة 9" descr="صورة تحتوي على رسوم متحركة, فن&#10;&#10;تم إنشاء الوصف تلقائياً">
            <a:extLst>
              <a:ext uri="{FF2B5EF4-FFF2-40B4-BE49-F238E27FC236}">
                <a16:creationId xmlns:a16="http://schemas.microsoft.com/office/drawing/2014/main" id="{FBD55588-B1AE-4A0F-A991-DAE5F33902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8" y="4653973"/>
            <a:ext cx="2066275" cy="2204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6" name="MH_SubTitle_1">
            <a:extLst>
              <a:ext uri="{FF2B5EF4-FFF2-40B4-BE49-F238E27FC236}">
                <a16:creationId xmlns:a16="http://schemas.microsoft.com/office/drawing/2014/main" id="{D9339060-A313-4B40-811E-6BC62B2A2C4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48845" y="2365115"/>
            <a:ext cx="11857948" cy="131185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B15AFCB-EC22-4AB8-B544-C845B8806A3F}"/>
              </a:ext>
            </a:extLst>
          </p:cNvPr>
          <p:cNvGrpSpPr/>
          <p:nvPr/>
        </p:nvGrpSpPr>
        <p:grpSpPr>
          <a:xfrm>
            <a:off x="1092651" y="1604272"/>
            <a:ext cx="14930555" cy="1821403"/>
            <a:chOff x="2316392" y="-249319"/>
            <a:chExt cx="14917009" cy="1821403"/>
          </a:xfrm>
        </p:grpSpPr>
        <p:sp>
          <p:nvSpPr>
            <p:cNvPr id="38" name="مخطط انسيابي: محطة طرفية 37">
              <a:extLst>
                <a:ext uri="{FF2B5EF4-FFF2-40B4-BE49-F238E27FC236}">
                  <a16:creationId xmlns:a16="http://schemas.microsoft.com/office/drawing/2014/main" id="{A221194E-FE34-416B-A415-91D34FD9F635}"/>
                </a:ext>
              </a:extLst>
            </p:cNvPr>
            <p:cNvSpPr/>
            <p:nvPr/>
          </p:nvSpPr>
          <p:spPr>
            <a:xfrm>
              <a:off x="10255904" y="146541"/>
              <a:ext cx="3217239" cy="672043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صورة 38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510DC5AC-8E98-459D-B946-014E248C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7728" y="-249319"/>
              <a:ext cx="1146897" cy="115953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CB50633-6B6A-4577-BC47-8355A4DCB799}"/>
                </a:ext>
              </a:extLst>
            </p:cNvPr>
            <p:cNvSpPr txBox="1"/>
            <p:nvPr/>
          </p:nvSpPr>
          <p:spPr>
            <a:xfrm>
              <a:off x="6077768" y="126239"/>
              <a:ext cx="1115563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التبرير المباشر</a:t>
              </a:r>
              <a:endParaRPr lang="ar-SA" sz="36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ECD74B7-0A5C-4AE8-BB05-34139EDE73C0}"/>
                </a:ext>
              </a:extLst>
            </p:cNvPr>
            <p:cNvSpPr txBox="1"/>
            <p:nvPr/>
          </p:nvSpPr>
          <p:spPr>
            <a:xfrm>
              <a:off x="2316392" y="864198"/>
              <a:ext cx="1115563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هو البدء بمعطيات صحيحة للوصول إلى نتيجة صحيحة.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F9D6755-E832-422F-993B-CEDF11966CF2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4FA9C77-AE45-4DF0-9213-3C2E5AC55FDB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3" name="图片 17">
                <a:extLst>
                  <a:ext uri="{FF2B5EF4-FFF2-40B4-BE49-F238E27FC236}">
                    <a16:creationId xmlns:a16="http://schemas.microsoft.com/office/drawing/2014/main" id="{73D35429-9B4D-4B58-BE8E-CEAD68F1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25F5BB07-FBF3-4A6B-B3EA-17F8E483C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28B65CA3-3EA0-4CE8-9735-5A1FA824EDE0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sp>
        <p:nvSpPr>
          <p:cNvPr id="28" name="MH_SubTitle_1">
            <a:extLst>
              <a:ext uri="{FF2B5EF4-FFF2-40B4-BE49-F238E27FC236}">
                <a16:creationId xmlns:a16="http://schemas.microsoft.com/office/drawing/2014/main" id="{98E4A8CF-45AD-43BA-900C-243F154D15E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48845" y="4549088"/>
            <a:ext cx="11857948" cy="135194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A43A5E7-17FD-42A0-93FA-0F7C0EC9626B}"/>
              </a:ext>
            </a:extLst>
          </p:cNvPr>
          <p:cNvGrpSpPr/>
          <p:nvPr/>
        </p:nvGrpSpPr>
        <p:grpSpPr>
          <a:xfrm>
            <a:off x="1092650" y="3768594"/>
            <a:ext cx="15138566" cy="1902682"/>
            <a:chOff x="2317510" y="-249319"/>
            <a:chExt cx="15124830" cy="1902682"/>
          </a:xfrm>
        </p:grpSpPr>
        <p:sp>
          <p:nvSpPr>
            <p:cNvPr id="30" name="مخطط انسيابي: محطة طرفية 29">
              <a:extLst>
                <a:ext uri="{FF2B5EF4-FFF2-40B4-BE49-F238E27FC236}">
                  <a16:creationId xmlns:a16="http://schemas.microsoft.com/office/drawing/2014/main" id="{C7E71553-F0A2-419B-BCE5-62933953FF8F}"/>
                </a:ext>
              </a:extLst>
            </p:cNvPr>
            <p:cNvSpPr/>
            <p:nvPr/>
          </p:nvSpPr>
          <p:spPr>
            <a:xfrm>
              <a:off x="10628013" y="146541"/>
              <a:ext cx="2845130" cy="672043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1" name="صورة 30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E5193705-DF4F-45D5-9875-92662C7B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7728" y="-249319"/>
              <a:ext cx="1146897" cy="1159531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E2235C02-BFEE-4E3D-AF11-5D6221AFD826}"/>
                </a:ext>
              </a:extLst>
            </p:cNvPr>
            <p:cNvSpPr txBox="1"/>
            <p:nvPr/>
          </p:nvSpPr>
          <p:spPr>
            <a:xfrm>
              <a:off x="6286707" y="69392"/>
              <a:ext cx="1115563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برهان مباشر</a:t>
              </a:r>
              <a:endParaRPr lang="ar-SA" sz="36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FB17FCE1-5DC4-4C30-9B85-149D8B26092F}"/>
                </a:ext>
              </a:extLst>
            </p:cNvPr>
            <p:cNvSpPr txBox="1"/>
            <p:nvPr/>
          </p:nvSpPr>
          <p:spPr>
            <a:xfrm>
              <a:off x="2317510" y="945477"/>
              <a:ext cx="1115563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أن تبدأ بمعطيات صحيحة وتثبت أن النتيجة صحيحة. </a:t>
              </a:r>
              <a:endParaRPr lang="ar-SA" sz="4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e_Nice" panose="020B0603030804020204" pitchFamily="34" charset="-78"/>
                <a:cs typeface="ae_Nice" panose="020B0603030804020204" pitchFamily="34" charset="-7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ADE2BBD-E3D4-4AF9-BCC0-DD2E48C01921}"/>
              </a:ext>
            </a:extLst>
          </p:cNvPr>
          <p:cNvGrpSpPr/>
          <p:nvPr/>
        </p:nvGrpSpPr>
        <p:grpSpPr>
          <a:xfrm>
            <a:off x="-717603" y="983408"/>
            <a:ext cx="16812952" cy="3508578"/>
            <a:chOff x="-812853" y="1101490"/>
            <a:chExt cx="16812952" cy="3508578"/>
          </a:xfrm>
        </p:grpSpPr>
        <p:sp>
          <p:nvSpPr>
            <p:cNvPr id="26" name="MH_SubTitle_1">
              <a:extLst>
                <a:ext uri="{FF2B5EF4-FFF2-40B4-BE49-F238E27FC236}">
                  <a16:creationId xmlns:a16="http://schemas.microsoft.com/office/drawing/2014/main" id="{D9339060-A313-4B40-811E-6BC62B2A2C4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725738" y="1862333"/>
              <a:ext cx="11857948" cy="274773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AB15AFCB-EC22-4AB8-B544-C845B8806A3F}"/>
                </a:ext>
              </a:extLst>
            </p:cNvPr>
            <p:cNvGrpSpPr/>
            <p:nvPr/>
          </p:nvGrpSpPr>
          <p:grpSpPr>
            <a:xfrm>
              <a:off x="-812853" y="1101490"/>
              <a:ext cx="16812952" cy="3370400"/>
              <a:chOff x="435703" y="-249319"/>
              <a:chExt cx="16797698" cy="3139503"/>
            </a:xfrm>
          </p:grpSpPr>
          <p:sp>
            <p:nvSpPr>
              <p:cNvPr id="38" name="مخطط انسيابي: محطة طرفية 37">
                <a:extLst>
                  <a:ext uri="{FF2B5EF4-FFF2-40B4-BE49-F238E27FC236}">
                    <a16:creationId xmlns:a16="http://schemas.microsoft.com/office/drawing/2014/main" id="{A221194E-FE34-416B-A415-91D34FD9F635}"/>
                  </a:ext>
                </a:extLst>
              </p:cNvPr>
              <p:cNvSpPr/>
              <p:nvPr/>
            </p:nvSpPr>
            <p:spPr>
              <a:xfrm>
                <a:off x="10255904" y="146541"/>
                <a:ext cx="3217239" cy="672043"/>
              </a:xfrm>
              <a:prstGeom prst="flowChartTerminator">
                <a:avLst/>
              </a:prstGeom>
              <a:solidFill>
                <a:srgbClr val="FCFD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39" name="صورة 38" descr="صورة تحتوي على المصباح الكهربائي, لمبة مصباح متوهج, ضوء&#10;&#10;تم إنشاء الوصف تلقائياً">
                <a:extLst>
                  <a:ext uri="{FF2B5EF4-FFF2-40B4-BE49-F238E27FC236}">
                    <a16:creationId xmlns:a16="http://schemas.microsoft.com/office/drawing/2014/main" id="{510DC5AC-8E98-459D-B946-014E248CC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17728" y="-249319"/>
                <a:ext cx="1146897" cy="1159531"/>
              </a:xfrm>
              <a:prstGeom prst="rect">
                <a:avLst/>
              </a:prstGeom>
            </p:spPr>
          </p:pic>
          <p:sp>
            <p:nvSpPr>
              <p:cNvPr id="40" name="مربع نص 39">
                <a:extLst>
                  <a:ext uri="{FF2B5EF4-FFF2-40B4-BE49-F238E27FC236}">
                    <a16:creationId xmlns:a16="http://schemas.microsoft.com/office/drawing/2014/main" id="{BCB50633-6B6A-4577-BC47-8355A4DCB799}"/>
                  </a:ext>
                </a:extLst>
              </p:cNvPr>
              <p:cNvSpPr txBox="1"/>
              <p:nvPr/>
            </p:nvSpPr>
            <p:spPr>
              <a:xfrm>
                <a:off x="6077768" y="126239"/>
                <a:ext cx="11155633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dirty="0">
                    <a:solidFill>
                      <a:srgbClr val="1C75BC"/>
                    </a:solidFill>
                    <a:latin typeface="Alnaseeb" panose="00000500000000000000" pitchFamily="50" charset="-78"/>
                    <a:cs typeface="Alnaseeb" panose="00000500000000000000" pitchFamily="50" charset="-78"/>
                  </a:rPr>
                  <a:t>التبرير الغير مباشر</a:t>
                </a:r>
                <a:endParaRPr lang="ar-SA" sz="36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endParaRPr>
              </a:p>
            </p:txBody>
          </p:sp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BECD74B7-0A5C-4AE8-BB05-34139EDE73C0}"/>
                  </a:ext>
                </a:extLst>
              </p:cNvPr>
              <p:cNvSpPr txBox="1"/>
              <p:nvPr/>
            </p:nvSpPr>
            <p:spPr>
              <a:xfrm>
                <a:off x="435703" y="739997"/>
                <a:ext cx="14917009" cy="21501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e_Nice" panose="020B0603030804020204" pitchFamily="34" charset="-78"/>
                    <a:cs typeface="ae_Nice" panose="020B0603030804020204" pitchFamily="34" charset="-78"/>
                  </a:rPr>
                  <a:t>هو أن تفترض أن النتيجة خطأ، ثم تبين أن هذا الافتراض </a:t>
                </a:r>
              </a:p>
              <a:p>
                <a:pPr algn="ctr"/>
                <a:r>
                  <a:rPr lang="ar-SA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e_Nice" panose="020B0603030804020204" pitchFamily="34" charset="-78"/>
                    <a:cs typeface="ae_Nice" panose="020B0603030804020204" pitchFamily="34" charset="-78"/>
                  </a:rPr>
                  <a:t>يؤدي إلى تناقض مع المعطيات، أو مع حقيقة سابقة كتعريف،</a:t>
                </a:r>
              </a:p>
              <a:p>
                <a:pPr algn="ctr"/>
                <a:r>
                  <a:rPr lang="ar-SA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e_Nice" panose="020B0603030804020204" pitchFamily="34" charset="-78"/>
                    <a:cs typeface="ae_Nice" panose="020B0603030804020204" pitchFamily="34" charset="-78"/>
                  </a:rPr>
                  <a:t>أو مسلمة، أو نظرية. وحيث إن جميع خطوات البرهان تكون صحيحة</a:t>
                </a:r>
              </a:p>
              <a:p>
                <a:pPr algn="ctr"/>
                <a:r>
                  <a:rPr lang="ar-SA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e_Nice" panose="020B0603030804020204" pitchFamily="34" charset="-78"/>
                    <a:cs typeface="ae_Nice" panose="020B0603030804020204" pitchFamily="34" charset="-78"/>
                  </a:rPr>
                  <a:t>فإن هذا يكون إثباتاً لخطأ الافتراض.</a:t>
                </a:r>
              </a:p>
            </p:txBody>
          </p:sp>
        </p:grp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F9D6755-E832-422F-993B-CEDF11966CF2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4FA9C77-AE45-4DF0-9213-3C2E5AC55FDB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3" name="图片 17">
                <a:extLst>
                  <a:ext uri="{FF2B5EF4-FFF2-40B4-BE49-F238E27FC236}">
                    <a16:creationId xmlns:a16="http://schemas.microsoft.com/office/drawing/2014/main" id="{73D35429-9B4D-4B58-BE8E-CEAD68F1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25F5BB07-FBF3-4A6B-B3EA-17F8E483C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28B65CA3-3EA0-4CE8-9735-5A1FA824EDE0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C9A1CAC-6643-4941-A6E5-B60D89B5F36D}"/>
              </a:ext>
            </a:extLst>
          </p:cNvPr>
          <p:cNvGrpSpPr/>
          <p:nvPr/>
        </p:nvGrpSpPr>
        <p:grpSpPr>
          <a:xfrm>
            <a:off x="809420" y="4373828"/>
            <a:ext cx="15180184" cy="2256052"/>
            <a:chOff x="-14891205" y="2695656"/>
            <a:chExt cx="15180184" cy="2256052"/>
          </a:xfrm>
        </p:grpSpPr>
        <p:sp>
          <p:nvSpPr>
            <p:cNvPr id="25" name="MH_SubTitle_1">
              <a:extLst>
                <a:ext uri="{FF2B5EF4-FFF2-40B4-BE49-F238E27FC236}">
                  <a16:creationId xmlns:a16="http://schemas.microsoft.com/office/drawing/2014/main" id="{3CA8B0E0-21B2-465C-A591-4D224CE10EB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-14891205" y="3456499"/>
              <a:ext cx="11857948" cy="149520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EB749642-5DDD-4E5D-9735-6EC6690861DD}"/>
                </a:ext>
              </a:extLst>
            </p:cNvPr>
            <p:cNvGrpSpPr/>
            <p:nvPr/>
          </p:nvGrpSpPr>
          <p:grpSpPr>
            <a:xfrm>
              <a:off x="-14534711" y="2695656"/>
              <a:ext cx="14823690" cy="2216987"/>
              <a:chOff x="2329068" y="-249319"/>
              <a:chExt cx="14810240" cy="2216987"/>
            </a:xfrm>
          </p:grpSpPr>
          <p:sp>
            <p:nvSpPr>
              <p:cNvPr id="34" name="مخطط انسيابي: محطة طرفية 33">
                <a:extLst>
                  <a:ext uri="{FF2B5EF4-FFF2-40B4-BE49-F238E27FC236}">
                    <a16:creationId xmlns:a16="http://schemas.microsoft.com/office/drawing/2014/main" id="{FC19BD0A-A48B-4923-BECF-C6CC7F181ACF}"/>
                  </a:ext>
                </a:extLst>
              </p:cNvPr>
              <p:cNvSpPr/>
              <p:nvPr/>
            </p:nvSpPr>
            <p:spPr>
              <a:xfrm>
                <a:off x="9855484" y="146541"/>
                <a:ext cx="3617661" cy="672043"/>
              </a:xfrm>
              <a:prstGeom prst="flowChartTerminator">
                <a:avLst/>
              </a:prstGeom>
              <a:solidFill>
                <a:srgbClr val="FCFD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35" name="صورة 34" descr="صورة تحتوي على المصباح الكهربائي, لمبة مصباح متوهج, ضوء&#10;&#10;تم إنشاء الوصف تلقائياً">
                <a:extLst>
                  <a:ext uri="{FF2B5EF4-FFF2-40B4-BE49-F238E27FC236}">
                    <a16:creationId xmlns:a16="http://schemas.microsoft.com/office/drawing/2014/main" id="{689279DC-4C43-4746-BBD8-C6D3593FB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17728" y="-249319"/>
                <a:ext cx="1146897" cy="1159531"/>
              </a:xfrm>
              <a:prstGeom prst="rect">
                <a:avLst/>
              </a:prstGeom>
            </p:spPr>
          </p:pic>
          <p:sp>
            <p:nvSpPr>
              <p:cNvPr id="36" name="مربع نص 35">
                <a:extLst>
                  <a:ext uri="{FF2B5EF4-FFF2-40B4-BE49-F238E27FC236}">
                    <a16:creationId xmlns:a16="http://schemas.microsoft.com/office/drawing/2014/main" id="{F6D80B79-E40F-40CE-ACCB-79D7CE35EBB2}"/>
                  </a:ext>
                </a:extLst>
              </p:cNvPr>
              <p:cNvSpPr txBox="1"/>
              <p:nvPr/>
            </p:nvSpPr>
            <p:spPr>
              <a:xfrm>
                <a:off x="5983675" y="127098"/>
                <a:ext cx="11155633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dirty="0">
                    <a:solidFill>
                      <a:srgbClr val="1C75BC"/>
                    </a:solidFill>
                    <a:latin typeface="Alnaseeb" panose="00000500000000000000" pitchFamily="50" charset="-78"/>
                    <a:cs typeface="Alnaseeb" panose="00000500000000000000" pitchFamily="50" charset="-78"/>
                  </a:rPr>
                  <a:t>البرهان الغير مباشر</a:t>
                </a:r>
                <a:endParaRPr lang="ar-SA" sz="36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endParaRPr>
              </a:p>
            </p:txBody>
          </p:sp>
          <p:sp>
            <p:nvSpPr>
              <p:cNvPr id="41" name="مربع نص 40">
                <a:extLst>
                  <a:ext uri="{FF2B5EF4-FFF2-40B4-BE49-F238E27FC236}">
                    <a16:creationId xmlns:a16="http://schemas.microsoft.com/office/drawing/2014/main" id="{B6BF13B3-BA44-4EB3-9FD7-161FEEC8CE6B}"/>
                  </a:ext>
                </a:extLst>
              </p:cNvPr>
              <p:cNvSpPr txBox="1"/>
              <p:nvPr/>
            </p:nvSpPr>
            <p:spPr>
              <a:xfrm>
                <a:off x="2329068" y="767339"/>
                <a:ext cx="11502576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e_Nice" panose="020B0603030804020204" pitchFamily="34" charset="-78"/>
                    <a:cs typeface="ae_Nice" panose="020B0603030804020204" pitchFamily="34" charset="-78"/>
                  </a:rPr>
                  <a:t>أو البرهان بالتناقض : هـو بـرهـان يسـتعمل فـيه تـبريـر غـير مـباشـر لإثـبات صـحة عـبارة جبرية أو هندسية أو من الحياة اليومية.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16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6" name="MH_SubTitle_1">
            <a:extLst>
              <a:ext uri="{FF2B5EF4-FFF2-40B4-BE49-F238E27FC236}">
                <a16:creationId xmlns:a16="http://schemas.microsoft.com/office/drawing/2014/main" id="{D9339060-A313-4B40-811E-6BC62B2A2C4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48845" y="2131836"/>
            <a:ext cx="11857948" cy="3967207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B15AFCB-EC22-4AB8-B544-C845B8806A3F}"/>
              </a:ext>
            </a:extLst>
          </p:cNvPr>
          <p:cNvGrpSpPr/>
          <p:nvPr/>
        </p:nvGrpSpPr>
        <p:grpSpPr>
          <a:xfrm>
            <a:off x="770548" y="1357863"/>
            <a:ext cx="12129021" cy="4654115"/>
            <a:chOff x="2098622" y="-249319"/>
            <a:chExt cx="12118017" cy="4654115"/>
          </a:xfrm>
        </p:grpSpPr>
        <p:sp>
          <p:nvSpPr>
            <p:cNvPr id="38" name="مخطط انسيابي: محطة طرفية 37">
              <a:extLst>
                <a:ext uri="{FF2B5EF4-FFF2-40B4-BE49-F238E27FC236}">
                  <a16:creationId xmlns:a16="http://schemas.microsoft.com/office/drawing/2014/main" id="{A221194E-FE34-416B-A415-91D34FD9F635}"/>
                </a:ext>
              </a:extLst>
            </p:cNvPr>
            <p:cNvSpPr/>
            <p:nvPr/>
          </p:nvSpPr>
          <p:spPr>
            <a:xfrm>
              <a:off x="7250666" y="146541"/>
              <a:ext cx="6222478" cy="672043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9" name="صورة 38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510DC5AC-8E98-459D-B946-014E248C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7728" y="-249319"/>
              <a:ext cx="1146897" cy="115953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CB50633-6B6A-4577-BC47-8355A4DCB799}"/>
                </a:ext>
              </a:extLst>
            </p:cNvPr>
            <p:cNvSpPr txBox="1"/>
            <p:nvPr/>
          </p:nvSpPr>
          <p:spPr>
            <a:xfrm>
              <a:off x="6507169" y="111386"/>
              <a:ext cx="770947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خطوات كتابة البرهان الغير مباشر</a:t>
              </a:r>
              <a:endParaRPr lang="ar-SA" sz="36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A5EF2E53-8F25-4808-89F4-218C044A5A41}"/>
                </a:ext>
              </a:extLst>
            </p:cNvPr>
            <p:cNvSpPr txBox="1"/>
            <p:nvPr/>
          </p:nvSpPr>
          <p:spPr>
            <a:xfrm>
              <a:off x="2098622" y="926921"/>
              <a:ext cx="11603251" cy="34778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الخطوة 1 : </a:t>
              </a:r>
              <a:r>
                <a:rPr lang="ar-SA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حدد النتيجة التي ستبرهنها , ثم افترض خطأها , وذلك بافتراض أن نفيها صحيح. </a:t>
              </a:r>
            </a:p>
            <a:p>
              <a:pPr algn="r"/>
              <a:r>
                <a:rPr lang="ar-SA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الخطوة 2 : </a:t>
              </a:r>
              <a:r>
                <a:rPr lang="ar-SA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استعمل التبرير المنطقي لتبين أن هذا الافتراض يؤدي إلى تناقض مع المعطيات أو مع حقيقة أخرى , مثل تعريف أو مسلمة أو نظرية.</a:t>
              </a:r>
            </a:p>
            <a:p>
              <a:pPr algn="r"/>
              <a:r>
                <a:rPr lang="ar-SA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الخطوة 3 : </a:t>
              </a:r>
              <a:r>
                <a:rPr lang="ar-SA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بما أن الافتراض الذي بدأت به أدى إلى تناقض , فبين أن النتيجة الأصلية المطلوب إثباتها يجب أن تكون صحيحة.</a:t>
              </a:r>
              <a:r>
                <a:rPr lang="ar-SA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e_Nice" panose="020B0603030804020204" pitchFamily="34" charset="-78"/>
                  <a:cs typeface="ae_Nice" panose="020B0603030804020204" pitchFamily="34" charset="-78"/>
                </a:rPr>
                <a:t> </a:t>
              </a:r>
              <a:endPara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e_Nice" panose="020B0603030804020204" pitchFamily="34" charset="-78"/>
                <a:cs typeface="ae_Nice" panose="020B0603030804020204" pitchFamily="34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DD52E3E-679B-478F-B05F-C358918C0A5D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DA9B6B91-AF7C-49B0-A8A7-531D168F08FF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3" name="图片 17">
                <a:extLst>
                  <a:ext uri="{FF2B5EF4-FFF2-40B4-BE49-F238E27FC236}">
                    <a16:creationId xmlns:a16="http://schemas.microsoft.com/office/drawing/2014/main" id="{2A26616A-853F-462E-A6C9-603E5AFBE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753A30C2-E2E9-423F-B715-9A6509784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E8615276-AB90-4D4C-A563-AE8DAE3A669C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65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519068" y="163304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D7643A2-68CA-4F88-8902-21B98E48D32A}"/>
              </a:ext>
            </a:extLst>
          </p:cNvPr>
          <p:cNvGrpSpPr/>
          <p:nvPr/>
        </p:nvGrpSpPr>
        <p:grpSpPr>
          <a:xfrm>
            <a:off x="4222253" y="440013"/>
            <a:ext cx="4767251" cy="646331"/>
            <a:chOff x="3770634" y="245771"/>
            <a:chExt cx="3262207" cy="64633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B16F264A-2C26-4822-8FA9-A9AECEC5A526}"/>
                </a:ext>
              </a:extLst>
            </p:cNvPr>
            <p:cNvGrpSpPr/>
            <p:nvPr/>
          </p:nvGrpSpPr>
          <p:grpSpPr>
            <a:xfrm>
              <a:off x="3770634" y="268759"/>
              <a:ext cx="3262207" cy="579343"/>
              <a:chOff x="4488300" y="525971"/>
              <a:chExt cx="2261895" cy="497779"/>
            </a:xfrm>
          </p:grpSpPr>
          <p:pic>
            <p:nvPicPr>
              <p:cNvPr id="22" name="图片 17">
                <a:extLst>
                  <a:ext uri="{FF2B5EF4-FFF2-40B4-BE49-F238E27FC236}">
                    <a16:creationId xmlns:a16="http://schemas.microsoft.com/office/drawing/2014/main" id="{FA704181-22E1-4ADF-ABE0-719BB22CE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88300" y="525972"/>
                <a:ext cx="406834" cy="497778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A5DC17B1-F158-473B-9A45-EDB42E1E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343361" y="525971"/>
                <a:ext cx="406834" cy="497779"/>
              </a:xfrm>
              <a:prstGeom prst="rect">
                <a:avLst/>
              </a:prstGeom>
            </p:spPr>
          </p:pic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A69FA9C6-8BA5-495D-BBEB-6432B3727298}"/>
                </a:ext>
              </a:extLst>
            </p:cNvPr>
            <p:cNvSpPr txBox="1"/>
            <p:nvPr/>
          </p:nvSpPr>
          <p:spPr>
            <a:xfrm>
              <a:off x="4065379" y="245771"/>
              <a:ext cx="235364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البرهان غير المباشر </a:t>
              </a:r>
            </a:p>
          </p:txBody>
        </p:sp>
      </p:grpSp>
      <p:pic>
        <p:nvPicPr>
          <p:cNvPr id="4" name="صورة 3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10513A67-80E0-4F17-9666-4ADBFC773C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7"/>
          <a:stretch/>
        </p:blipFill>
        <p:spPr>
          <a:xfrm>
            <a:off x="-23371" y="1633041"/>
            <a:ext cx="11542438" cy="646331"/>
          </a:xfrm>
          <a:prstGeom prst="rect">
            <a:avLst/>
          </a:prstGeom>
        </p:spPr>
      </p:pic>
      <p:pic>
        <p:nvPicPr>
          <p:cNvPr id="24" name="صورة 23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6595E2ED-4643-401D-8AC2-1B5811D428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 b="-21489"/>
          <a:stretch/>
        </p:blipFill>
        <p:spPr>
          <a:xfrm>
            <a:off x="1240435" y="2525485"/>
            <a:ext cx="11542438" cy="4949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6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2342</TotalTime>
  <Words>469</Words>
  <Application>Microsoft Office PowerPoint</Application>
  <PresentationFormat>مخصص</PresentationFormat>
  <Paragraphs>107</Paragraphs>
  <Slides>23</Slides>
  <Notes>23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5" baseType="lpstr">
      <vt:lpstr>(A) Arslan Wessam A</vt:lpstr>
      <vt:lpstr>Wingdings</vt:lpstr>
      <vt:lpstr>汉仪趣黑W</vt:lpstr>
      <vt:lpstr>Alnaseeb</vt:lpstr>
      <vt:lpstr>Calibri Light</vt:lpstr>
      <vt:lpstr>Calibri</vt:lpstr>
      <vt:lpstr>Arial</vt:lpstr>
      <vt:lpstr>等线 Light</vt:lpstr>
      <vt:lpstr>等线</vt:lpstr>
      <vt:lpstr>ae_Graph</vt:lpstr>
      <vt:lpstr>ae_Nice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42</cp:revision>
  <dcterms:created xsi:type="dcterms:W3CDTF">2017-07-06T07:15:00Z</dcterms:created>
  <dcterms:modified xsi:type="dcterms:W3CDTF">2024-01-12T14:33:11Z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