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/>
            <a:r>
              <a:t>الحث الكهرومغناطيسي</a:t>
            </a:r>
          </a:p>
        </p:txBody>
      </p:sp>
      <p:sp>
        <p:nvSpPr>
          <p:cNvPr id="113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/>
            <a:r>
              <a:t>الصف الثاني عشر</a:t>
            </a:r>
          </a:p>
        </p:txBody>
      </p:sp>
      <p:sp>
        <p:nvSpPr>
          <p:cNvPr id="114" name="@n_alhumood 🌸"/>
          <p:cNvSpPr/>
          <p:nvPr/>
        </p:nvSpPr>
        <p:spPr>
          <a:xfrm>
            <a:off x="499591" y="6158894"/>
            <a:ext cx="2948346" cy="442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/>
            <a:r>
              <a:t>@n_alhumood 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" y="179679"/>
            <a:ext cx="11724641" cy="6424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2"/>
          <p:cNvSpPr txBox="1"/>
          <p:nvPr/>
        </p:nvSpPr>
        <p:spPr>
          <a:xfrm>
            <a:off x="7634689" y="1853648"/>
            <a:ext cx="4311632" cy="1041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ينعكس اتجاه التيار الحثي المتولد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" y="81280"/>
            <a:ext cx="11988800" cy="665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2"/>
          <p:cNvSpPr txBox="1"/>
          <p:nvPr/>
        </p:nvSpPr>
        <p:spPr>
          <a:xfrm>
            <a:off x="6164907" y="553658"/>
            <a:ext cx="3412781" cy="52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يقل</a:t>
            </a:r>
          </a:p>
        </p:txBody>
      </p:sp>
      <p:sp>
        <p:nvSpPr>
          <p:cNvPr id="150" name="TextBox 3"/>
          <p:cNvSpPr txBox="1"/>
          <p:nvPr/>
        </p:nvSpPr>
        <p:spPr>
          <a:xfrm>
            <a:off x="7442868" y="1016364"/>
            <a:ext cx="3412781" cy="52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مخالف</a:t>
            </a:r>
          </a:p>
        </p:txBody>
      </p:sp>
      <p:sp>
        <p:nvSpPr>
          <p:cNvPr id="151" name="TextBox 4"/>
          <p:cNvSpPr txBox="1"/>
          <p:nvPr/>
        </p:nvSpPr>
        <p:spPr>
          <a:xfrm>
            <a:off x="5790332" y="1523144"/>
            <a:ext cx="3412782" cy="52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يزيد</a:t>
            </a:r>
          </a:p>
        </p:txBody>
      </p:sp>
      <p:sp>
        <p:nvSpPr>
          <p:cNvPr id="152" name="TextBox 5"/>
          <p:cNvSpPr txBox="1"/>
          <p:nvPr/>
        </p:nvSpPr>
        <p:spPr>
          <a:xfrm>
            <a:off x="6925078" y="1941783"/>
            <a:ext cx="3412781" cy="52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مشابه</a:t>
            </a:r>
          </a:p>
        </p:txBody>
      </p:sp>
      <p:sp>
        <p:nvSpPr>
          <p:cNvPr id="153" name="TextBox 6"/>
          <p:cNvSpPr txBox="1"/>
          <p:nvPr/>
        </p:nvSpPr>
        <p:spPr>
          <a:xfrm>
            <a:off x="3073705" y="4729055"/>
            <a:ext cx="84830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solidFill>
                  <a:srgbClr val="C00000"/>
                </a:solidFill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154" name="TextBox 8"/>
          <p:cNvSpPr txBox="1"/>
          <p:nvPr/>
        </p:nvSpPr>
        <p:spPr>
          <a:xfrm>
            <a:off x="8172687" y="4661118"/>
            <a:ext cx="84830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solidFill>
                  <a:srgbClr val="C00000"/>
                </a:solidFill>
              </a:defRPr>
            </a:lvl1pPr>
          </a:lstStyle>
          <a:p>
            <a:pPr/>
            <a:r>
              <a:t>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54" grpId="6"/>
      <p:bldP build="whole" bldLvl="1" animBg="1" rev="0" advAuto="0" spid="152" grpId="4"/>
      <p:bldP build="whole" bldLvl="1" animBg="1" rev="0" advAuto="0" spid="151" grpId="3"/>
      <p:bldP build="whole" bldLvl="1" animBg="1" rev="0" advAuto="0" spid="150" grpId="2"/>
      <p:bldP build="whole" bldLvl="1" animBg="1" rev="0" advAuto="0" spid="153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" y="233679"/>
            <a:ext cx="11623041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traight Arrow Connector 2"/>
          <p:cNvSpPr/>
          <p:nvPr/>
        </p:nvSpPr>
        <p:spPr>
          <a:xfrm flipH="1" flipV="1">
            <a:off x="7477759" y="2688116"/>
            <a:ext cx="338712" cy="369069"/>
          </a:xfrm>
          <a:prstGeom prst="line">
            <a:avLst/>
          </a:prstGeom>
          <a:ln w="57150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Straight Arrow Connector 5"/>
          <p:cNvSpPr/>
          <p:nvPr/>
        </p:nvSpPr>
        <p:spPr>
          <a:xfrm flipV="1">
            <a:off x="4190081" y="2688116"/>
            <a:ext cx="18363" cy="411299"/>
          </a:xfrm>
          <a:prstGeom prst="line">
            <a:avLst/>
          </a:prstGeom>
          <a:ln w="57150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  <p:bldP build="whole" bldLvl="1" animBg="1" rev="0" advAuto="0" spid="15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" y="142239"/>
            <a:ext cx="11836401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Box 3"/>
          <p:cNvSpPr txBox="1"/>
          <p:nvPr/>
        </p:nvSpPr>
        <p:spPr>
          <a:xfrm>
            <a:off x="2771706" y="5456168"/>
            <a:ext cx="3412781" cy="52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طرديا</a:t>
            </a:r>
          </a:p>
        </p:txBody>
      </p:sp>
      <p:sp>
        <p:nvSpPr>
          <p:cNvPr id="162" name="TextBox 4"/>
          <p:cNvSpPr txBox="1"/>
          <p:nvPr/>
        </p:nvSpPr>
        <p:spPr>
          <a:xfrm>
            <a:off x="2242902" y="5918873"/>
            <a:ext cx="3412781" cy="5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قانون فاراداي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2"/>
      <p:bldP build="whole" bldLvl="1" animBg="1" rev="0" advAuto="0" spid="16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8435" t="0" r="0" b="0"/>
          <a:stretch>
            <a:fillRect/>
          </a:stretch>
        </p:blipFill>
        <p:spPr>
          <a:xfrm>
            <a:off x="429657" y="782319"/>
            <a:ext cx="11660743" cy="490728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2"/>
          <p:cNvSpPr txBox="1"/>
          <p:nvPr/>
        </p:nvSpPr>
        <p:spPr>
          <a:xfrm>
            <a:off x="176270" y="2040936"/>
            <a:ext cx="3771797" cy="117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3200">
                <a:solidFill>
                  <a:srgbClr val="C00000"/>
                </a:solidFill>
              </a:defRPr>
            </a:lvl1pPr>
          </a:lstStyle>
          <a:p>
            <a:pPr/>
            <a:r>
              <a:t>تغير في التدفق المغناطيسي</a:t>
            </a:r>
          </a:p>
        </p:txBody>
      </p:sp>
      <p:sp>
        <p:nvSpPr>
          <p:cNvPr id="166" name="TextBox 3"/>
          <p:cNvSpPr txBox="1"/>
          <p:nvPr/>
        </p:nvSpPr>
        <p:spPr>
          <a:xfrm>
            <a:off x="5790332" y="3054488"/>
            <a:ext cx="3412782" cy="6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زادت</a:t>
            </a:r>
          </a:p>
        </p:txBody>
      </p:sp>
      <p:sp>
        <p:nvSpPr>
          <p:cNvPr id="167" name="TextBox 4"/>
          <p:cNvSpPr txBox="1"/>
          <p:nvPr/>
        </p:nvSpPr>
        <p:spPr>
          <a:xfrm>
            <a:off x="4083942" y="4068040"/>
            <a:ext cx="3412781" cy="6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ضعف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6" grpId="2"/>
      <p:bldP build="whole" bldLvl="1" animBg="1" rev="0" advAuto="0" spid="16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2">
                  <a:hueOff val="-368864"/>
                  <a:lumOff val="24249"/>
                </a:schemeClr>
              </a:gs>
              <a:gs pos="50000">
                <a:srgbClr val="F5B093"/>
              </a:gs>
              <a:gs pos="100000">
                <a:schemeClr val="accent2">
                  <a:hueOff val="-353522"/>
                  <a:satOff val="5390"/>
                  <a:lumOff val="17469"/>
                </a:schemeClr>
              </a:gs>
            </a:gsLst>
            <a:lin ang="5400000"/>
          </a:gradFill>
          <a:ln w="6350">
            <a:solidFill>
              <a:schemeClr val="accent2"/>
            </a:solidFill>
            <a:miter lim="800000"/>
          </a:ln>
        </p:spPr>
        <p:txBody>
          <a:bodyPr/>
          <a:lstStyle>
            <a:lvl1pPr algn="r" defTabSz="777240" rtl="1">
              <a:defRPr sz="374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ماذا يحدث عند وضع ابرة مغناطيسية اسفل سلك يمر به تيار كهربائي؟</a:t>
            </a:r>
          </a:p>
        </p:txBody>
      </p:sp>
      <p:pic>
        <p:nvPicPr>
          <p:cNvPr id="11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703" y="1825625"/>
            <a:ext cx="10025350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8480"/>
            <a:ext cx="11623041" cy="578104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2"/>
          <p:cNvSpPr txBox="1"/>
          <p:nvPr/>
        </p:nvSpPr>
        <p:spPr>
          <a:xfrm>
            <a:off x="9784080" y="1270000"/>
            <a:ext cx="1016001" cy="52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تتحرك</a:t>
            </a:r>
          </a:p>
        </p:txBody>
      </p:sp>
      <p:sp>
        <p:nvSpPr>
          <p:cNvPr id="121" name="TextBox 3"/>
          <p:cNvSpPr txBox="1"/>
          <p:nvPr/>
        </p:nvSpPr>
        <p:spPr>
          <a:xfrm>
            <a:off x="4429759" y="2103120"/>
            <a:ext cx="2133601" cy="1041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مجال مغناطيسي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  <p:bldP build="whole" bldLvl="1" animBg="1" rev="0" advAuto="0" spid="12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" y="0"/>
            <a:ext cx="116451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6478901" y="2279392"/>
            <a:ext cx="2133601" cy="55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التيار الحثي </a:t>
            </a:r>
          </a:p>
        </p:txBody>
      </p:sp>
      <p:sp>
        <p:nvSpPr>
          <p:cNvPr id="125" name="TextBox 3"/>
          <p:cNvSpPr txBox="1"/>
          <p:nvPr/>
        </p:nvSpPr>
        <p:spPr>
          <a:xfrm>
            <a:off x="121185" y="2863286"/>
            <a:ext cx="4627084" cy="1041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قانون فارادي للحث الكهرومغناطيسي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whole" bldLvl="1" animBg="1" rev="0" advAuto="0" spid="1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2">
                  <a:hueOff val="-368864"/>
                  <a:lumOff val="24249"/>
                </a:schemeClr>
              </a:gs>
              <a:gs pos="50000">
                <a:srgbClr val="F5B093"/>
              </a:gs>
              <a:gs pos="100000">
                <a:schemeClr val="accent2">
                  <a:hueOff val="-353522"/>
                  <a:satOff val="5390"/>
                  <a:lumOff val="17469"/>
                </a:schemeClr>
              </a:gs>
            </a:gsLst>
            <a:lin ang="5400000"/>
          </a:gradFill>
          <a:ln w="6350">
            <a:solidFill>
              <a:schemeClr val="accent2"/>
            </a:solidFill>
            <a:miter lim="800000"/>
          </a:ln>
        </p:spPr>
        <p:txBody>
          <a:bodyPr/>
          <a:lstStyle>
            <a:lvl1pPr algn="r" rtl="1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ما المقصود بالتدفق المغناطيسي ؟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5319" t="2635" r="6841" b="0"/>
          <a:stretch>
            <a:fillRect/>
          </a:stretch>
        </p:blipFill>
        <p:spPr>
          <a:xfrm>
            <a:off x="838199" y="1850833"/>
            <a:ext cx="10597310" cy="4428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17584" r="0" b="0"/>
          <a:stretch>
            <a:fillRect/>
          </a:stretch>
        </p:blipFill>
        <p:spPr>
          <a:xfrm>
            <a:off x="619759" y="132201"/>
            <a:ext cx="10962642" cy="6258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307" y="2589308"/>
            <a:ext cx="1847851" cy="165735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22149" r="0" b="0"/>
          <a:stretch>
            <a:fillRect/>
          </a:stretch>
        </p:blipFill>
        <p:spPr>
          <a:xfrm>
            <a:off x="319489" y="231353"/>
            <a:ext cx="11688898" cy="644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995" y="319489"/>
            <a:ext cx="4318612" cy="343726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5" name="TextBox 3"/>
          <p:cNvSpPr txBox="1"/>
          <p:nvPr/>
        </p:nvSpPr>
        <p:spPr>
          <a:xfrm>
            <a:off x="8154929" y="1293504"/>
            <a:ext cx="3412781" cy="104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شدة المجال المغناطيسي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8215889" y="2086842"/>
            <a:ext cx="3412781" cy="55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مساحة السطح</a:t>
            </a:r>
          </a:p>
        </p:txBody>
      </p:sp>
      <p:sp>
        <p:nvSpPr>
          <p:cNvPr id="137" name="TextBox 5"/>
          <p:cNvSpPr txBox="1"/>
          <p:nvPr/>
        </p:nvSpPr>
        <p:spPr>
          <a:xfrm>
            <a:off x="5552501" y="2758258"/>
            <a:ext cx="5787895" cy="107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الزاوية بين متجه مساحة السطح وخطوط المجال</a:t>
            </a:r>
          </a:p>
        </p:txBody>
      </p:sp>
      <p:sp>
        <p:nvSpPr>
          <p:cNvPr id="138" name="TextBox 6"/>
          <p:cNvSpPr txBox="1"/>
          <p:nvPr/>
        </p:nvSpPr>
        <p:spPr>
          <a:xfrm>
            <a:off x="149683" y="4729057"/>
            <a:ext cx="3412782" cy="52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صفر</a:t>
            </a:r>
          </a:p>
        </p:txBody>
      </p:sp>
      <p:sp>
        <p:nvSpPr>
          <p:cNvPr id="139" name="TextBox 7"/>
          <p:cNvSpPr txBox="1"/>
          <p:nvPr/>
        </p:nvSpPr>
        <p:spPr>
          <a:xfrm>
            <a:off x="302083" y="5487384"/>
            <a:ext cx="341278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C00000"/>
                </a:solidFill>
              </a:defRPr>
            </a:lvl1pPr>
          </a:lstStyle>
          <a:p>
            <a:pPr/>
            <a:r>
              <a:t>90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5"/>
      <p:bldP build="whole" bldLvl="1" animBg="1" rev="0" advAuto="0" spid="137" grpId="3"/>
      <p:bldP build="whole" bldLvl="1" animBg="1" rev="0" advAuto="0" spid="135" grpId="1"/>
      <p:bldP build="whole" bldLvl="1" animBg="1" rev="0" advAuto="0" spid="138" grpId="4"/>
      <p:bldP build="whole" bldLvl="1" animBg="1" rev="0" advAuto="0" spid="13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FD3D02B-81B1-47CE-8CC5-83D43096609C-L0-001.jpeg" descr="CFD3D02B-81B1-47CE-8CC5-83D43096609C-L0-001.jpeg"/>
          <p:cNvPicPr>
            <a:picLocks noChangeAspect="1"/>
          </p:cNvPicPr>
          <p:nvPr/>
        </p:nvPicPr>
        <p:blipFill>
          <a:blip r:embed="rId2">
            <a:extLst/>
          </a:blip>
          <a:srcRect l="0" t="13818" r="0" b="18237"/>
          <a:stretch>
            <a:fillRect/>
          </a:stretch>
        </p:blipFill>
        <p:spPr>
          <a:xfrm>
            <a:off x="201414" y="425251"/>
            <a:ext cx="11789248" cy="6007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