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24.xml" ContentType="application/vnd.openxmlformats-officedocument.presentationml.slide+xml"/>
  <Override PartName="/ppt/notesSlides/notesSlide10.xml" ContentType="application/vnd.openxmlformats-officedocument.presentationml.notesSlide+xml"/>
  <Override PartName="/ppt/slideLayouts/slideLayout70.xml" ContentType="application/vnd.openxmlformats-officedocument.presentationml.slideLayout+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3.xml" ContentType="application/vnd.openxmlformats-officedocument.theme+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2"/>
  </p:notesMasterIdLst>
  <p:sldIdLst>
    <p:sldId id="256" r:id="rId2"/>
    <p:sldId id="515" r:id="rId3"/>
    <p:sldId id="257" r:id="rId4"/>
    <p:sldId id="264" r:id="rId5"/>
    <p:sldId id="526" r:id="rId6"/>
    <p:sldId id="270" r:id="rId7"/>
    <p:sldId id="535" r:id="rId8"/>
    <p:sldId id="530" r:id="rId9"/>
    <p:sldId id="537" r:id="rId10"/>
    <p:sldId id="541" r:id="rId11"/>
    <p:sldId id="536" r:id="rId12"/>
    <p:sldId id="538" r:id="rId13"/>
    <p:sldId id="539" r:id="rId14"/>
    <p:sldId id="540" r:id="rId15"/>
    <p:sldId id="542" r:id="rId16"/>
    <p:sldId id="277" r:id="rId17"/>
    <p:sldId id="514" r:id="rId18"/>
    <p:sldId id="523" r:id="rId19"/>
    <p:sldId id="524" r:id="rId20"/>
    <p:sldId id="525" r:id="rId2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516F"/>
    <a:srgbClr val="5B7DB1"/>
    <a:srgbClr val="C65D7B"/>
    <a:srgbClr val="57A3A7"/>
    <a:srgbClr val="8D8DAA"/>
    <a:srgbClr val="8FAADC"/>
    <a:srgbClr val="FBFFE5"/>
    <a:srgbClr val="FCF1EF"/>
    <a:srgbClr val="E0D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نمط ذو نسُق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نمط متوسط 1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1" d="100"/>
          <a:sy n="61" d="100"/>
        </p:scale>
        <p:origin x="8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C9B9FC-C773-4CA6-9639-9FC59838C024}" type="datetimeFigureOut">
              <a:rPr lang="ar-SA" smtClean="0"/>
              <a:t>26/08/43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AB9F27B-60F3-4659-B3E9-B56C1C27B78A}" type="slidenum">
              <a:rPr lang="ar-SA" smtClean="0"/>
              <a:t>‹#›</a:t>
            </a:fld>
            <a:endParaRPr lang="ar-SA"/>
          </a:p>
        </p:txBody>
      </p:sp>
    </p:spTree>
    <p:extLst>
      <p:ext uri="{BB962C8B-B14F-4D97-AF65-F5344CB8AC3E}">
        <p14:creationId xmlns:p14="http://schemas.microsoft.com/office/powerpoint/2010/main" val="103499222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9C9B9FC-C773-4CA6-9639-9FC59838C024}" type="datetimeFigureOut">
              <a:rPr lang="ar-SA" smtClean="0"/>
              <a:t>26/08/43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AB9F27B-60F3-4659-B3E9-B56C1C27B78A}" type="slidenum">
              <a:rPr lang="ar-SA" smtClean="0"/>
              <a:t>‹#›</a:t>
            </a:fld>
            <a:endParaRPr lang="ar-SA"/>
          </a:p>
        </p:txBody>
      </p:sp>
    </p:spTree>
    <p:extLst>
      <p:ext uri="{BB962C8B-B14F-4D97-AF65-F5344CB8AC3E}">
        <p14:creationId xmlns:p14="http://schemas.microsoft.com/office/powerpoint/2010/main" val="103499222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Segments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B328-75EF-4903-B932-E7F60FD8E0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15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Segments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9B328-75EF-4903-B932-E7F60FD8E0D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1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919346-4E2C-445A-8FFB-329414C8C99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C9F9F7D-D953-42AE-BD95-CEEC950BE6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15B8D008-921D-4526-BF38-6DE6C0AAC7B2}"/>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0A3B1A2F-587E-4D88-88DE-AC857584453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4E0A6B9-912B-4FBC-8B1B-B7FD5DE6EC52}"/>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158692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141098-3451-44FF-A5D7-BD75951BE32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8AD514B-9219-4C99-A156-46F816E37DB1}"/>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98FF5E9-C159-4B93-9C5D-CA9D4078DD88}"/>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4F35CF85-6C79-461C-88FC-9562A62B8FE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59B43B2-E494-4959-B1EE-98B41BD59C1D}"/>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96200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4141098-3451-44FF-A5D7-BD75951BE32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8AD514B-9219-4C99-A156-46F816E37DB1}"/>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98FF5E9-C159-4B93-9C5D-CA9D4078DD88}"/>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4F35CF85-6C79-461C-88FC-9562A62B8FE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59B43B2-E494-4959-B1EE-98B41BD59C1D}"/>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96200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40143FD-8FAD-4A1F-9342-2082807DAF3D}"/>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93BCDB6-824A-4525-9C6E-307701F784D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D83FD39-9692-4B29-8923-51F11DC5DBCB}"/>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555B2CE1-BA16-40DF-A978-49BCB799A5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6C0E76F-AD63-400C-8C1D-32782DB54322}"/>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48831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40143FD-8FAD-4A1F-9342-2082807DAF3D}"/>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93BCDB6-824A-4525-9C6E-307701F784D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D83FD39-9692-4B29-8923-51F11DC5DBCB}"/>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555B2CE1-BA16-40DF-A978-49BCB799A5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6C0E76F-AD63-400C-8C1D-32782DB54322}"/>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488314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919346-4E2C-445A-8FFB-329414C8C99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6C9F9F7D-D953-42AE-BD95-CEEC950BE6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15B8D008-921D-4526-BF38-6DE6C0AAC7B2}"/>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0A3B1A2F-587E-4D88-88DE-AC857584453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4E0A6B9-912B-4FBC-8B1B-B7FD5DE6EC52}"/>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158692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FD3A874-4F26-460B-AA0A-F76ACA505C4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3135FCD-3A78-4EA8-9D02-612303A0776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4F2A4BF-0212-4050-8EC9-E71274904A55}"/>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DABFAFF7-FF58-4679-9776-14F744F2D8D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6968E10-8201-4C69-A47E-4A7202691760}"/>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54149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FD3A874-4F26-460B-AA0A-F76ACA505C49}"/>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3135FCD-3A78-4EA8-9D02-612303A0776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4F2A4BF-0212-4050-8EC9-E71274904A55}"/>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DABFAFF7-FF58-4679-9776-14F744F2D8D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6968E10-8201-4C69-A47E-4A7202691760}"/>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541492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069555-FE2A-4DEC-BAF4-5E5E766672D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EFCE21A-8A08-4AB9-B17C-80D1C4A76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B9819B0-65D1-4AD7-8406-AF27C952BB7A}"/>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2D65B1BA-3F78-4056-87CC-10C3C52B1CC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FB1A113-16DA-41C6-A2CE-109355D98913}"/>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78788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0069555-FE2A-4DEC-BAF4-5E5E766672D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EFCE21A-8A08-4AB9-B17C-80D1C4A76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B9819B0-65D1-4AD7-8406-AF27C952BB7A}"/>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2D65B1BA-3F78-4056-87CC-10C3C52B1CC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FB1A113-16DA-41C6-A2CE-109355D98913}"/>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78788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18A815-44A4-4E9B-B805-AB803EFE326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03BC516-7D2E-483B-8239-2AFF6B00CF3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34DB7C9-5DEB-4B6C-BBCC-ED2A91B8CA4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863C7061-E2E4-45C6-A979-A6A6E0FDEC4E}"/>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6" name="عنصر نائب للتذييل 5">
            <a:extLst>
              <a:ext uri="{FF2B5EF4-FFF2-40B4-BE49-F238E27FC236}">
                <a16:creationId xmlns:a16="http://schemas.microsoft.com/office/drawing/2014/main" id="{0E1521ED-BC94-4452-984F-2DAD3FA8F89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3C79DC1-CC96-4A95-9AF2-A8F298900555}"/>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24844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18A815-44A4-4E9B-B805-AB803EFE326C}"/>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03BC516-7D2E-483B-8239-2AFF6B00CF3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34DB7C9-5DEB-4B6C-BBCC-ED2A91B8CA4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863C7061-E2E4-45C6-A979-A6A6E0FDEC4E}"/>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6" name="عنصر نائب للتذييل 5">
            <a:extLst>
              <a:ext uri="{FF2B5EF4-FFF2-40B4-BE49-F238E27FC236}">
                <a16:creationId xmlns:a16="http://schemas.microsoft.com/office/drawing/2014/main" id="{0E1521ED-BC94-4452-984F-2DAD3FA8F89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3C79DC1-CC96-4A95-9AF2-A8F298900555}"/>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24844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62F637-F1BC-441B-B32A-A24FBD33BF3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D071918-3EA5-4CAC-B3AB-6A5F30699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F8A48879-740B-4D23-83FA-3151EBD86E8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B161DFF-0EDF-4235-B5C9-31424298F2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5E6A29A-1B0C-4F10-9D4C-96F8E0BD020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F6371B8-2BC7-4FA5-B1E4-1FEEFFCA7C15}"/>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8" name="عنصر نائب للتذييل 7">
            <a:extLst>
              <a:ext uri="{FF2B5EF4-FFF2-40B4-BE49-F238E27FC236}">
                <a16:creationId xmlns:a16="http://schemas.microsoft.com/office/drawing/2014/main" id="{D45004CF-F7CF-47B6-8679-F7230BCE1A1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F698AAFE-9789-470C-A0B1-4057A826CACA}"/>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2712794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862F637-F1BC-441B-B32A-A24FBD33BF30}"/>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D071918-3EA5-4CAC-B3AB-6A5F30699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F8A48879-740B-4D23-83FA-3151EBD86E8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B161DFF-0EDF-4235-B5C9-31424298F2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5E6A29A-1B0C-4F10-9D4C-96F8E0BD020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DF6371B8-2BC7-4FA5-B1E4-1FEEFFCA7C15}"/>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8" name="عنصر نائب للتذييل 7">
            <a:extLst>
              <a:ext uri="{FF2B5EF4-FFF2-40B4-BE49-F238E27FC236}">
                <a16:creationId xmlns:a16="http://schemas.microsoft.com/office/drawing/2014/main" id="{D45004CF-F7CF-47B6-8679-F7230BCE1A1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F698AAFE-9789-470C-A0B1-4057A826CACA}"/>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2712794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4D5FFE1-03F8-41DC-857E-26402A040B1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8360764-5DFE-42E6-9386-BBCBF8F8920F}"/>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4" name="عنصر نائب للتذييل 3">
            <a:extLst>
              <a:ext uri="{FF2B5EF4-FFF2-40B4-BE49-F238E27FC236}">
                <a16:creationId xmlns:a16="http://schemas.microsoft.com/office/drawing/2014/main" id="{ED08C16C-A412-41E9-91E8-E895AD6D0993}"/>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61A283A2-6175-428E-AE4F-90E6EF32D6D6}"/>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267945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4D5FFE1-03F8-41DC-857E-26402A040B1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8360764-5DFE-42E6-9386-BBCBF8F8920F}"/>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4" name="عنصر نائب للتذييل 3">
            <a:extLst>
              <a:ext uri="{FF2B5EF4-FFF2-40B4-BE49-F238E27FC236}">
                <a16:creationId xmlns:a16="http://schemas.microsoft.com/office/drawing/2014/main" id="{ED08C16C-A412-41E9-91E8-E895AD6D0993}"/>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61A283A2-6175-428E-AE4F-90E6EF32D6D6}"/>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267945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365F5C3-0E26-41C4-8273-C7195743DE90}"/>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3" name="عنصر نائب للتذييل 2">
            <a:extLst>
              <a:ext uri="{FF2B5EF4-FFF2-40B4-BE49-F238E27FC236}">
                <a16:creationId xmlns:a16="http://schemas.microsoft.com/office/drawing/2014/main" id="{3A3BA4B9-53F4-4A1B-80A0-C467AED0BD9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E57AD637-D139-48E8-A145-6ECDE978600A}"/>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223647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365F5C3-0E26-41C4-8273-C7195743DE90}"/>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3" name="عنصر نائب للتذييل 2">
            <a:extLst>
              <a:ext uri="{FF2B5EF4-FFF2-40B4-BE49-F238E27FC236}">
                <a16:creationId xmlns:a16="http://schemas.microsoft.com/office/drawing/2014/main" id="{3A3BA4B9-53F4-4A1B-80A0-C467AED0BD9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E57AD637-D139-48E8-A145-6ECDE978600A}"/>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223647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923995C-3B07-4B8E-B6C3-0D4C1A85869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4EA0CCF-C0E2-4AFB-B7EB-7EB566D90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2980D20E-7CA2-41E6-B307-4ED96AC22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0A4BB2C-81A2-4F2D-9FF5-B2DB2DA74B48}"/>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6" name="عنصر نائب للتذييل 5">
            <a:extLst>
              <a:ext uri="{FF2B5EF4-FFF2-40B4-BE49-F238E27FC236}">
                <a16:creationId xmlns:a16="http://schemas.microsoft.com/office/drawing/2014/main" id="{D821B491-BD62-46A9-A87E-524B27F9B49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EC76727-B06B-4533-AD3A-8583E137CEAC}"/>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592103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923995C-3B07-4B8E-B6C3-0D4C1A85869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4EA0CCF-C0E2-4AFB-B7EB-7EB566D90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2980D20E-7CA2-41E6-B307-4ED96AC22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0A4BB2C-81A2-4F2D-9FF5-B2DB2DA74B48}"/>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6" name="عنصر نائب للتذييل 5">
            <a:extLst>
              <a:ext uri="{FF2B5EF4-FFF2-40B4-BE49-F238E27FC236}">
                <a16:creationId xmlns:a16="http://schemas.microsoft.com/office/drawing/2014/main" id="{D821B491-BD62-46A9-A87E-524B27F9B49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EC76727-B06B-4533-AD3A-8583E137CEAC}"/>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592103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12CA2D-3F50-4405-8B19-6F64EA65B70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A6335F77-C059-4040-971E-D5DCBCFE43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01372B9C-CA32-4C87-ACFA-946077D94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CAAE05E-E365-40B8-8A57-B45B19D1A985}"/>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6" name="عنصر نائب للتذييل 5">
            <a:extLst>
              <a:ext uri="{FF2B5EF4-FFF2-40B4-BE49-F238E27FC236}">
                <a16:creationId xmlns:a16="http://schemas.microsoft.com/office/drawing/2014/main" id="{0E6B7CFE-E627-48A6-AF8C-ED9E88C7C37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6F40271-3FBA-4A3F-B9F2-DAF3BB3418C8}"/>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693723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12CA2D-3F50-4405-8B19-6F64EA65B705}"/>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A6335F77-C059-4040-971E-D5DCBCFE43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01372B9C-CA32-4C87-ACFA-946077D94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CAAE05E-E365-40B8-8A57-B45B19D1A985}"/>
              </a:ext>
            </a:extLst>
          </p:cNvPr>
          <p:cNvSpPr>
            <a:spLocks noGrp="1"/>
          </p:cNvSpPr>
          <p:nvPr>
            <p:ph type="dt" sz="half" idx="10"/>
          </p:nvPr>
        </p:nvSpPr>
        <p:spPr/>
        <p:txBody>
          <a:bodyPr/>
          <a:lstStyle/>
          <a:p>
            <a:fld id="{14E1B3ED-65E1-4DD1-9D55-6C22BB58C093}" type="datetimeFigureOut">
              <a:rPr lang="ar-SA" smtClean="0"/>
              <a:t>26/08/43</a:t>
            </a:fld>
            <a:endParaRPr lang="ar-SA"/>
          </a:p>
        </p:txBody>
      </p:sp>
      <p:sp>
        <p:nvSpPr>
          <p:cNvPr id="6" name="عنصر نائب للتذييل 5">
            <a:extLst>
              <a:ext uri="{FF2B5EF4-FFF2-40B4-BE49-F238E27FC236}">
                <a16:creationId xmlns:a16="http://schemas.microsoft.com/office/drawing/2014/main" id="{0E6B7CFE-E627-48A6-AF8C-ED9E88C7C37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6F40271-3FBA-4A3F-B9F2-DAF3BB3418C8}"/>
              </a:ext>
            </a:extLst>
          </p:cNvPr>
          <p:cNvSpPr>
            <a:spLocks noGrp="1"/>
          </p:cNvSpPr>
          <p:nvPr>
            <p:ph type="sldNum" sz="quarter" idx="12"/>
          </p:nvPr>
        </p:nvSpPr>
        <p:spPr/>
        <p:txBody>
          <a:bodyPr/>
          <a:lstStyle/>
          <a:p>
            <a:fld id="{8A9C98BE-79A1-40DD-BBF3-986907485752}" type="slidenum">
              <a:rPr lang="ar-SA" smtClean="0"/>
              <a:t>‹#›</a:t>
            </a:fld>
            <a:endParaRPr lang="ar-SA"/>
          </a:p>
        </p:txBody>
      </p:sp>
    </p:spTree>
    <p:extLst>
      <p:ext uri="{BB962C8B-B14F-4D97-AF65-F5344CB8AC3E}">
        <p14:creationId xmlns:p14="http://schemas.microsoft.com/office/powerpoint/2010/main" val="3693723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2.xml"/><Relationship Id="rId6" Type="http://schemas.openxmlformats.org/officeDocument/2006/relationships/slideLayout" Target="../slideLayouts/slideLayout60.xml"/><Relationship Id="rId11" Type="http://schemas.openxmlformats.org/officeDocument/2006/relationships/slideLayout" Target="../slideLayouts/slideLayout110.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0B05DFF7-4C0C-4216-8DF6-DEAFA6FBBB7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FB297DA-DD97-4C7B-B5DF-C279273AAEC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6B5A7C-76FB-49F5-997D-127327F792C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CAAA9F9B-DC47-4DEE-84FE-9D69A4BC4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6CA713C-D1E6-4C69-9E2C-38C196B07DB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A9C98BE-79A1-40DD-BBF3-986907485752}" type="slidenum">
              <a:rPr lang="ar-SA" smtClean="0"/>
              <a:t>‹#›</a:t>
            </a:fld>
            <a:endParaRPr lang="ar-SA"/>
          </a:p>
        </p:txBody>
      </p:sp>
    </p:spTree>
    <p:extLst>
      <p:ext uri="{BB962C8B-B14F-4D97-AF65-F5344CB8AC3E}">
        <p14:creationId xmlns:p14="http://schemas.microsoft.com/office/powerpoint/2010/main" val="661970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0B05DFF7-4C0C-4216-8DF6-DEAFA6FBBB7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FB297DA-DD97-4C7B-B5DF-C279273AAEC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6B5A7C-76FB-49F5-997D-127327F792C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4E1B3ED-65E1-4DD1-9D55-6C22BB58C093}" type="datetimeFigureOut">
              <a:rPr lang="ar-SA" smtClean="0"/>
              <a:t>26/08/43</a:t>
            </a:fld>
            <a:endParaRPr lang="ar-SA"/>
          </a:p>
        </p:txBody>
      </p:sp>
      <p:sp>
        <p:nvSpPr>
          <p:cNvPr id="5" name="عنصر نائب للتذييل 4">
            <a:extLst>
              <a:ext uri="{FF2B5EF4-FFF2-40B4-BE49-F238E27FC236}">
                <a16:creationId xmlns:a16="http://schemas.microsoft.com/office/drawing/2014/main" id="{CAAA9F9B-DC47-4DEE-84FE-9D69A4BC4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56CA713C-D1E6-4C69-9E2C-38C196B07DB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A9C98BE-79A1-40DD-BBF3-986907485752}" type="slidenum">
              <a:rPr lang="ar-SA" smtClean="0"/>
              <a:t>‹#›</a:t>
            </a:fld>
            <a:endParaRPr lang="ar-SA"/>
          </a:p>
        </p:txBody>
      </p:sp>
    </p:spTree>
    <p:extLst>
      <p:ext uri="{BB962C8B-B14F-4D97-AF65-F5344CB8AC3E}">
        <p14:creationId xmlns:p14="http://schemas.microsoft.com/office/powerpoint/2010/main" val="661970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2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slide" Target="slide19.xml"/><Relationship Id="rId12"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0.png"/><Relationship Id="rId5" Type="http://schemas.openxmlformats.org/officeDocument/2006/relationships/image" Target="../media/image40.png"/><Relationship Id="rId10" Type="http://schemas.openxmlformats.org/officeDocument/2006/relationships/slide" Target="slide20.xml"/><Relationship Id="rId4" Type="http://schemas.openxmlformats.org/officeDocument/2006/relationships/slide" Target="slide18.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0.xml"/><Relationship Id="rId5" Type="http://schemas.microsoft.com/office/2007/relationships/hdphoto" Target="../media/hdphoto1.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1000"/>
          </a:stretch>
        </a:blipFill>
        <a:effectLst/>
      </p:bgPr>
    </p:bg>
    <p:spTree>
      <p:nvGrpSpPr>
        <p:cNvPr id="1" name=""/>
        <p:cNvGrpSpPr/>
        <p:nvPr/>
      </p:nvGrpSpPr>
      <p:grpSpPr>
        <a:xfrm>
          <a:off x="0" y="0"/>
          <a:ext cx="0" cy="0"/>
          <a:chOff x="0" y="0"/>
          <a:chExt cx="0" cy="0"/>
        </a:xfrm>
      </p:grpSpPr>
      <p:sp>
        <p:nvSpPr>
          <p:cNvPr id="2" name="Google Shape;2330;p29">
            <a:extLst>
              <a:ext uri="{FF2B5EF4-FFF2-40B4-BE49-F238E27FC236}">
                <a16:creationId xmlns:a16="http://schemas.microsoft.com/office/drawing/2014/main" id="{B75A38C9-209F-455C-B060-01D563BD123E}"/>
              </a:ext>
            </a:extLst>
          </p:cNvPr>
          <p:cNvSpPr/>
          <p:nvPr/>
        </p:nvSpPr>
        <p:spPr>
          <a:xfrm rot="21327401">
            <a:off x="2485136" y="1117101"/>
            <a:ext cx="6694857" cy="4623799"/>
          </a:xfrm>
          <a:prstGeom prst="rect">
            <a:avLst/>
          </a:pr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Google Shape;2331;p29">
            <a:extLst>
              <a:ext uri="{FF2B5EF4-FFF2-40B4-BE49-F238E27FC236}">
                <a16:creationId xmlns:a16="http://schemas.microsoft.com/office/drawing/2014/main" id="{4BC12625-434B-4DF6-BF9D-8B6FA68F4DB6}"/>
              </a:ext>
            </a:extLst>
          </p:cNvPr>
          <p:cNvSpPr/>
          <p:nvPr/>
        </p:nvSpPr>
        <p:spPr>
          <a:xfrm rot="21064705">
            <a:off x="2083959" y="1137759"/>
            <a:ext cx="1548947" cy="130654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DB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332;p29">
            <a:extLst>
              <a:ext uri="{FF2B5EF4-FFF2-40B4-BE49-F238E27FC236}">
                <a16:creationId xmlns:a16="http://schemas.microsoft.com/office/drawing/2014/main" id="{113B6DBF-8085-4BE0-B312-71CF388BD62D}"/>
              </a:ext>
            </a:extLst>
          </p:cNvPr>
          <p:cNvSpPr/>
          <p:nvPr/>
        </p:nvSpPr>
        <p:spPr>
          <a:xfrm rot="4430286">
            <a:off x="7882852" y="537095"/>
            <a:ext cx="1511904" cy="1338416"/>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D8D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cs typeface="Arial"/>
              <a:sym typeface="Arial"/>
            </a:endParaRPr>
          </a:p>
        </p:txBody>
      </p:sp>
      <p:sp>
        <p:nvSpPr>
          <p:cNvPr id="5" name="مربع نص 4">
            <a:extLst>
              <a:ext uri="{FF2B5EF4-FFF2-40B4-BE49-F238E27FC236}">
                <a16:creationId xmlns:a16="http://schemas.microsoft.com/office/drawing/2014/main" id="{B4C688C5-C5E5-4A53-8E98-9CBB26C644EE}"/>
              </a:ext>
            </a:extLst>
          </p:cNvPr>
          <p:cNvSpPr txBox="1"/>
          <p:nvPr/>
        </p:nvSpPr>
        <p:spPr>
          <a:xfrm rot="21448290">
            <a:off x="3334589" y="1507285"/>
            <a:ext cx="4567199" cy="769441"/>
          </a:xfrm>
          <a:prstGeom prst="rect">
            <a:avLst/>
          </a:prstGeom>
          <a:noFill/>
        </p:spPr>
        <p:txBody>
          <a:bodyPr wrap="square" rtlCol="1">
            <a:spAutoFit/>
          </a:bodyPr>
          <a:lstStyle/>
          <a:p>
            <a:r>
              <a:rPr lang="ar-SA" sz="4400" b="1" dirty="0">
                <a:solidFill>
                  <a:schemeClr val="accent1">
                    <a:lumMod val="75000"/>
                  </a:schemeClr>
                </a:solidFill>
              </a:rPr>
              <a:t>بسم الله الرحمن الرحيم</a:t>
            </a:r>
          </a:p>
        </p:txBody>
      </p:sp>
      <p:sp>
        <p:nvSpPr>
          <p:cNvPr id="6" name="مربع نص 5">
            <a:extLst>
              <a:ext uri="{FF2B5EF4-FFF2-40B4-BE49-F238E27FC236}">
                <a16:creationId xmlns:a16="http://schemas.microsoft.com/office/drawing/2014/main" id="{C09F497C-03BD-4258-AE0B-1067FDE29C32}"/>
              </a:ext>
            </a:extLst>
          </p:cNvPr>
          <p:cNvSpPr txBox="1"/>
          <p:nvPr/>
        </p:nvSpPr>
        <p:spPr>
          <a:xfrm rot="21448290">
            <a:off x="2409361" y="2609132"/>
            <a:ext cx="4567199" cy="769441"/>
          </a:xfrm>
          <a:prstGeom prst="rect">
            <a:avLst/>
          </a:prstGeom>
          <a:noFill/>
        </p:spPr>
        <p:txBody>
          <a:bodyPr wrap="square" rtlCol="1">
            <a:spAutoFit/>
          </a:bodyPr>
          <a:lstStyle/>
          <a:p>
            <a:r>
              <a:rPr lang="ar-SA" sz="4400" b="1" dirty="0">
                <a:solidFill>
                  <a:schemeClr val="accent6">
                    <a:lumMod val="50000"/>
                  </a:schemeClr>
                </a:solidFill>
                <a:latin typeface="HP Simplified Jpan" panose="020B0500000000000000" pitchFamily="34" charset="-128"/>
                <a:ea typeface="HP Simplified Jpan" panose="020B0500000000000000" pitchFamily="34" charset="-128"/>
                <a:cs typeface="Hesham Free" pitchFamily="2" charset="-78"/>
              </a:rPr>
              <a:t>النباتات البذرية</a:t>
            </a:r>
          </a:p>
        </p:txBody>
      </p:sp>
      <p:sp>
        <p:nvSpPr>
          <p:cNvPr id="7" name="مربع نص 6">
            <a:extLst>
              <a:ext uri="{FF2B5EF4-FFF2-40B4-BE49-F238E27FC236}">
                <a16:creationId xmlns:a16="http://schemas.microsoft.com/office/drawing/2014/main" id="{4A0CED56-CA7E-4205-BFC3-787140FE9054}"/>
              </a:ext>
            </a:extLst>
          </p:cNvPr>
          <p:cNvSpPr txBox="1"/>
          <p:nvPr/>
        </p:nvSpPr>
        <p:spPr>
          <a:xfrm rot="21448290">
            <a:off x="4644759" y="3548844"/>
            <a:ext cx="4567199" cy="769441"/>
          </a:xfrm>
          <a:prstGeom prst="rect">
            <a:avLst/>
          </a:prstGeom>
          <a:noFill/>
        </p:spPr>
        <p:txBody>
          <a:bodyPr wrap="square" rtlCol="1">
            <a:spAutoFit/>
          </a:bodyPr>
          <a:lstStyle/>
          <a:p>
            <a:r>
              <a:rPr lang="ar-SA" sz="4400" b="1" dirty="0">
                <a:solidFill>
                  <a:schemeClr val="bg1">
                    <a:lumMod val="50000"/>
                  </a:schemeClr>
                </a:solidFill>
                <a:cs typeface="Hesham Free" pitchFamily="2" charset="-78"/>
              </a:rPr>
              <a:t>التاريخ :         /      / 1443هـ</a:t>
            </a:r>
          </a:p>
        </p:txBody>
      </p:sp>
      <p:sp>
        <p:nvSpPr>
          <p:cNvPr id="8" name="مربع نص 7">
            <a:extLst>
              <a:ext uri="{FF2B5EF4-FFF2-40B4-BE49-F238E27FC236}">
                <a16:creationId xmlns:a16="http://schemas.microsoft.com/office/drawing/2014/main" id="{8A885E94-0187-403B-BA6E-BDD1AF335462}"/>
              </a:ext>
            </a:extLst>
          </p:cNvPr>
          <p:cNvSpPr txBox="1"/>
          <p:nvPr/>
        </p:nvSpPr>
        <p:spPr>
          <a:xfrm rot="21448290">
            <a:off x="4770659" y="4488554"/>
            <a:ext cx="4567199" cy="769441"/>
          </a:xfrm>
          <a:prstGeom prst="rect">
            <a:avLst/>
          </a:prstGeom>
          <a:noFill/>
        </p:spPr>
        <p:txBody>
          <a:bodyPr wrap="square" rtlCol="1">
            <a:spAutoFit/>
          </a:bodyPr>
          <a:lstStyle/>
          <a:p>
            <a:r>
              <a:rPr lang="ar-SA" sz="4400" b="1" dirty="0">
                <a:solidFill>
                  <a:schemeClr val="bg1">
                    <a:lumMod val="50000"/>
                  </a:schemeClr>
                </a:solidFill>
                <a:cs typeface="Hesham Free" pitchFamily="2" charset="-78"/>
              </a:rPr>
              <a:t>الحصة:</a:t>
            </a:r>
          </a:p>
        </p:txBody>
      </p:sp>
    </p:spTree>
    <p:extLst>
      <p:ext uri="{BB962C8B-B14F-4D97-AF65-F5344CB8AC3E}">
        <p14:creationId xmlns:p14="http://schemas.microsoft.com/office/powerpoint/2010/main" val="3586769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10000"/>
          </a:stretch>
        </a:blipFill>
        <a:effectLst/>
      </p:bgPr>
    </p:bg>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3427F457-E3AC-4F00-87E1-069DC0DEF44D}"/>
              </a:ext>
            </a:extLst>
          </p:cNvPr>
          <p:cNvGrpSpPr/>
          <p:nvPr/>
        </p:nvGrpSpPr>
        <p:grpSpPr>
          <a:xfrm>
            <a:off x="9372332" y="-156568"/>
            <a:ext cx="2262352" cy="1562125"/>
            <a:chOff x="9334261" y="-34772"/>
            <a:chExt cx="2262352" cy="2380593"/>
          </a:xfrm>
        </p:grpSpPr>
        <p:pic>
          <p:nvPicPr>
            <p:cNvPr id="5" name="صورة 4">
              <a:extLst>
                <a:ext uri="{FF2B5EF4-FFF2-40B4-BE49-F238E27FC236}">
                  <a16:creationId xmlns:a16="http://schemas.microsoft.com/office/drawing/2014/main" id="{1842EA5A-0B57-4999-9E83-E4121F53092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334261" y="-34772"/>
              <a:ext cx="2262352" cy="2380593"/>
            </a:xfrm>
            <a:prstGeom prst="rect">
              <a:avLst/>
            </a:prstGeom>
          </p:spPr>
        </p:pic>
        <p:sp>
          <p:nvSpPr>
            <p:cNvPr id="6" name="مربع نص 5">
              <a:extLst>
                <a:ext uri="{FF2B5EF4-FFF2-40B4-BE49-F238E27FC236}">
                  <a16:creationId xmlns:a16="http://schemas.microsoft.com/office/drawing/2014/main" id="{D990D9BA-2EE1-46C8-A680-24A080AE4922}"/>
                </a:ext>
              </a:extLst>
            </p:cNvPr>
            <p:cNvSpPr txBox="1"/>
            <p:nvPr/>
          </p:nvSpPr>
          <p:spPr>
            <a:xfrm>
              <a:off x="9334261" y="699066"/>
              <a:ext cx="1696191" cy="797359"/>
            </a:xfrm>
            <a:prstGeom prst="rect">
              <a:avLst/>
            </a:prstGeom>
            <a:noFill/>
          </p:spPr>
          <p:txBody>
            <a:bodyPr wrap="square" rtlCol="1">
              <a:spAutoFit/>
            </a:bodyPr>
            <a:lstStyle/>
            <a:p>
              <a:r>
                <a:rPr lang="ar-SA" sz="2800" b="1" dirty="0">
                  <a:solidFill>
                    <a:schemeClr val="tx2">
                      <a:lumMod val="75000"/>
                    </a:schemeClr>
                  </a:solidFill>
                </a:rPr>
                <a:t>تقويم مرحلي </a:t>
              </a:r>
            </a:p>
          </p:txBody>
        </p:sp>
      </p:grpSp>
      <p:pic>
        <p:nvPicPr>
          <p:cNvPr id="3" name="صورة 2">
            <a:extLst>
              <a:ext uri="{FF2B5EF4-FFF2-40B4-BE49-F238E27FC236}">
                <a16:creationId xmlns:a16="http://schemas.microsoft.com/office/drawing/2014/main" id="{5475BAA5-78DD-4E56-9826-0034B0FF0B60}"/>
              </a:ext>
            </a:extLst>
          </p:cNvPr>
          <p:cNvPicPr>
            <a:picLocks noChangeAspect="1"/>
          </p:cNvPicPr>
          <p:nvPr/>
        </p:nvPicPr>
        <p:blipFill rotWithShape="1">
          <a:blip r:embed="rId4"/>
          <a:srcRect l="23085" t="38468" r="23128" b="16670"/>
          <a:stretch/>
        </p:blipFill>
        <p:spPr>
          <a:xfrm>
            <a:off x="1093378" y="1329728"/>
            <a:ext cx="9697059" cy="4549458"/>
          </a:xfrm>
          <a:prstGeom prst="rect">
            <a:avLst/>
          </a:prstGeom>
        </p:spPr>
      </p:pic>
      <p:sp>
        <p:nvSpPr>
          <p:cNvPr id="37" name="مربع نص 36">
            <a:extLst>
              <a:ext uri="{FF2B5EF4-FFF2-40B4-BE49-F238E27FC236}">
                <a16:creationId xmlns:a16="http://schemas.microsoft.com/office/drawing/2014/main" id="{83B87884-2F85-4B5C-8287-D76CC81EB37F}"/>
              </a:ext>
            </a:extLst>
          </p:cNvPr>
          <p:cNvSpPr txBox="1"/>
          <p:nvPr/>
        </p:nvSpPr>
        <p:spPr>
          <a:xfrm>
            <a:off x="7958076" y="4707784"/>
            <a:ext cx="2262351" cy="461665"/>
          </a:xfrm>
          <a:prstGeom prst="rect">
            <a:avLst/>
          </a:prstGeom>
          <a:noFill/>
        </p:spPr>
        <p:txBody>
          <a:bodyPr wrap="square" rtlCol="1">
            <a:spAutoFit/>
          </a:bodyPr>
          <a:lstStyle/>
          <a:p>
            <a:r>
              <a:rPr lang="ar-SA" sz="2400" b="1" dirty="0">
                <a:solidFill>
                  <a:schemeClr val="tx2">
                    <a:lumMod val="75000"/>
                  </a:schemeClr>
                </a:solidFill>
              </a:rPr>
              <a:t>ذوات الفلقتين </a:t>
            </a:r>
            <a:endParaRPr lang="ar-SA" b="1" dirty="0">
              <a:solidFill>
                <a:schemeClr val="tx2">
                  <a:lumMod val="75000"/>
                </a:schemeClr>
              </a:solidFill>
            </a:endParaRPr>
          </a:p>
        </p:txBody>
      </p:sp>
      <p:sp>
        <p:nvSpPr>
          <p:cNvPr id="38" name="مربع نص 37">
            <a:extLst>
              <a:ext uri="{FF2B5EF4-FFF2-40B4-BE49-F238E27FC236}">
                <a16:creationId xmlns:a16="http://schemas.microsoft.com/office/drawing/2014/main" id="{2128DF82-5E12-462E-AABB-E0DB0CD04A2A}"/>
              </a:ext>
            </a:extLst>
          </p:cNvPr>
          <p:cNvSpPr txBox="1"/>
          <p:nvPr/>
        </p:nvSpPr>
        <p:spPr>
          <a:xfrm>
            <a:off x="6096000" y="5169449"/>
            <a:ext cx="2262351" cy="461665"/>
          </a:xfrm>
          <a:prstGeom prst="rect">
            <a:avLst/>
          </a:prstGeom>
          <a:noFill/>
        </p:spPr>
        <p:txBody>
          <a:bodyPr wrap="square" rtlCol="1">
            <a:spAutoFit/>
          </a:bodyPr>
          <a:lstStyle/>
          <a:p>
            <a:r>
              <a:rPr lang="ar-SA" sz="2400" b="1" dirty="0">
                <a:solidFill>
                  <a:schemeClr val="tx2">
                    <a:lumMod val="75000"/>
                  </a:schemeClr>
                </a:solidFill>
              </a:rPr>
              <a:t>ذوات الفلقتين </a:t>
            </a:r>
            <a:endParaRPr lang="ar-SA" b="1" dirty="0">
              <a:solidFill>
                <a:schemeClr val="tx2">
                  <a:lumMod val="75000"/>
                </a:schemeClr>
              </a:solidFill>
            </a:endParaRPr>
          </a:p>
        </p:txBody>
      </p:sp>
      <p:sp>
        <p:nvSpPr>
          <p:cNvPr id="39" name="مربع نص 38">
            <a:extLst>
              <a:ext uri="{FF2B5EF4-FFF2-40B4-BE49-F238E27FC236}">
                <a16:creationId xmlns:a16="http://schemas.microsoft.com/office/drawing/2014/main" id="{08AF51BF-91A4-4FAF-8F20-658727A35107}"/>
              </a:ext>
            </a:extLst>
          </p:cNvPr>
          <p:cNvSpPr txBox="1"/>
          <p:nvPr/>
        </p:nvSpPr>
        <p:spPr>
          <a:xfrm>
            <a:off x="4120577" y="4876957"/>
            <a:ext cx="2262351" cy="461665"/>
          </a:xfrm>
          <a:prstGeom prst="rect">
            <a:avLst/>
          </a:prstGeom>
          <a:noFill/>
        </p:spPr>
        <p:txBody>
          <a:bodyPr wrap="square" rtlCol="1">
            <a:spAutoFit/>
          </a:bodyPr>
          <a:lstStyle/>
          <a:p>
            <a:r>
              <a:rPr lang="ar-SA" sz="2400" b="1" dirty="0">
                <a:solidFill>
                  <a:schemeClr val="tx2">
                    <a:lumMod val="75000"/>
                  </a:schemeClr>
                </a:solidFill>
              </a:rPr>
              <a:t>ذوات الفلقة </a:t>
            </a:r>
            <a:endParaRPr lang="ar-SA" b="1" dirty="0">
              <a:solidFill>
                <a:schemeClr val="tx2">
                  <a:lumMod val="75000"/>
                </a:schemeClr>
              </a:solidFill>
            </a:endParaRPr>
          </a:p>
        </p:txBody>
      </p:sp>
      <p:sp>
        <p:nvSpPr>
          <p:cNvPr id="40" name="مربع نص 39">
            <a:extLst>
              <a:ext uri="{FF2B5EF4-FFF2-40B4-BE49-F238E27FC236}">
                <a16:creationId xmlns:a16="http://schemas.microsoft.com/office/drawing/2014/main" id="{4BEB4BFE-694E-4D4F-900D-D32686818998}"/>
              </a:ext>
            </a:extLst>
          </p:cNvPr>
          <p:cNvSpPr txBox="1"/>
          <p:nvPr/>
        </p:nvSpPr>
        <p:spPr>
          <a:xfrm>
            <a:off x="2109411" y="5169449"/>
            <a:ext cx="2262351" cy="461665"/>
          </a:xfrm>
          <a:prstGeom prst="rect">
            <a:avLst/>
          </a:prstGeom>
          <a:noFill/>
        </p:spPr>
        <p:txBody>
          <a:bodyPr wrap="square" rtlCol="1">
            <a:spAutoFit/>
          </a:bodyPr>
          <a:lstStyle/>
          <a:p>
            <a:r>
              <a:rPr lang="ar-SA" sz="2400" b="1" dirty="0">
                <a:solidFill>
                  <a:schemeClr val="tx2">
                    <a:lumMod val="75000"/>
                  </a:schemeClr>
                </a:solidFill>
              </a:rPr>
              <a:t>ذوات الفلقتين </a:t>
            </a:r>
            <a:endParaRPr lang="ar-SA" b="1" dirty="0">
              <a:solidFill>
                <a:schemeClr val="tx2">
                  <a:lumMod val="75000"/>
                </a:schemeClr>
              </a:solidFill>
            </a:endParaRPr>
          </a:p>
        </p:txBody>
      </p:sp>
      <p:sp>
        <p:nvSpPr>
          <p:cNvPr id="41" name="مربع نص 40">
            <a:extLst>
              <a:ext uri="{FF2B5EF4-FFF2-40B4-BE49-F238E27FC236}">
                <a16:creationId xmlns:a16="http://schemas.microsoft.com/office/drawing/2014/main" id="{A04DC77E-4C59-4985-9842-88CC2EAEBF3B}"/>
              </a:ext>
            </a:extLst>
          </p:cNvPr>
          <p:cNvSpPr txBox="1"/>
          <p:nvPr/>
        </p:nvSpPr>
        <p:spPr>
          <a:xfrm>
            <a:off x="344626" y="4809268"/>
            <a:ext cx="2262351" cy="461665"/>
          </a:xfrm>
          <a:prstGeom prst="rect">
            <a:avLst/>
          </a:prstGeom>
          <a:noFill/>
        </p:spPr>
        <p:txBody>
          <a:bodyPr wrap="square" rtlCol="1">
            <a:spAutoFit/>
          </a:bodyPr>
          <a:lstStyle/>
          <a:p>
            <a:r>
              <a:rPr lang="ar-SA" sz="2400" b="1" dirty="0">
                <a:solidFill>
                  <a:schemeClr val="tx2">
                    <a:lumMod val="75000"/>
                  </a:schemeClr>
                </a:solidFill>
              </a:rPr>
              <a:t>ذوات الفلقة </a:t>
            </a:r>
            <a:endParaRPr lang="ar-SA" b="1" dirty="0">
              <a:solidFill>
                <a:schemeClr val="tx2">
                  <a:lumMod val="75000"/>
                </a:schemeClr>
              </a:solidFill>
            </a:endParaRPr>
          </a:p>
        </p:txBody>
      </p:sp>
    </p:spTree>
    <p:extLst>
      <p:ext uri="{BB962C8B-B14F-4D97-AF65-F5344CB8AC3E}">
        <p14:creationId xmlns:p14="http://schemas.microsoft.com/office/powerpoint/2010/main" val="31271487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right)">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wipe(right)">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wipe(right)">
                                      <p:cBhvr>
                                        <p:cTn id="17" dur="500"/>
                                        <p:tgtEl>
                                          <p:spTgt spid="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xEl>
                                              <p:pRg st="0" end="0"/>
                                            </p:txEl>
                                          </p:spTgt>
                                        </p:tgtEl>
                                        <p:attrNameLst>
                                          <p:attrName>style.visibility</p:attrName>
                                        </p:attrNameLst>
                                      </p:cBhvr>
                                      <p:to>
                                        <p:strVal val="visible"/>
                                      </p:to>
                                    </p:set>
                                    <p:animEffect transition="in" filter="wipe(right)">
                                      <p:cBhvr>
                                        <p:cTn id="22" dur="500"/>
                                        <p:tgtEl>
                                          <p:spTgt spid="4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41">
                                            <p:txEl>
                                              <p:pRg st="0" end="0"/>
                                            </p:txEl>
                                          </p:spTgt>
                                        </p:tgtEl>
                                        <p:attrNameLst>
                                          <p:attrName>style.visibility</p:attrName>
                                        </p:attrNameLst>
                                      </p:cBhvr>
                                      <p:to>
                                        <p:strVal val="visible"/>
                                      </p:to>
                                    </p:set>
                                    <p:animEffect transition="in" filter="wipe(right)">
                                      <p:cBhvr>
                                        <p:cTn id="27"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44B6BBE-3760-45FF-AC17-C51C76E95AB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6" t="3525" r="63793" b="69349"/>
          <a:stretch/>
        </p:blipFill>
        <p:spPr>
          <a:xfrm>
            <a:off x="2024411" y="-124319"/>
            <a:ext cx="7838374" cy="2086304"/>
          </a:xfrm>
          <a:prstGeom prst="rect">
            <a:avLst/>
          </a:prstGeom>
        </p:spPr>
      </p:pic>
      <p:sp>
        <p:nvSpPr>
          <p:cNvPr id="5" name="مربع نص 4">
            <a:extLst>
              <a:ext uri="{FF2B5EF4-FFF2-40B4-BE49-F238E27FC236}">
                <a16:creationId xmlns:a16="http://schemas.microsoft.com/office/drawing/2014/main" id="{8EF952A2-35B9-4C0C-BFB8-751634226C23}"/>
              </a:ext>
            </a:extLst>
          </p:cNvPr>
          <p:cNvSpPr txBox="1"/>
          <p:nvPr/>
        </p:nvSpPr>
        <p:spPr>
          <a:xfrm>
            <a:off x="3186360" y="485108"/>
            <a:ext cx="5600700" cy="120032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5B7DB1"/>
                </a:solidFill>
                <a:effectLst/>
                <a:uLnTx/>
                <a:uFillTx/>
                <a:latin typeface="Calibri" panose="020F0502020204030204"/>
                <a:ea typeface="+mn-ea"/>
                <a:cs typeface="AGA Aladdin Regular" pitchFamily="2" charset="-78"/>
              </a:rPr>
              <a:t>اقرأي النص (دورة حياة النبات) صفحة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5B7DB1"/>
                </a:solidFill>
                <a:effectLst/>
                <a:uLnTx/>
                <a:uFillTx/>
                <a:latin typeface="Calibri" panose="020F0502020204030204"/>
                <a:ea typeface="+mn-ea"/>
                <a:cs typeface="AGA Aladdin Regular" pitchFamily="2" charset="-78"/>
              </a:rPr>
              <a:t>102وارسم خريطة مفاهيم توضح فيها أنواع النبات المغطاة البذور من حيث دورة حياتها </a:t>
            </a:r>
          </a:p>
        </p:txBody>
      </p:sp>
      <p:sp>
        <p:nvSpPr>
          <p:cNvPr id="6" name="مربع نص 5">
            <a:extLst>
              <a:ext uri="{FF2B5EF4-FFF2-40B4-BE49-F238E27FC236}">
                <a16:creationId xmlns:a16="http://schemas.microsoft.com/office/drawing/2014/main" id="{5B08DA0F-FD36-4F87-9CF6-DE8014AFBBA3}"/>
              </a:ext>
            </a:extLst>
          </p:cNvPr>
          <p:cNvSpPr txBox="1"/>
          <p:nvPr/>
        </p:nvSpPr>
        <p:spPr>
          <a:xfrm>
            <a:off x="3186360" y="1816358"/>
            <a:ext cx="5119885" cy="646331"/>
          </a:xfrm>
          <a:prstGeom prst="rect">
            <a:avLst/>
          </a:prstGeom>
          <a:noFill/>
        </p:spPr>
        <p:txBody>
          <a:bodyPr wrap="square" rtlCol="1">
            <a:spAutoFit/>
          </a:bodyPr>
          <a:lstStyle/>
          <a:p>
            <a:pPr algn="ctr"/>
            <a:r>
              <a:rPr lang="ar-SA" sz="3600" b="1" dirty="0">
                <a:solidFill>
                  <a:srgbClr val="57A3A7"/>
                </a:solidFill>
                <a:cs typeface="AGA Aladdin Regular" pitchFamily="2" charset="-78"/>
              </a:rPr>
              <a:t>دورة حياة النباتات المغطاة البذور</a:t>
            </a:r>
          </a:p>
        </p:txBody>
      </p:sp>
      <p:sp>
        <p:nvSpPr>
          <p:cNvPr id="7" name="شكل بيضاوي 6">
            <a:extLst>
              <a:ext uri="{FF2B5EF4-FFF2-40B4-BE49-F238E27FC236}">
                <a16:creationId xmlns:a16="http://schemas.microsoft.com/office/drawing/2014/main" id="{CCA0D4FC-0969-4D7B-8F70-01A949AD468F}"/>
              </a:ext>
            </a:extLst>
          </p:cNvPr>
          <p:cNvSpPr/>
          <p:nvPr/>
        </p:nvSpPr>
        <p:spPr>
          <a:xfrm>
            <a:off x="7111708" y="3429000"/>
            <a:ext cx="1515556" cy="104091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الحولية </a:t>
            </a:r>
          </a:p>
        </p:txBody>
      </p:sp>
      <p:sp>
        <p:nvSpPr>
          <p:cNvPr id="8" name="شكل بيضاوي 7">
            <a:extLst>
              <a:ext uri="{FF2B5EF4-FFF2-40B4-BE49-F238E27FC236}">
                <a16:creationId xmlns:a16="http://schemas.microsoft.com/office/drawing/2014/main" id="{CA2B1168-F2F6-452F-BA34-3E80E0432696}"/>
              </a:ext>
            </a:extLst>
          </p:cNvPr>
          <p:cNvSpPr/>
          <p:nvPr/>
        </p:nvSpPr>
        <p:spPr>
          <a:xfrm>
            <a:off x="2838544" y="3439382"/>
            <a:ext cx="1938224" cy="109961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المعمرة </a:t>
            </a:r>
          </a:p>
        </p:txBody>
      </p:sp>
      <p:grpSp>
        <p:nvGrpSpPr>
          <p:cNvPr id="9" name="مجموعة 8">
            <a:extLst>
              <a:ext uri="{FF2B5EF4-FFF2-40B4-BE49-F238E27FC236}">
                <a16:creationId xmlns:a16="http://schemas.microsoft.com/office/drawing/2014/main" id="{656536DB-4B8F-4A7A-8367-DC7D5655BAC3}"/>
              </a:ext>
            </a:extLst>
          </p:cNvPr>
          <p:cNvGrpSpPr/>
          <p:nvPr/>
        </p:nvGrpSpPr>
        <p:grpSpPr>
          <a:xfrm>
            <a:off x="4156151" y="2246791"/>
            <a:ext cx="3574894" cy="1182209"/>
            <a:chOff x="6704223" y="1571501"/>
            <a:chExt cx="3574894" cy="1182209"/>
          </a:xfrm>
        </p:grpSpPr>
        <p:grpSp>
          <p:nvGrpSpPr>
            <p:cNvPr id="10" name="مجموعة 9">
              <a:extLst>
                <a:ext uri="{FF2B5EF4-FFF2-40B4-BE49-F238E27FC236}">
                  <a16:creationId xmlns:a16="http://schemas.microsoft.com/office/drawing/2014/main" id="{6663B8DB-D6A4-4C24-871D-39CE902FC76A}"/>
                </a:ext>
              </a:extLst>
            </p:cNvPr>
            <p:cNvGrpSpPr/>
            <p:nvPr/>
          </p:nvGrpSpPr>
          <p:grpSpPr>
            <a:xfrm>
              <a:off x="6704223" y="1571501"/>
              <a:ext cx="3574894" cy="1084071"/>
              <a:chOff x="3683876" y="1203380"/>
              <a:chExt cx="4403834" cy="1361144"/>
            </a:xfrm>
          </p:grpSpPr>
          <p:cxnSp>
            <p:nvCxnSpPr>
              <p:cNvPr id="12" name="رابط مستقيم 11">
                <a:extLst>
                  <a:ext uri="{FF2B5EF4-FFF2-40B4-BE49-F238E27FC236}">
                    <a16:creationId xmlns:a16="http://schemas.microsoft.com/office/drawing/2014/main" id="{64FE8597-EE2A-44A2-844B-76124A0F9B83}"/>
                  </a:ext>
                </a:extLst>
              </p:cNvPr>
              <p:cNvCxnSpPr>
                <a:cxnSpLocks/>
              </p:cNvCxnSpPr>
              <p:nvPr/>
            </p:nvCxnSpPr>
            <p:spPr>
              <a:xfrm>
                <a:off x="5885793" y="1203380"/>
                <a:ext cx="0" cy="62542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a:extLst>
                  <a:ext uri="{FF2B5EF4-FFF2-40B4-BE49-F238E27FC236}">
                    <a16:creationId xmlns:a16="http://schemas.microsoft.com/office/drawing/2014/main" id="{CE6444CD-B319-4F55-8ABF-C762C30D4424}"/>
                  </a:ext>
                </a:extLst>
              </p:cNvPr>
              <p:cNvCxnSpPr>
                <a:cxnSpLocks/>
              </p:cNvCxnSpPr>
              <p:nvPr/>
            </p:nvCxnSpPr>
            <p:spPr>
              <a:xfrm>
                <a:off x="5885793" y="1828800"/>
                <a:ext cx="220191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a:extLst>
                  <a:ext uri="{FF2B5EF4-FFF2-40B4-BE49-F238E27FC236}">
                    <a16:creationId xmlns:a16="http://schemas.microsoft.com/office/drawing/2014/main" id="{DD64DF34-A489-4B53-83B9-42A92AAEBDA6}"/>
                  </a:ext>
                </a:extLst>
              </p:cNvPr>
              <p:cNvCxnSpPr>
                <a:cxnSpLocks/>
              </p:cNvCxnSpPr>
              <p:nvPr/>
            </p:nvCxnSpPr>
            <p:spPr>
              <a:xfrm>
                <a:off x="3683876" y="1828800"/>
                <a:ext cx="220191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a:extLst>
                  <a:ext uri="{FF2B5EF4-FFF2-40B4-BE49-F238E27FC236}">
                    <a16:creationId xmlns:a16="http://schemas.microsoft.com/office/drawing/2014/main" id="{794CB0F5-FE8F-48D5-BF6B-7F2D37B38E12}"/>
                  </a:ext>
                </a:extLst>
              </p:cNvPr>
              <p:cNvCxnSpPr/>
              <p:nvPr/>
            </p:nvCxnSpPr>
            <p:spPr>
              <a:xfrm>
                <a:off x="8087710" y="1828800"/>
                <a:ext cx="0" cy="735724"/>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a:extLst>
                  <a:ext uri="{FF2B5EF4-FFF2-40B4-BE49-F238E27FC236}">
                    <a16:creationId xmlns:a16="http://schemas.microsoft.com/office/drawing/2014/main" id="{6DBDFA22-48EC-43BF-9E9A-F7F6993EDF08}"/>
                  </a:ext>
                </a:extLst>
              </p:cNvPr>
              <p:cNvCxnSpPr/>
              <p:nvPr/>
            </p:nvCxnSpPr>
            <p:spPr>
              <a:xfrm>
                <a:off x="3683876" y="1828800"/>
                <a:ext cx="0" cy="735724"/>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رابط كسهم مستقيم 10">
              <a:extLst>
                <a:ext uri="{FF2B5EF4-FFF2-40B4-BE49-F238E27FC236}">
                  <a16:creationId xmlns:a16="http://schemas.microsoft.com/office/drawing/2014/main" id="{C35F84C8-9AAF-4688-9FD2-C12D46248BDB}"/>
                </a:ext>
              </a:extLst>
            </p:cNvPr>
            <p:cNvCxnSpPr/>
            <p:nvPr/>
          </p:nvCxnSpPr>
          <p:spPr>
            <a:xfrm>
              <a:off x="8491670" y="2070964"/>
              <a:ext cx="0" cy="682746"/>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شكل بيضاوي 16">
            <a:extLst>
              <a:ext uri="{FF2B5EF4-FFF2-40B4-BE49-F238E27FC236}">
                <a16:creationId xmlns:a16="http://schemas.microsoft.com/office/drawing/2014/main" id="{CB1956BD-BA57-4523-8500-05569D66AC76}"/>
              </a:ext>
            </a:extLst>
          </p:cNvPr>
          <p:cNvSpPr/>
          <p:nvPr/>
        </p:nvSpPr>
        <p:spPr>
          <a:xfrm>
            <a:off x="4994069" y="3429000"/>
            <a:ext cx="1683037" cy="1040913"/>
          </a:xfrm>
          <a:prstGeom prst="ellipse">
            <a:avLst/>
          </a:prstGeom>
          <a:solidFill>
            <a:srgbClr val="E0D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ذات الحولين </a:t>
            </a:r>
          </a:p>
        </p:txBody>
      </p:sp>
      <p:sp>
        <p:nvSpPr>
          <p:cNvPr id="18" name="مربع نص 17">
            <a:extLst>
              <a:ext uri="{FF2B5EF4-FFF2-40B4-BE49-F238E27FC236}">
                <a16:creationId xmlns:a16="http://schemas.microsoft.com/office/drawing/2014/main" id="{7341FB1C-87DD-4726-B359-84ADB1E767E4}"/>
              </a:ext>
            </a:extLst>
          </p:cNvPr>
          <p:cNvSpPr txBox="1"/>
          <p:nvPr/>
        </p:nvSpPr>
        <p:spPr>
          <a:xfrm>
            <a:off x="6799484" y="4517329"/>
            <a:ext cx="2140003" cy="1384995"/>
          </a:xfrm>
          <a:prstGeom prst="rect">
            <a:avLst/>
          </a:prstGeom>
          <a:noFill/>
        </p:spPr>
        <p:txBody>
          <a:bodyPr wrap="square">
            <a:spAutoFit/>
          </a:bodyPr>
          <a:lstStyle/>
          <a:p>
            <a:pPr algn="ctr" hangingPunct="0"/>
            <a:r>
              <a:rPr lang="ar-SA" sz="2800" b="1" dirty="0">
                <a:solidFill>
                  <a:srgbClr val="8D8DAA"/>
                </a:solidFill>
                <a:cs typeface="DecoType Naskh" panose="02010400000000000000" pitchFamily="2" charset="-78"/>
                <a:sym typeface="Arial"/>
              </a:rPr>
              <a:t>تكتمل دورة حياتها خلال سنة واحدة مثل القمح والذرة </a:t>
            </a:r>
          </a:p>
        </p:txBody>
      </p:sp>
      <p:sp>
        <p:nvSpPr>
          <p:cNvPr id="19" name="مربع نص 18">
            <a:extLst>
              <a:ext uri="{FF2B5EF4-FFF2-40B4-BE49-F238E27FC236}">
                <a16:creationId xmlns:a16="http://schemas.microsoft.com/office/drawing/2014/main" id="{BD1D0A31-7928-4EF4-851F-220EEED7FF54}"/>
              </a:ext>
            </a:extLst>
          </p:cNvPr>
          <p:cNvSpPr txBox="1"/>
          <p:nvPr/>
        </p:nvSpPr>
        <p:spPr>
          <a:xfrm>
            <a:off x="4697318" y="4494198"/>
            <a:ext cx="2140003" cy="1815882"/>
          </a:xfrm>
          <a:prstGeom prst="rect">
            <a:avLst/>
          </a:prstGeom>
          <a:noFill/>
        </p:spPr>
        <p:txBody>
          <a:bodyPr wrap="square">
            <a:spAutoFit/>
          </a:bodyPr>
          <a:lstStyle/>
          <a:p>
            <a:pPr algn="ctr" hangingPunct="0"/>
            <a:r>
              <a:rPr lang="ar-SA" sz="2800" b="1" dirty="0">
                <a:solidFill>
                  <a:srgbClr val="8D8DAA"/>
                </a:solidFill>
                <a:cs typeface="DecoType Naskh" panose="02010400000000000000" pitchFamily="2" charset="-78"/>
                <a:sym typeface="Arial"/>
              </a:rPr>
              <a:t>تكتمل دورة حياتها خلال سنتين حيث تزهر في السنة الثانية مثل البقدونس</a:t>
            </a:r>
          </a:p>
        </p:txBody>
      </p:sp>
      <p:sp>
        <p:nvSpPr>
          <p:cNvPr id="20" name="مربع نص 19">
            <a:extLst>
              <a:ext uri="{FF2B5EF4-FFF2-40B4-BE49-F238E27FC236}">
                <a16:creationId xmlns:a16="http://schemas.microsoft.com/office/drawing/2014/main" id="{13CDF9C5-996E-48BD-AD9E-E344B7A113FC}"/>
              </a:ext>
            </a:extLst>
          </p:cNvPr>
          <p:cNvSpPr txBox="1"/>
          <p:nvPr/>
        </p:nvSpPr>
        <p:spPr>
          <a:xfrm>
            <a:off x="3035378" y="5037960"/>
            <a:ext cx="1808682" cy="954107"/>
          </a:xfrm>
          <a:prstGeom prst="rect">
            <a:avLst/>
          </a:prstGeom>
          <a:noFill/>
        </p:spPr>
        <p:txBody>
          <a:bodyPr wrap="square">
            <a:spAutoFit/>
          </a:bodyPr>
          <a:lstStyle/>
          <a:p>
            <a:pPr algn="ctr" hangingPunct="0"/>
            <a:r>
              <a:rPr lang="ar-SA" sz="2800" b="1" dirty="0">
                <a:solidFill>
                  <a:srgbClr val="8D8DAA"/>
                </a:solidFill>
                <a:cs typeface="DecoType Naskh" panose="02010400000000000000" pitchFamily="2" charset="-78"/>
                <a:sym typeface="Arial"/>
              </a:rPr>
              <a:t>معمرة عشبية</a:t>
            </a:r>
          </a:p>
          <a:p>
            <a:pPr algn="ctr" hangingPunct="0"/>
            <a:r>
              <a:rPr lang="ar-SA" sz="2800" b="1" dirty="0">
                <a:solidFill>
                  <a:srgbClr val="8D8DAA"/>
                </a:solidFill>
                <a:cs typeface="DecoType Naskh" panose="02010400000000000000" pitchFamily="2" charset="-78"/>
                <a:sym typeface="Arial"/>
              </a:rPr>
              <a:t>مثل الشيح الجبيل  </a:t>
            </a:r>
          </a:p>
        </p:txBody>
      </p:sp>
      <p:sp>
        <p:nvSpPr>
          <p:cNvPr id="21" name="مربع نص 20">
            <a:extLst>
              <a:ext uri="{FF2B5EF4-FFF2-40B4-BE49-F238E27FC236}">
                <a16:creationId xmlns:a16="http://schemas.microsoft.com/office/drawing/2014/main" id="{AE32A3FF-1217-4403-94F7-D3AB4AF581E2}"/>
              </a:ext>
            </a:extLst>
          </p:cNvPr>
          <p:cNvSpPr txBox="1"/>
          <p:nvPr/>
        </p:nvSpPr>
        <p:spPr>
          <a:xfrm>
            <a:off x="1649601" y="4934920"/>
            <a:ext cx="1808682" cy="1384995"/>
          </a:xfrm>
          <a:prstGeom prst="rect">
            <a:avLst/>
          </a:prstGeom>
          <a:noFill/>
        </p:spPr>
        <p:txBody>
          <a:bodyPr wrap="square">
            <a:spAutoFit/>
          </a:bodyPr>
          <a:lstStyle/>
          <a:p>
            <a:pPr algn="ctr" hangingPunct="0"/>
            <a:r>
              <a:rPr lang="ar-SA" sz="2800" b="1" dirty="0">
                <a:solidFill>
                  <a:srgbClr val="8D8DAA"/>
                </a:solidFill>
                <a:cs typeface="DecoType Naskh" panose="02010400000000000000" pitchFamily="2" charset="-78"/>
                <a:sym typeface="Arial"/>
              </a:rPr>
              <a:t>معمرة خشبية</a:t>
            </a:r>
          </a:p>
          <a:p>
            <a:pPr algn="ctr" hangingPunct="0"/>
            <a:r>
              <a:rPr lang="ar-SA" sz="2800" b="1" dirty="0">
                <a:solidFill>
                  <a:srgbClr val="8D8DAA"/>
                </a:solidFill>
                <a:cs typeface="DecoType Naskh" panose="02010400000000000000" pitchFamily="2" charset="-78"/>
                <a:sym typeface="Arial"/>
              </a:rPr>
              <a:t>مثل التفاح </a:t>
            </a:r>
            <a:r>
              <a:rPr lang="ar-SA" sz="2800" b="1" dirty="0" err="1">
                <a:solidFill>
                  <a:srgbClr val="8D8DAA"/>
                </a:solidFill>
                <a:cs typeface="DecoType Naskh" panose="02010400000000000000" pitchFamily="2" charset="-78"/>
                <a:sym typeface="Arial"/>
              </a:rPr>
              <a:t>والمناجو</a:t>
            </a:r>
            <a:endParaRPr lang="ar-SA" sz="2800" b="1" dirty="0">
              <a:solidFill>
                <a:srgbClr val="8D8DAA"/>
              </a:solidFill>
              <a:cs typeface="DecoType Naskh" panose="02010400000000000000" pitchFamily="2" charset="-78"/>
              <a:sym typeface="Arial"/>
            </a:endParaRPr>
          </a:p>
        </p:txBody>
      </p:sp>
      <p:cxnSp>
        <p:nvCxnSpPr>
          <p:cNvPr id="22" name="رابط كسهم مستقيم 21">
            <a:extLst>
              <a:ext uri="{FF2B5EF4-FFF2-40B4-BE49-F238E27FC236}">
                <a16:creationId xmlns:a16="http://schemas.microsoft.com/office/drawing/2014/main" id="{D10CF978-677F-498F-A3BD-9007806EB34F}"/>
              </a:ext>
            </a:extLst>
          </p:cNvPr>
          <p:cNvCxnSpPr>
            <a:cxnSpLocks/>
          </p:cNvCxnSpPr>
          <p:nvPr/>
        </p:nvCxnSpPr>
        <p:spPr>
          <a:xfrm>
            <a:off x="3701900" y="4536572"/>
            <a:ext cx="132063" cy="607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رابط كسهم مستقيم 23">
            <a:extLst>
              <a:ext uri="{FF2B5EF4-FFF2-40B4-BE49-F238E27FC236}">
                <a16:creationId xmlns:a16="http://schemas.microsoft.com/office/drawing/2014/main" id="{78CA3775-B94E-439E-A3D3-5481B6E4E949}"/>
              </a:ext>
            </a:extLst>
          </p:cNvPr>
          <p:cNvCxnSpPr>
            <a:cxnSpLocks/>
          </p:cNvCxnSpPr>
          <p:nvPr/>
        </p:nvCxnSpPr>
        <p:spPr>
          <a:xfrm flipH="1">
            <a:off x="2812306" y="4518825"/>
            <a:ext cx="645977" cy="498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360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up)">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up)">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7" grpId="0" animBg="1"/>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44B6BBE-3760-45FF-AC17-C51C76E95AB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96" t="3525" r="63793" b="69349"/>
          <a:stretch/>
        </p:blipFill>
        <p:spPr>
          <a:xfrm>
            <a:off x="2024412" y="12147"/>
            <a:ext cx="7838374" cy="2086304"/>
          </a:xfrm>
          <a:prstGeom prst="rect">
            <a:avLst/>
          </a:prstGeom>
        </p:spPr>
      </p:pic>
      <p:sp>
        <p:nvSpPr>
          <p:cNvPr id="5" name="مربع نص 4">
            <a:extLst>
              <a:ext uri="{FF2B5EF4-FFF2-40B4-BE49-F238E27FC236}">
                <a16:creationId xmlns:a16="http://schemas.microsoft.com/office/drawing/2014/main" id="{8EF952A2-35B9-4C0C-BFB8-751634226C23}"/>
              </a:ext>
            </a:extLst>
          </p:cNvPr>
          <p:cNvSpPr txBox="1"/>
          <p:nvPr/>
        </p:nvSpPr>
        <p:spPr>
          <a:xfrm>
            <a:off x="3143249" y="875633"/>
            <a:ext cx="5600700"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5B7DB1"/>
                </a:solidFill>
                <a:effectLst/>
                <a:uLnTx/>
                <a:uFillTx/>
                <a:latin typeface="Calibri" panose="020F0502020204030204"/>
                <a:ea typeface="+mn-ea"/>
                <a:cs typeface="AGA Aladdin Regular" pitchFamily="2" charset="-78"/>
              </a:rPr>
              <a:t>هل للنباتات البذرية أهمية ؟ لنا شاهد الفيديو</a:t>
            </a:r>
            <a:r>
              <a:rPr kumimoji="0" lang="ar-SA" sz="2400" b="1" i="0" u="none" strike="noStrike" kern="1200" cap="none" spc="0" normalizeH="0" noProof="0" dirty="0">
                <a:ln>
                  <a:noFill/>
                </a:ln>
                <a:solidFill>
                  <a:srgbClr val="5B7DB1"/>
                </a:solidFill>
                <a:effectLst/>
                <a:uLnTx/>
                <a:uFillTx/>
                <a:latin typeface="Calibri" panose="020F0502020204030204"/>
                <a:ea typeface="+mn-ea"/>
                <a:cs typeface="AGA Aladdin Regular" pitchFamily="2" charset="-78"/>
              </a:rPr>
              <a:t> التالي واكتب قائمة </a:t>
            </a:r>
            <a:r>
              <a:rPr kumimoji="0" lang="ar-SA" sz="2400" b="1" i="0" u="none" strike="noStrike" kern="1200" cap="none" spc="0" normalizeH="0" noProof="0" dirty="0" err="1">
                <a:ln>
                  <a:noFill/>
                </a:ln>
                <a:solidFill>
                  <a:srgbClr val="5B7DB1"/>
                </a:solidFill>
                <a:effectLst/>
                <a:uLnTx/>
                <a:uFillTx/>
                <a:latin typeface="Calibri" panose="020F0502020204030204"/>
                <a:ea typeface="+mn-ea"/>
                <a:cs typeface="AGA Aladdin Regular" pitchFamily="2" charset="-78"/>
              </a:rPr>
              <a:t>باهم</a:t>
            </a:r>
            <a:r>
              <a:rPr kumimoji="0" lang="ar-SA" sz="2400" b="1" i="0" u="none" strike="noStrike" kern="1200" cap="none" spc="0" normalizeH="0" noProof="0" dirty="0">
                <a:ln>
                  <a:noFill/>
                </a:ln>
                <a:solidFill>
                  <a:srgbClr val="5B7DB1"/>
                </a:solidFill>
                <a:effectLst/>
                <a:uLnTx/>
                <a:uFillTx/>
                <a:latin typeface="Calibri" panose="020F0502020204030204"/>
                <a:ea typeface="+mn-ea"/>
                <a:cs typeface="AGA Aladdin Regular" pitchFamily="2" charset="-78"/>
              </a:rPr>
              <a:t> استخدامات النباتات البذرية </a:t>
            </a:r>
            <a:endParaRPr kumimoji="0" lang="ar-SA" sz="2400" b="1" i="0" u="none" strike="noStrike" kern="1200" cap="none" spc="0" normalizeH="0" baseline="0" noProof="0" dirty="0">
              <a:ln>
                <a:noFill/>
              </a:ln>
              <a:solidFill>
                <a:srgbClr val="5B7DB1"/>
              </a:solidFill>
              <a:effectLst/>
              <a:uLnTx/>
              <a:uFillTx/>
              <a:latin typeface="Calibri" panose="020F0502020204030204"/>
              <a:ea typeface="+mn-ea"/>
              <a:cs typeface="AGA Aladdin Regular" pitchFamily="2" charset="-78"/>
            </a:endParaRPr>
          </a:p>
        </p:txBody>
      </p:sp>
      <p:pic>
        <p:nvPicPr>
          <p:cNvPr id="4" name="videoplayback (48)">
            <a:hlinkClick r:id="" action="ppaction://media"/>
            <a:extLst>
              <a:ext uri="{FF2B5EF4-FFF2-40B4-BE49-F238E27FC236}">
                <a16:creationId xmlns:a16="http://schemas.microsoft.com/office/drawing/2014/main" id="{33C24081-9E32-4F5B-AFC2-C1FB8B1B0E50}"/>
              </a:ext>
            </a:extLst>
          </p:cNvPr>
          <p:cNvPicPr>
            <a:picLocks noChangeAspect="1"/>
          </p:cNvPicPr>
          <p:nvPr>
            <a:videoFile r:link="rId1"/>
            <p:extLst>
              <p:ext uri="{DAA4B4D4-6D71-4841-9C94-3DE7FCFB9230}">
                <p14:media xmlns:p14="http://schemas.microsoft.com/office/powerpoint/2010/main" r:embed="rId2">
                  <p14:trim st="265760" end="9"/>
                </p14:media>
              </p:ext>
            </p:extLst>
          </p:nvPr>
        </p:nvPicPr>
        <p:blipFill>
          <a:blip r:embed="rId5"/>
          <a:stretch>
            <a:fillRect/>
          </a:stretch>
        </p:blipFill>
        <p:spPr>
          <a:xfrm>
            <a:off x="2565674" y="2243958"/>
            <a:ext cx="6571319" cy="36963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6019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71C19550-11CE-40B7-A303-CD5C8CB01055}"/>
              </a:ext>
            </a:extLst>
          </p:cNvPr>
          <p:cNvPicPr>
            <a:picLocks noChangeAspect="1"/>
          </p:cNvPicPr>
          <p:nvPr/>
        </p:nvPicPr>
        <p:blipFill rotWithShape="1">
          <a:blip r:embed="rId2"/>
          <a:srcRect l="35132" t="12823" r="8968" b="30912"/>
          <a:stretch/>
        </p:blipFill>
        <p:spPr>
          <a:xfrm>
            <a:off x="3373256" y="398756"/>
            <a:ext cx="7678375" cy="5777458"/>
          </a:xfrm>
          <a:prstGeom prst="rect">
            <a:avLst/>
          </a:prstGeom>
        </p:spPr>
      </p:pic>
      <p:pic>
        <p:nvPicPr>
          <p:cNvPr id="7" name="صورة 6">
            <a:extLst>
              <a:ext uri="{FF2B5EF4-FFF2-40B4-BE49-F238E27FC236}">
                <a16:creationId xmlns:a16="http://schemas.microsoft.com/office/drawing/2014/main" id="{11CFEFE0-83F5-464E-AA6F-74A86E7834A3}"/>
              </a:ext>
            </a:extLst>
          </p:cNvPr>
          <p:cNvPicPr>
            <a:picLocks noChangeAspect="1"/>
          </p:cNvPicPr>
          <p:nvPr/>
        </p:nvPicPr>
        <p:blipFill rotWithShape="1">
          <a:blip r:embed="rId3"/>
          <a:srcRect l="61964" t="34444" r="22857" b="16984"/>
          <a:stretch/>
        </p:blipFill>
        <p:spPr>
          <a:xfrm>
            <a:off x="381000" y="627016"/>
            <a:ext cx="3113314" cy="5603967"/>
          </a:xfrm>
          <a:prstGeom prst="rect">
            <a:avLst/>
          </a:prstGeom>
        </p:spPr>
      </p:pic>
    </p:spTree>
    <p:extLst>
      <p:ext uri="{BB962C8B-B14F-4D97-AF65-F5344CB8AC3E}">
        <p14:creationId xmlns:p14="http://schemas.microsoft.com/office/powerpoint/2010/main" val="4213737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رؤية 2030» تعتمد نهجاً مزدوجاً لإصلاح نظام التعليم السعودي | الشرق الأوسط">
            <a:extLst>
              <a:ext uri="{FF2B5EF4-FFF2-40B4-BE49-F238E27FC236}">
                <a16:creationId xmlns:a16="http://schemas.microsoft.com/office/drawing/2014/main" id="{00909C8C-9BAF-441B-920B-B6B2A6C70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43" y="621305"/>
            <a:ext cx="2867025"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2F1C6A3B-3F04-4D67-8198-78A7EEF275D2}"/>
              </a:ext>
            </a:extLst>
          </p:cNvPr>
          <p:cNvSpPr txBox="1"/>
          <p:nvPr/>
        </p:nvSpPr>
        <p:spPr>
          <a:xfrm>
            <a:off x="5141653" y="1791143"/>
            <a:ext cx="5472122" cy="3447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lang="ar-SA" sz="2800" b="1" dirty="0">
                <a:solidFill>
                  <a:schemeClr val="tx2">
                    <a:lumMod val="75000"/>
                  </a:schemeClr>
                </a:solidFill>
              </a:rPr>
              <a:t>لما للنباتات البذرية والنباتات بشكل عام أهمية كبرى للبشر والمخلوقات الحية وتوازن النظام البيئي اولت المملكة العربية السعودية اهتماما كبيرا بها وكان من ضمن رؤية المملكة 2030 دعم الأمن الغذائي وضمان التوازنات البيئية </a:t>
            </a:r>
          </a:p>
          <a:p>
            <a:pPr marL="0" marR="0" indent="0" algn="ctr" defTabSz="914400" rtl="1" fontAlgn="auto" latinLnBrk="0" hangingPunct="0">
              <a:lnSpc>
                <a:spcPct val="100000"/>
              </a:lnSpc>
              <a:spcBef>
                <a:spcPts val="0"/>
              </a:spcBef>
              <a:spcAft>
                <a:spcPts val="0"/>
              </a:spcAft>
              <a:buClrTx/>
              <a:buSzTx/>
              <a:buFontTx/>
              <a:buNone/>
              <a:tabLst/>
            </a:pPr>
            <a:r>
              <a:rPr kumimoji="0" lang="ar-SA" sz="2800" b="1" i="0" u="none" strike="noStrike" cap="none" spc="0" normalizeH="0" baseline="0" dirty="0">
                <a:ln>
                  <a:noFill/>
                </a:ln>
                <a:solidFill>
                  <a:schemeClr val="tx2">
                    <a:lumMod val="75000"/>
                  </a:schemeClr>
                </a:solidFill>
                <a:effectLst/>
                <a:uFillTx/>
                <a:latin typeface="+mn-lt"/>
                <a:ea typeface="+mn-ea"/>
                <a:cs typeface="+mn-cs"/>
                <a:sym typeface="Arial"/>
              </a:rPr>
              <a:t>واهتمت بالتشجير لضمان مجتمع صحي حيوي</a:t>
            </a:r>
          </a:p>
          <a:p>
            <a:pPr marL="0" marR="0" indent="0" algn="ctr" defTabSz="914400" rtl="1" fontAlgn="auto" latinLnBrk="0" hangingPunct="0">
              <a:lnSpc>
                <a:spcPct val="100000"/>
              </a:lnSpc>
              <a:spcBef>
                <a:spcPts val="0"/>
              </a:spcBef>
              <a:spcAft>
                <a:spcPts val="0"/>
              </a:spcAft>
              <a:buClrTx/>
              <a:buSzTx/>
              <a:buFontTx/>
              <a:buNone/>
              <a:tabLst/>
            </a:pPr>
            <a:r>
              <a:rPr lang="ar-SA" sz="2800" b="1" dirty="0">
                <a:solidFill>
                  <a:schemeClr val="tx2">
                    <a:lumMod val="75000"/>
                  </a:schemeClr>
                </a:solidFill>
              </a:rPr>
              <a:t>كما دعمت المزارعين ووفرت لهم كل الإمكانيات والدعم المالي لزيادة المحاصيل الزراعية </a:t>
            </a:r>
            <a:endParaRPr kumimoji="0" lang="ar-SA" sz="2800" b="1" i="0" u="none" strike="noStrike" cap="none" spc="0" normalizeH="0" baseline="0" dirty="0">
              <a:ln>
                <a:noFill/>
              </a:ln>
              <a:solidFill>
                <a:schemeClr val="tx2">
                  <a:lumMod val="75000"/>
                </a:schemeClr>
              </a:solidFill>
              <a:effectLst/>
              <a:uFillTx/>
              <a:latin typeface="+mn-lt"/>
              <a:ea typeface="+mn-ea"/>
              <a:cs typeface="+mn-cs"/>
              <a:sym typeface="Arial"/>
            </a:endParaRPr>
          </a:p>
        </p:txBody>
      </p:sp>
      <p:pic>
        <p:nvPicPr>
          <p:cNvPr id="3074" name="Picture 2" descr="البيئة الخضراء تعزز مناعة الأطفال - صحيفة الاتحاد">
            <a:extLst>
              <a:ext uri="{FF2B5EF4-FFF2-40B4-BE49-F238E27FC236}">
                <a16:creationId xmlns:a16="http://schemas.microsoft.com/office/drawing/2014/main" id="{E81378D0-9867-450C-9DCC-CDEFECC6D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34" y="3858166"/>
            <a:ext cx="4247373" cy="237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381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invX="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3427F457-E3AC-4F00-87E1-069DC0DEF44D}"/>
              </a:ext>
            </a:extLst>
          </p:cNvPr>
          <p:cNvGrpSpPr/>
          <p:nvPr/>
        </p:nvGrpSpPr>
        <p:grpSpPr>
          <a:xfrm>
            <a:off x="9372332" y="-104016"/>
            <a:ext cx="2262352" cy="2380593"/>
            <a:chOff x="9334261" y="-34772"/>
            <a:chExt cx="2262352" cy="2380593"/>
          </a:xfrm>
        </p:grpSpPr>
        <p:pic>
          <p:nvPicPr>
            <p:cNvPr id="5" name="صورة 4">
              <a:extLst>
                <a:ext uri="{FF2B5EF4-FFF2-40B4-BE49-F238E27FC236}">
                  <a16:creationId xmlns:a16="http://schemas.microsoft.com/office/drawing/2014/main" id="{1842EA5A-0B57-4999-9E83-E4121F53092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334261" y="-34772"/>
              <a:ext cx="2262352" cy="2380593"/>
            </a:xfrm>
            <a:prstGeom prst="rect">
              <a:avLst/>
            </a:prstGeom>
          </p:spPr>
        </p:pic>
        <p:sp>
          <p:nvSpPr>
            <p:cNvPr id="6" name="مربع نص 5">
              <a:extLst>
                <a:ext uri="{FF2B5EF4-FFF2-40B4-BE49-F238E27FC236}">
                  <a16:creationId xmlns:a16="http://schemas.microsoft.com/office/drawing/2014/main" id="{D990D9BA-2EE1-46C8-A680-24A080AE4922}"/>
                </a:ext>
              </a:extLst>
            </p:cNvPr>
            <p:cNvSpPr txBox="1"/>
            <p:nvPr/>
          </p:nvSpPr>
          <p:spPr>
            <a:xfrm>
              <a:off x="9668386" y="678470"/>
              <a:ext cx="1094942" cy="954107"/>
            </a:xfrm>
            <a:prstGeom prst="rect">
              <a:avLst/>
            </a:prstGeom>
            <a:noFill/>
          </p:spPr>
          <p:txBody>
            <a:bodyPr wrap="square" rtlCol="1">
              <a:spAutoFit/>
            </a:bodyPr>
            <a:lstStyle/>
            <a:p>
              <a:r>
                <a:rPr lang="ar-SA" sz="2800" b="1" dirty="0">
                  <a:solidFill>
                    <a:schemeClr val="tx2">
                      <a:lumMod val="75000"/>
                    </a:schemeClr>
                  </a:solidFill>
                </a:rPr>
                <a:t>تقويم ختامي </a:t>
              </a:r>
            </a:p>
          </p:txBody>
        </p:sp>
      </p:grpSp>
      <p:grpSp>
        <p:nvGrpSpPr>
          <p:cNvPr id="7" name="مجموعة 6">
            <a:extLst>
              <a:ext uri="{FF2B5EF4-FFF2-40B4-BE49-F238E27FC236}">
                <a16:creationId xmlns:a16="http://schemas.microsoft.com/office/drawing/2014/main" id="{01C0A047-0E44-4166-B195-738CDB4A0584}"/>
              </a:ext>
            </a:extLst>
          </p:cNvPr>
          <p:cNvGrpSpPr/>
          <p:nvPr/>
        </p:nvGrpSpPr>
        <p:grpSpPr>
          <a:xfrm rot="16200000">
            <a:off x="6975350" y="-602527"/>
            <a:ext cx="938288" cy="3445072"/>
            <a:chOff x="5477911" y="1390081"/>
            <a:chExt cx="1036272" cy="2950631"/>
          </a:xfrm>
        </p:grpSpPr>
        <p:grpSp>
          <p:nvGrpSpPr>
            <p:cNvPr id="8" name="مجموعة 7">
              <a:extLst>
                <a:ext uri="{FF2B5EF4-FFF2-40B4-BE49-F238E27FC236}">
                  <a16:creationId xmlns:a16="http://schemas.microsoft.com/office/drawing/2014/main" id="{FFC98B5F-AD04-483A-B0B6-4493AF7A2B31}"/>
                </a:ext>
              </a:extLst>
            </p:cNvPr>
            <p:cNvGrpSpPr/>
            <p:nvPr/>
          </p:nvGrpSpPr>
          <p:grpSpPr>
            <a:xfrm rot="5400000">
              <a:off x="4560189" y="2307803"/>
              <a:ext cx="2871716" cy="1036272"/>
              <a:chOff x="3557812" y="-574757"/>
              <a:chExt cx="4342801" cy="1417835"/>
            </a:xfrm>
            <a:effectLst>
              <a:outerShdw blurRad="50800" dist="50800" dir="5400000" sx="87000" sy="87000" algn="ctr" rotWithShape="0">
                <a:srgbClr val="000000">
                  <a:alpha val="96000"/>
                </a:srgbClr>
              </a:outerShdw>
            </a:effectLst>
          </p:grpSpPr>
          <p:sp>
            <p:nvSpPr>
              <p:cNvPr id="10" name="شكل حر: شكل 9">
                <a:extLst>
                  <a:ext uri="{FF2B5EF4-FFF2-40B4-BE49-F238E27FC236}">
                    <a16:creationId xmlns:a16="http://schemas.microsoft.com/office/drawing/2014/main" id="{1A8B2585-8466-4DB4-8DF7-DD1ABBB27339}"/>
                  </a:ext>
                </a:extLst>
              </p:cNvPr>
              <p:cNvSpPr/>
              <p:nvPr/>
            </p:nvSpPr>
            <p:spPr>
              <a:xfrm>
                <a:off x="3564920" y="-574755"/>
                <a:ext cx="4335693" cy="1417833"/>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11" name="شكل حر: شكل 10">
                <a:extLst>
                  <a:ext uri="{FF2B5EF4-FFF2-40B4-BE49-F238E27FC236}">
                    <a16:creationId xmlns:a16="http://schemas.microsoft.com/office/drawing/2014/main" id="{1A8AEC44-B18E-4343-810E-84F142425B8A}"/>
                  </a:ext>
                </a:extLst>
              </p:cNvPr>
              <p:cNvSpPr/>
              <p:nvPr/>
            </p:nvSpPr>
            <p:spPr>
              <a:xfrm>
                <a:off x="3557812" y="-574757"/>
                <a:ext cx="565937" cy="1417833"/>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rgbClr val="FFEBAB"/>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9" name="مربع نص 8">
              <a:extLst>
                <a:ext uri="{FF2B5EF4-FFF2-40B4-BE49-F238E27FC236}">
                  <a16:creationId xmlns:a16="http://schemas.microsoft.com/office/drawing/2014/main" id="{A8D341E8-3611-45D2-8E19-C7127AEAE428}"/>
                </a:ext>
              </a:extLst>
            </p:cNvPr>
            <p:cNvSpPr txBox="1"/>
            <p:nvPr/>
          </p:nvSpPr>
          <p:spPr>
            <a:xfrm rot="5400000">
              <a:off x="4687708" y="2741396"/>
              <a:ext cx="2688757" cy="509876"/>
            </a:xfrm>
            <a:prstGeom prst="rect">
              <a:avLst/>
            </a:prstGeom>
            <a:noFill/>
          </p:spPr>
          <p:txBody>
            <a:bodyPr wrap="square" rtlCol="1">
              <a:spAutoFit/>
            </a:bodyPr>
            <a:lstStyle/>
            <a:p>
              <a:pPr algn="ctr"/>
              <a:r>
                <a:rPr lang="ar-SA" sz="2400" b="1" dirty="0">
                  <a:solidFill>
                    <a:schemeClr val="accent1">
                      <a:lumMod val="50000"/>
                    </a:schemeClr>
                  </a:solidFill>
                  <a:cs typeface="DecoType Naskh" panose="02010400000000000000" pitchFamily="2" charset="-78"/>
                </a:rPr>
                <a:t>ماهي أنواع النباتات مغطاة البذور </a:t>
              </a:r>
            </a:p>
          </p:txBody>
        </p:sp>
      </p:grpSp>
      <p:sp>
        <p:nvSpPr>
          <p:cNvPr id="12" name="شكل حر: شكل 11">
            <a:extLst>
              <a:ext uri="{FF2B5EF4-FFF2-40B4-BE49-F238E27FC236}">
                <a16:creationId xmlns:a16="http://schemas.microsoft.com/office/drawing/2014/main" id="{B4573CAE-59F7-4FEE-B25D-9F95D12F6152}"/>
              </a:ext>
            </a:extLst>
          </p:cNvPr>
          <p:cNvSpPr/>
          <p:nvPr/>
        </p:nvSpPr>
        <p:spPr>
          <a:xfrm>
            <a:off x="5828179" y="581074"/>
            <a:ext cx="3300843" cy="1015663"/>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rgbClr val="59DBE4"/>
          </a:solidFill>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13" name="مربع نص 12">
            <a:extLst>
              <a:ext uri="{FF2B5EF4-FFF2-40B4-BE49-F238E27FC236}">
                <a16:creationId xmlns:a16="http://schemas.microsoft.com/office/drawing/2014/main" id="{FECA4ACE-D5AB-46FF-8CF5-EC3A549A3F86}"/>
              </a:ext>
            </a:extLst>
          </p:cNvPr>
          <p:cNvSpPr txBox="1"/>
          <p:nvPr/>
        </p:nvSpPr>
        <p:spPr>
          <a:xfrm>
            <a:off x="7171799" y="704511"/>
            <a:ext cx="757783" cy="830997"/>
          </a:xfrm>
          <a:prstGeom prst="rect">
            <a:avLst/>
          </a:prstGeom>
          <a:noFill/>
        </p:spPr>
        <p:txBody>
          <a:bodyPr wrap="square" rtlCol="1">
            <a:spAutoFit/>
          </a:bodyPr>
          <a:lstStyle/>
          <a:p>
            <a:r>
              <a:rPr lang="ar-SA" sz="4800" dirty="0">
                <a:solidFill>
                  <a:schemeClr val="accent3">
                    <a:lumMod val="40000"/>
                    <a:lumOff val="60000"/>
                  </a:schemeClr>
                </a:solidFill>
              </a:rPr>
              <a:t>1</a:t>
            </a:r>
          </a:p>
        </p:txBody>
      </p:sp>
      <p:grpSp>
        <p:nvGrpSpPr>
          <p:cNvPr id="14" name="مجموعة 13">
            <a:extLst>
              <a:ext uri="{FF2B5EF4-FFF2-40B4-BE49-F238E27FC236}">
                <a16:creationId xmlns:a16="http://schemas.microsoft.com/office/drawing/2014/main" id="{5B673816-374D-47A4-AAA3-4DA4CA8C5DC3}"/>
              </a:ext>
            </a:extLst>
          </p:cNvPr>
          <p:cNvGrpSpPr/>
          <p:nvPr/>
        </p:nvGrpSpPr>
        <p:grpSpPr>
          <a:xfrm rot="16200000">
            <a:off x="6774891" y="850219"/>
            <a:ext cx="1384994" cy="3566578"/>
            <a:chOff x="5389489" y="1387888"/>
            <a:chExt cx="1244448" cy="3160341"/>
          </a:xfrm>
        </p:grpSpPr>
        <p:grpSp>
          <p:nvGrpSpPr>
            <p:cNvPr id="15" name="مجموعة 14">
              <a:extLst>
                <a:ext uri="{FF2B5EF4-FFF2-40B4-BE49-F238E27FC236}">
                  <a16:creationId xmlns:a16="http://schemas.microsoft.com/office/drawing/2014/main" id="{C8B4A709-48CB-4E08-8F58-C0D7A0BF37D0}"/>
                </a:ext>
              </a:extLst>
            </p:cNvPr>
            <p:cNvGrpSpPr/>
            <p:nvPr/>
          </p:nvGrpSpPr>
          <p:grpSpPr>
            <a:xfrm rot="5400000">
              <a:off x="4520027" y="2356159"/>
              <a:ext cx="2978090" cy="1041549"/>
              <a:chOff x="3554498" y="-596187"/>
              <a:chExt cx="4503667" cy="1425054"/>
            </a:xfrm>
            <a:effectLst>
              <a:outerShdw blurRad="50800" dist="50800" dir="5400000" sx="87000" sy="87000" algn="ctr" rotWithShape="0">
                <a:srgbClr val="000000">
                  <a:alpha val="96000"/>
                </a:srgbClr>
              </a:outerShdw>
            </a:effectLst>
          </p:grpSpPr>
          <p:sp>
            <p:nvSpPr>
              <p:cNvPr id="17" name="شكل حر: شكل 16">
                <a:extLst>
                  <a:ext uri="{FF2B5EF4-FFF2-40B4-BE49-F238E27FC236}">
                    <a16:creationId xmlns:a16="http://schemas.microsoft.com/office/drawing/2014/main" id="{AAA23282-2226-4158-9BB6-5A284B68C43A}"/>
                  </a:ext>
                </a:extLst>
              </p:cNvPr>
              <p:cNvSpPr/>
              <p:nvPr/>
            </p:nvSpPr>
            <p:spPr>
              <a:xfrm>
                <a:off x="3722473" y="-596187"/>
                <a:ext cx="4335692" cy="1417832"/>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18" name="شكل حر: شكل 17">
                <a:extLst>
                  <a:ext uri="{FF2B5EF4-FFF2-40B4-BE49-F238E27FC236}">
                    <a16:creationId xmlns:a16="http://schemas.microsoft.com/office/drawing/2014/main" id="{9DDF3452-44EC-4699-B376-31CA39D454D8}"/>
                  </a:ext>
                </a:extLst>
              </p:cNvPr>
              <p:cNvSpPr/>
              <p:nvPr/>
            </p:nvSpPr>
            <p:spPr>
              <a:xfrm>
                <a:off x="3554498" y="-588965"/>
                <a:ext cx="565937" cy="1417832"/>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16" name="مربع نص 15">
              <a:extLst>
                <a:ext uri="{FF2B5EF4-FFF2-40B4-BE49-F238E27FC236}">
                  <a16:creationId xmlns:a16="http://schemas.microsoft.com/office/drawing/2014/main" id="{119B7110-B3C7-4AFE-A2A0-9A3E8BE7F440}"/>
                </a:ext>
              </a:extLst>
            </p:cNvPr>
            <p:cNvSpPr txBox="1"/>
            <p:nvPr/>
          </p:nvSpPr>
          <p:spPr>
            <a:xfrm rot="5400000">
              <a:off x="4431542" y="2345835"/>
              <a:ext cx="3160341" cy="1244448"/>
            </a:xfrm>
            <a:prstGeom prst="rect">
              <a:avLst/>
            </a:prstGeom>
            <a:noFill/>
          </p:spPr>
          <p:txBody>
            <a:bodyPr wrap="square" rtlCol="1">
              <a:spAutoFit/>
            </a:bodyPr>
            <a:lstStyle/>
            <a:p>
              <a:pPr algn="ctr"/>
              <a:r>
                <a:rPr lang="ar-SA" sz="2800" b="1" dirty="0">
                  <a:solidFill>
                    <a:schemeClr val="accent1">
                      <a:lumMod val="50000"/>
                    </a:schemeClr>
                  </a:solidFill>
                  <a:cs typeface="DecoType Naskh" panose="02010400000000000000" pitchFamily="2" charset="-78"/>
                </a:rPr>
                <a:t>طلب منك التعرف على نبات ما عندما فحصتيه وجدتي ان أوراقه طويلة والعروق فيها متوازية</a:t>
              </a:r>
            </a:p>
          </p:txBody>
        </p:sp>
      </p:grpSp>
      <p:sp>
        <p:nvSpPr>
          <p:cNvPr id="19" name="شكل حر: شكل 18">
            <a:extLst>
              <a:ext uri="{FF2B5EF4-FFF2-40B4-BE49-F238E27FC236}">
                <a16:creationId xmlns:a16="http://schemas.microsoft.com/office/drawing/2014/main" id="{5BEEE6DD-43CB-4C56-8A3A-B62A05BB5A60}"/>
              </a:ext>
            </a:extLst>
          </p:cNvPr>
          <p:cNvSpPr/>
          <p:nvPr/>
        </p:nvSpPr>
        <p:spPr>
          <a:xfrm>
            <a:off x="5768122" y="2032828"/>
            <a:ext cx="3360899" cy="1168657"/>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rgbClr val="7AC4A4"/>
          </a:solidFill>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20" name="مربع نص 19">
            <a:extLst>
              <a:ext uri="{FF2B5EF4-FFF2-40B4-BE49-F238E27FC236}">
                <a16:creationId xmlns:a16="http://schemas.microsoft.com/office/drawing/2014/main" id="{5F1A4C56-E7A6-48FA-90F9-60827B6D9436}"/>
              </a:ext>
            </a:extLst>
          </p:cNvPr>
          <p:cNvSpPr txBox="1"/>
          <p:nvPr/>
        </p:nvSpPr>
        <p:spPr>
          <a:xfrm>
            <a:off x="7381162" y="2185588"/>
            <a:ext cx="561817" cy="836692"/>
          </a:xfrm>
          <a:prstGeom prst="rect">
            <a:avLst/>
          </a:prstGeom>
          <a:noFill/>
        </p:spPr>
        <p:txBody>
          <a:bodyPr wrap="square" rtlCol="1">
            <a:spAutoFit/>
          </a:bodyPr>
          <a:lstStyle/>
          <a:p>
            <a:r>
              <a:rPr lang="ar-SA" sz="4800" b="1" dirty="0">
                <a:solidFill>
                  <a:schemeClr val="accent1">
                    <a:lumMod val="75000"/>
                  </a:schemeClr>
                </a:solidFill>
              </a:rPr>
              <a:t>2</a:t>
            </a:r>
          </a:p>
        </p:txBody>
      </p:sp>
      <mc:AlternateContent xmlns:mc="http://schemas.openxmlformats.org/markup-compatibility/2006" xmlns:pslz="http://schemas.microsoft.com/office/powerpoint/2016/slidezoom">
        <mc:Choice Requires="pslz">
          <p:graphicFrame>
            <p:nvGraphicFramePr>
              <p:cNvPr id="24" name="صورة الشريحة 23">
                <a:extLst>
                  <a:ext uri="{FF2B5EF4-FFF2-40B4-BE49-F238E27FC236}">
                    <a16:creationId xmlns:a16="http://schemas.microsoft.com/office/drawing/2014/main" id="{AEFE22AB-50DA-4481-9E4B-9E1BF6FDBA8A}"/>
                  </a:ext>
                </a:extLst>
              </p:cNvPr>
              <p:cNvGraphicFramePr>
                <a:graphicFrameLocks noChangeAspect="1"/>
              </p:cNvGraphicFramePr>
              <p:nvPr/>
            </p:nvGraphicFramePr>
            <p:xfrm>
              <a:off x="667738" y="839450"/>
              <a:ext cx="2146822" cy="1207587"/>
            </p:xfrm>
            <a:graphic>
              <a:graphicData uri="http://schemas.microsoft.com/office/powerpoint/2016/slidezoom">
                <pslz:sldZm>
                  <pslz:sldZmObj sldId="514" cId="3718854687">
                    <pslz:zmPr id="{DFC03CD8-4953-4271-B977-F4E7CB82A677}" transitionDur="1000">
                      <p166:blipFill xmlns:p166="http://schemas.microsoft.com/office/powerpoint/2016/6/main">
                        <a:blip r:embed="rId3"/>
                        <a:stretch>
                          <a:fillRect/>
                        </a:stretch>
                      </p166:blipFill>
                      <p166:spPr xmlns:p166="http://schemas.microsoft.com/office/powerpoint/2016/6/main">
                        <a:xfrm>
                          <a:off x="0" y="0"/>
                          <a:ext cx="2146822" cy="1207587"/>
                        </a:xfrm>
                        <a:prstGeom prst="rect">
                          <a:avLst/>
                        </a:prstGeom>
                        <a:ln w="3175">
                          <a:solidFill>
                            <a:prstClr val="ltGray"/>
                          </a:solidFill>
                        </a:ln>
                      </p166:spPr>
                    </pslz:zmPr>
                  </pslz:sldZmObj>
                </pslz:sldZm>
              </a:graphicData>
            </a:graphic>
          </p:graphicFrame>
        </mc:Choice>
        <mc:Fallback xmlns="">
          <p:pic>
            <p:nvPicPr>
              <p:cNvPr id="24" name="صورة الشريحة 23">
                <a:hlinkClick r:id="rId5" action="ppaction://hlinksldjump"/>
                <a:extLst>
                  <a:ext uri="{FF2B5EF4-FFF2-40B4-BE49-F238E27FC236}">
                    <a16:creationId xmlns:a16="http://schemas.microsoft.com/office/drawing/2014/main" id="{AEFE22AB-50DA-4481-9E4B-9E1BF6FDBA8A}"/>
                  </a:ext>
                </a:extLst>
              </p:cNvPr>
              <p:cNvPicPr>
                <a:picLocks noGrp="1" noRot="1" noChangeAspect="1" noMove="1" noResize="1" noEditPoints="1" noAdjustHandles="1" noChangeArrowheads="1" noChangeShapeType="1"/>
              </p:cNvPicPr>
              <p:nvPr/>
            </p:nvPicPr>
            <p:blipFill>
              <a:blip r:embed="rId6"/>
              <a:stretch>
                <a:fillRect/>
              </a:stretch>
            </p:blipFill>
            <p:spPr>
              <a:xfrm>
                <a:off x="667738" y="839450"/>
                <a:ext cx="2146822" cy="1207587"/>
              </a:xfrm>
              <a:prstGeom prst="rect">
                <a:avLst/>
              </a:prstGeom>
              <a:ln w="3175">
                <a:solidFill>
                  <a:prstClr val="ltGray"/>
                </a:solidFill>
              </a:ln>
            </p:spPr>
          </p:pic>
        </mc:Fallback>
      </mc:AlternateContent>
      <p:grpSp>
        <p:nvGrpSpPr>
          <p:cNvPr id="21" name="مجموعة 20">
            <a:extLst>
              <a:ext uri="{FF2B5EF4-FFF2-40B4-BE49-F238E27FC236}">
                <a16:creationId xmlns:a16="http://schemas.microsoft.com/office/drawing/2014/main" id="{1E0076BD-E820-4ABA-AE4B-314EE1B98A6B}"/>
              </a:ext>
            </a:extLst>
          </p:cNvPr>
          <p:cNvGrpSpPr/>
          <p:nvPr/>
        </p:nvGrpSpPr>
        <p:grpSpPr>
          <a:xfrm rot="16200000">
            <a:off x="6923882" y="2232222"/>
            <a:ext cx="1159182" cy="3638746"/>
            <a:chOff x="5488298" y="1387889"/>
            <a:chExt cx="1041550" cy="3224289"/>
          </a:xfrm>
        </p:grpSpPr>
        <p:grpSp>
          <p:nvGrpSpPr>
            <p:cNvPr id="22" name="مجموعة 21">
              <a:extLst>
                <a:ext uri="{FF2B5EF4-FFF2-40B4-BE49-F238E27FC236}">
                  <a16:creationId xmlns:a16="http://schemas.microsoft.com/office/drawing/2014/main" id="{BAC17363-F2CF-45C4-A3D1-12DCBCF6CC28}"/>
                </a:ext>
              </a:extLst>
            </p:cNvPr>
            <p:cNvGrpSpPr/>
            <p:nvPr/>
          </p:nvGrpSpPr>
          <p:grpSpPr>
            <a:xfrm rot="5400000">
              <a:off x="4520028" y="2356159"/>
              <a:ext cx="2978090" cy="1041550"/>
              <a:chOff x="3554498" y="-596189"/>
              <a:chExt cx="4503666" cy="1425056"/>
            </a:xfrm>
            <a:effectLst>
              <a:outerShdw blurRad="50800" dist="50800" dir="5400000" sx="87000" sy="87000" algn="ctr" rotWithShape="0">
                <a:srgbClr val="000000">
                  <a:alpha val="96000"/>
                </a:srgbClr>
              </a:outerShdw>
            </a:effectLst>
          </p:grpSpPr>
          <p:sp>
            <p:nvSpPr>
              <p:cNvPr id="25" name="شكل حر: شكل 24">
                <a:extLst>
                  <a:ext uri="{FF2B5EF4-FFF2-40B4-BE49-F238E27FC236}">
                    <a16:creationId xmlns:a16="http://schemas.microsoft.com/office/drawing/2014/main" id="{F49AD376-571A-4881-B9B4-D3AB406CE3FD}"/>
                  </a:ext>
                </a:extLst>
              </p:cNvPr>
              <p:cNvSpPr/>
              <p:nvPr/>
            </p:nvSpPr>
            <p:spPr>
              <a:xfrm>
                <a:off x="3722472" y="-596189"/>
                <a:ext cx="4335692" cy="1417831"/>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26" name="شكل حر: شكل 25">
                <a:extLst>
                  <a:ext uri="{FF2B5EF4-FFF2-40B4-BE49-F238E27FC236}">
                    <a16:creationId xmlns:a16="http://schemas.microsoft.com/office/drawing/2014/main" id="{425234AE-5C08-4903-82B1-81224674D866}"/>
                  </a:ext>
                </a:extLst>
              </p:cNvPr>
              <p:cNvSpPr/>
              <p:nvPr/>
            </p:nvSpPr>
            <p:spPr>
              <a:xfrm>
                <a:off x="3554498" y="-588965"/>
                <a:ext cx="565937" cy="1417832"/>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rgbClr val="E0D0D3"/>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23" name="مربع نص 22">
              <a:extLst>
                <a:ext uri="{FF2B5EF4-FFF2-40B4-BE49-F238E27FC236}">
                  <a16:creationId xmlns:a16="http://schemas.microsoft.com/office/drawing/2014/main" id="{AC38528C-B97F-4075-9268-C273C6A8E0D5}"/>
                </a:ext>
              </a:extLst>
            </p:cNvPr>
            <p:cNvSpPr txBox="1"/>
            <p:nvPr/>
          </p:nvSpPr>
          <p:spPr>
            <a:xfrm rot="5400000">
              <a:off x="4539317" y="2626928"/>
              <a:ext cx="3113215" cy="857286"/>
            </a:xfrm>
            <a:prstGeom prst="rect">
              <a:avLst/>
            </a:prstGeom>
            <a:noFill/>
          </p:spPr>
          <p:txBody>
            <a:bodyPr wrap="square" rtlCol="1">
              <a:spAutoFit/>
            </a:bodyPr>
            <a:lstStyle/>
            <a:p>
              <a:pPr algn="ctr"/>
              <a:r>
                <a:rPr lang="ar-SA" sz="2800" b="1" dirty="0">
                  <a:solidFill>
                    <a:schemeClr val="accent1">
                      <a:lumMod val="50000"/>
                    </a:schemeClr>
                  </a:solidFill>
                  <a:cs typeface="DecoType Naskh" panose="02010400000000000000" pitchFamily="2" charset="-78"/>
                </a:rPr>
                <a:t>اذكري بعض من استخدامات النباتات البذرية </a:t>
              </a:r>
            </a:p>
          </p:txBody>
        </p:sp>
      </p:grpSp>
      <p:sp>
        <p:nvSpPr>
          <p:cNvPr id="27" name="شكل حر: شكل 26">
            <a:extLst>
              <a:ext uri="{FF2B5EF4-FFF2-40B4-BE49-F238E27FC236}">
                <a16:creationId xmlns:a16="http://schemas.microsoft.com/office/drawing/2014/main" id="{C5A86D83-BBB9-4008-858D-E107FCE6A502}"/>
              </a:ext>
            </a:extLst>
          </p:cNvPr>
          <p:cNvSpPr/>
          <p:nvPr/>
        </p:nvSpPr>
        <p:spPr>
          <a:xfrm>
            <a:off x="5768122" y="3429000"/>
            <a:ext cx="3360899" cy="1168657"/>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rgbClr val="C65D7B"/>
          </a:solidFill>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28" name="مربع نص 27">
            <a:extLst>
              <a:ext uri="{FF2B5EF4-FFF2-40B4-BE49-F238E27FC236}">
                <a16:creationId xmlns:a16="http://schemas.microsoft.com/office/drawing/2014/main" id="{428E28B8-FBE3-4AF0-BB44-FE9018862A78}"/>
              </a:ext>
            </a:extLst>
          </p:cNvPr>
          <p:cNvSpPr txBox="1"/>
          <p:nvPr/>
        </p:nvSpPr>
        <p:spPr>
          <a:xfrm>
            <a:off x="7381162" y="3581760"/>
            <a:ext cx="561817" cy="836692"/>
          </a:xfrm>
          <a:prstGeom prst="rect">
            <a:avLst/>
          </a:prstGeom>
          <a:noFill/>
        </p:spPr>
        <p:txBody>
          <a:bodyPr wrap="square" rtlCol="1">
            <a:spAutoFit/>
          </a:bodyPr>
          <a:lstStyle/>
          <a:p>
            <a:r>
              <a:rPr lang="ar-SA" sz="4800" b="1" dirty="0">
                <a:solidFill>
                  <a:srgbClr val="E0D0D3"/>
                </a:solidFill>
              </a:rPr>
              <a:t>3</a:t>
            </a:r>
          </a:p>
        </p:txBody>
      </p:sp>
      <p:grpSp>
        <p:nvGrpSpPr>
          <p:cNvPr id="29" name="مجموعة 28">
            <a:extLst>
              <a:ext uri="{FF2B5EF4-FFF2-40B4-BE49-F238E27FC236}">
                <a16:creationId xmlns:a16="http://schemas.microsoft.com/office/drawing/2014/main" id="{6703A0DF-3009-4085-B180-AE1DC80328DD}"/>
              </a:ext>
            </a:extLst>
          </p:cNvPr>
          <p:cNvGrpSpPr/>
          <p:nvPr/>
        </p:nvGrpSpPr>
        <p:grpSpPr>
          <a:xfrm rot="16200000">
            <a:off x="6852529" y="3814004"/>
            <a:ext cx="938288" cy="3398958"/>
            <a:chOff x="5477911" y="1390081"/>
            <a:chExt cx="1036272" cy="2911135"/>
          </a:xfrm>
        </p:grpSpPr>
        <p:grpSp>
          <p:nvGrpSpPr>
            <p:cNvPr id="30" name="مجموعة 29">
              <a:extLst>
                <a:ext uri="{FF2B5EF4-FFF2-40B4-BE49-F238E27FC236}">
                  <a16:creationId xmlns:a16="http://schemas.microsoft.com/office/drawing/2014/main" id="{D3CC649A-2C4C-49B0-AE77-10179CCE6121}"/>
                </a:ext>
              </a:extLst>
            </p:cNvPr>
            <p:cNvGrpSpPr/>
            <p:nvPr/>
          </p:nvGrpSpPr>
          <p:grpSpPr>
            <a:xfrm rot="5400000">
              <a:off x="4560189" y="2307803"/>
              <a:ext cx="2871716" cy="1036272"/>
              <a:chOff x="3557812" y="-574757"/>
              <a:chExt cx="4342801" cy="1417835"/>
            </a:xfrm>
            <a:effectLst>
              <a:outerShdw blurRad="50800" dist="50800" dir="5400000" sx="87000" sy="87000" algn="ctr" rotWithShape="0">
                <a:srgbClr val="000000">
                  <a:alpha val="96000"/>
                </a:srgbClr>
              </a:outerShdw>
            </a:effectLst>
          </p:grpSpPr>
          <p:sp>
            <p:nvSpPr>
              <p:cNvPr id="32" name="شكل حر: شكل 31">
                <a:extLst>
                  <a:ext uri="{FF2B5EF4-FFF2-40B4-BE49-F238E27FC236}">
                    <a16:creationId xmlns:a16="http://schemas.microsoft.com/office/drawing/2014/main" id="{A5C559A7-DB68-4690-99A3-22EE1266AFB9}"/>
                  </a:ext>
                </a:extLst>
              </p:cNvPr>
              <p:cNvSpPr/>
              <p:nvPr/>
            </p:nvSpPr>
            <p:spPr>
              <a:xfrm>
                <a:off x="3564920" y="-574755"/>
                <a:ext cx="4335693" cy="1417833"/>
              </a:xfrm>
              <a:custGeom>
                <a:avLst/>
                <a:gdLst>
                  <a:gd name="connsiteX0" fmla="*/ 236310 w 4335694"/>
                  <a:gd name="connsiteY0" fmla="*/ 0 h 1417833"/>
                  <a:gd name="connsiteX1" fmla="*/ 4335694 w 4335694"/>
                  <a:gd name="connsiteY1" fmla="*/ 0 h 1417833"/>
                  <a:gd name="connsiteX2" fmla="*/ 4335694 w 4335694"/>
                  <a:gd name="connsiteY2" fmla="*/ 1417833 h 1417833"/>
                  <a:gd name="connsiteX3" fmla="*/ 236310 w 4335694"/>
                  <a:gd name="connsiteY3" fmla="*/ 1417833 h 1417833"/>
                  <a:gd name="connsiteX4" fmla="*/ 0 w 4335694"/>
                  <a:gd name="connsiteY4" fmla="*/ 1181523 h 1417833"/>
                  <a:gd name="connsiteX5" fmla="*/ 0 w 4335694"/>
                  <a:gd name="connsiteY5" fmla="*/ 236310 h 1417833"/>
                  <a:gd name="connsiteX6" fmla="*/ 236310 w 4335694"/>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694" h="1417833">
                    <a:moveTo>
                      <a:pt x="236310" y="0"/>
                    </a:moveTo>
                    <a:lnTo>
                      <a:pt x="4335694" y="0"/>
                    </a:lnTo>
                    <a:lnTo>
                      <a:pt x="4335694" y="1417833"/>
                    </a:lnTo>
                    <a:lnTo>
                      <a:pt x="236310" y="1417833"/>
                    </a:lnTo>
                    <a:cubicBezTo>
                      <a:pt x="105800" y="1417833"/>
                      <a:pt x="0" y="1312033"/>
                      <a:pt x="0" y="1181523"/>
                    </a:cubicBezTo>
                    <a:lnTo>
                      <a:pt x="0" y="236310"/>
                    </a:lnTo>
                    <a:cubicBezTo>
                      <a:pt x="0" y="105800"/>
                      <a:pt x="105800" y="0"/>
                      <a:pt x="236310" y="0"/>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8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33" name="شكل حر: شكل 32">
                <a:extLst>
                  <a:ext uri="{FF2B5EF4-FFF2-40B4-BE49-F238E27FC236}">
                    <a16:creationId xmlns:a16="http://schemas.microsoft.com/office/drawing/2014/main" id="{9A7DE237-4E8D-4BC3-BC1C-9DF8CCB10665}"/>
                  </a:ext>
                </a:extLst>
              </p:cNvPr>
              <p:cNvSpPr/>
              <p:nvPr/>
            </p:nvSpPr>
            <p:spPr>
              <a:xfrm>
                <a:off x="3557812" y="-574757"/>
                <a:ext cx="565937" cy="1417833"/>
              </a:xfrm>
              <a:custGeom>
                <a:avLst/>
                <a:gdLst>
                  <a:gd name="connsiteX0" fmla="*/ 236310 w 565937"/>
                  <a:gd name="connsiteY0" fmla="*/ 0 h 1417833"/>
                  <a:gd name="connsiteX1" fmla="*/ 565937 w 565937"/>
                  <a:gd name="connsiteY1" fmla="*/ 0 h 1417833"/>
                  <a:gd name="connsiteX2" fmla="*/ 565937 w 565937"/>
                  <a:gd name="connsiteY2" fmla="*/ 1417833 h 1417833"/>
                  <a:gd name="connsiteX3" fmla="*/ 236310 w 565937"/>
                  <a:gd name="connsiteY3" fmla="*/ 1417833 h 1417833"/>
                  <a:gd name="connsiteX4" fmla="*/ 0 w 565937"/>
                  <a:gd name="connsiteY4" fmla="*/ 1181523 h 1417833"/>
                  <a:gd name="connsiteX5" fmla="*/ 0 w 565937"/>
                  <a:gd name="connsiteY5" fmla="*/ 236310 h 1417833"/>
                  <a:gd name="connsiteX6" fmla="*/ 236310 w 565937"/>
                  <a:gd name="connsiteY6" fmla="*/ 0 h 141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937" h="1417833">
                    <a:moveTo>
                      <a:pt x="236310" y="0"/>
                    </a:moveTo>
                    <a:lnTo>
                      <a:pt x="565937" y="0"/>
                    </a:lnTo>
                    <a:lnTo>
                      <a:pt x="565937" y="1417833"/>
                    </a:lnTo>
                    <a:lnTo>
                      <a:pt x="236310" y="1417833"/>
                    </a:lnTo>
                    <a:cubicBezTo>
                      <a:pt x="105800" y="1417833"/>
                      <a:pt x="0" y="1312033"/>
                      <a:pt x="0" y="1181523"/>
                    </a:cubicBezTo>
                    <a:lnTo>
                      <a:pt x="0" y="236310"/>
                    </a:lnTo>
                    <a:cubicBezTo>
                      <a:pt x="0" y="105800"/>
                      <a:pt x="105800" y="0"/>
                      <a:pt x="236310" y="0"/>
                    </a:cubicBez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4400" dirty="0">
                  <a:solidFill>
                    <a:srgbClr val="1B6357"/>
                  </a:solidFill>
                </a:endParaRPr>
              </a:p>
            </p:txBody>
          </p:sp>
        </p:grpSp>
        <p:sp>
          <p:nvSpPr>
            <p:cNvPr id="31" name="مربع نص 30">
              <a:extLst>
                <a:ext uri="{FF2B5EF4-FFF2-40B4-BE49-F238E27FC236}">
                  <a16:creationId xmlns:a16="http://schemas.microsoft.com/office/drawing/2014/main" id="{17EF7216-D58F-4B6B-BB1B-C84E8EE9D295}"/>
                </a:ext>
              </a:extLst>
            </p:cNvPr>
            <p:cNvSpPr txBox="1"/>
            <p:nvPr/>
          </p:nvSpPr>
          <p:spPr>
            <a:xfrm rot="5400000">
              <a:off x="4592423" y="2497949"/>
              <a:ext cx="2688757" cy="917777"/>
            </a:xfrm>
            <a:prstGeom prst="rect">
              <a:avLst/>
            </a:prstGeom>
            <a:noFill/>
          </p:spPr>
          <p:txBody>
            <a:bodyPr wrap="square" rtlCol="1">
              <a:spAutoFit/>
            </a:bodyPr>
            <a:lstStyle/>
            <a:p>
              <a:pPr algn="ctr"/>
              <a:r>
                <a:rPr lang="ar-SA" sz="2400" b="1" dirty="0">
                  <a:solidFill>
                    <a:schemeClr val="accent1">
                      <a:lumMod val="50000"/>
                    </a:schemeClr>
                  </a:solidFill>
                  <a:cs typeface="DecoType Naskh" panose="02010400000000000000" pitchFamily="2" charset="-78"/>
                </a:rPr>
                <a:t>ماهي أنواع النباتات مغطاة البذور من حيث دورة الحياة </a:t>
              </a:r>
            </a:p>
          </p:txBody>
        </p:sp>
      </p:grpSp>
      <p:sp>
        <p:nvSpPr>
          <p:cNvPr id="34" name="شكل حر: شكل 33">
            <a:extLst>
              <a:ext uri="{FF2B5EF4-FFF2-40B4-BE49-F238E27FC236}">
                <a16:creationId xmlns:a16="http://schemas.microsoft.com/office/drawing/2014/main" id="{083307B0-D116-4603-9EFB-EF375FD76C34}"/>
              </a:ext>
            </a:extLst>
          </p:cNvPr>
          <p:cNvSpPr/>
          <p:nvPr/>
        </p:nvSpPr>
        <p:spPr>
          <a:xfrm>
            <a:off x="5730740" y="4944982"/>
            <a:ext cx="3300843" cy="1015663"/>
          </a:xfrm>
          <a:custGeom>
            <a:avLst/>
            <a:gdLst>
              <a:gd name="connsiteX0" fmla="*/ 0 w 4356243"/>
              <a:gd name="connsiteY0" fmla="*/ 0 h 1534753"/>
              <a:gd name="connsiteX1" fmla="*/ 4092534 w 4356243"/>
              <a:gd name="connsiteY1" fmla="*/ 0 h 1534753"/>
              <a:gd name="connsiteX2" fmla="*/ 4356243 w 4356243"/>
              <a:gd name="connsiteY2" fmla="*/ 255798 h 1534753"/>
              <a:gd name="connsiteX3" fmla="*/ 4356243 w 4356243"/>
              <a:gd name="connsiteY3" fmla="*/ 1278955 h 1534753"/>
              <a:gd name="connsiteX4" fmla="*/ 4092534 w 4356243"/>
              <a:gd name="connsiteY4" fmla="*/ 1534753 h 1534753"/>
              <a:gd name="connsiteX5" fmla="*/ 0 w 4356243"/>
              <a:gd name="connsiteY5" fmla="*/ 1534753 h 1534753"/>
              <a:gd name="connsiteX6" fmla="*/ 0 w 4356243"/>
              <a:gd name="connsiteY6" fmla="*/ 1349819 h 1534753"/>
              <a:gd name="connsiteX7" fmla="*/ 429374 w 4356243"/>
              <a:gd name="connsiteY7" fmla="*/ 753918 h 1534753"/>
              <a:gd name="connsiteX8" fmla="*/ 0 w 4356243"/>
              <a:gd name="connsiteY8" fmla="*/ 158017 h 15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243" h="1534753">
                <a:moveTo>
                  <a:pt x="0" y="0"/>
                </a:moveTo>
                <a:lnTo>
                  <a:pt x="4092534" y="0"/>
                </a:lnTo>
                <a:cubicBezTo>
                  <a:pt x="4238176" y="0"/>
                  <a:pt x="4356243" y="114525"/>
                  <a:pt x="4356243" y="255798"/>
                </a:cubicBezTo>
                <a:lnTo>
                  <a:pt x="4356243" y="1278955"/>
                </a:lnTo>
                <a:cubicBezTo>
                  <a:pt x="4356243" y="1420228"/>
                  <a:pt x="4238176" y="1534753"/>
                  <a:pt x="4092534" y="1534753"/>
                </a:cubicBezTo>
                <a:lnTo>
                  <a:pt x="0" y="1534753"/>
                </a:lnTo>
                <a:lnTo>
                  <a:pt x="0" y="1349819"/>
                </a:lnTo>
                <a:cubicBezTo>
                  <a:pt x="237137" y="1349819"/>
                  <a:pt x="429374" y="1083025"/>
                  <a:pt x="429374" y="753918"/>
                </a:cubicBezTo>
                <a:cubicBezTo>
                  <a:pt x="429374" y="424811"/>
                  <a:pt x="237137" y="158017"/>
                  <a:pt x="0" y="158017"/>
                </a:cubicBezTo>
                <a:close/>
              </a:path>
            </a:pathLst>
          </a:custGeom>
          <a:solidFill>
            <a:srgbClr val="E0D0D3"/>
          </a:solidFill>
          <a:effectLst>
            <a:outerShdw blurRad="215900" dist="127000" dir="5400000" algn="ctr" rotWithShape="0">
              <a:srgbClr val="000000">
                <a:alpha val="79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sz="3200" dirty="0"/>
          </a:p>
        </p:txBody>
      </p:sp>
      <p:sp>
        <p:nvSpPr>
          <p:cNvPr id="35" name="مربع نص 34">
            <a:extLst>
              <a:ext uri="{FF2B5EF4-FFF2-40B4-BE49-F238E27FC236}">
                <a16:creationId xmlns:a16="http://schemas.microsoft.com/office/drawing/2014/main" id="{607E6A34-C034-4E81-8F22-361C517A20D5}"/>
              </a:ext>
            </a:extLst>
          </p:cNvPr>
          <p:cNvSpPr txBox="1"/>
          <p:nvPr/>
        </p:nvSpPr>
        <p:spPr>
          <a:xfrm>
            <a:off x="6904287" y="5097985"/>
            <a:ext cx="757783" cy="830997"/>
          </a:xfrm>
          <a:prstGeom prst="rect">
            <a:avLst/>
          </a:prstGeom>
          <a:noFill/>
        </p:spPr>
        <p:txBody>
          <a:bodyPr wrap="square" rtlCol="1">
            <a:spAutoFit/>
          </a:bodyPr>
          <a:lstStyle/>
          <a:p>
            <a:r>
              <a:rPr lang="ar-SA" sz="4800" dirty="0">
                <a:solidFill>
                  <a:schemeClr val="accent6">
                    <a:lumMod val="60000"/>
                    <a:lumOff val="40000"/>
                  </a:schemeClr>
                </a:solidFill>
              </a:rPr>
              <a:t>4</a:t>
            </a:r>
          </a:p>
        </p:txBody>
      </p:sp>
    </p:spTree>
    <p:extLst>
      <p:ext uri="{BB962C8B-B14F-4D97-AF65-F5344CB8AC3E}">
        <p14:creationId xmlns:p14="http://schemas.microsoft.com/office/powerpoint/2010/main" val="339993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125E-6 -4.44444E-6 L -0.25 -4.44444E-6 " pathEditMode="relative" rAng="0" ptsTypes="AA">
                                      <p:cBhvr>
                                        <p:cTn id="6" dur="2000" fill="hold"/>
                                        <p:tgtEl>
                                          <p:spTgt spid="7"/>
                                        </p:tgtEl>
                                        <p:attrNameLst>
                                          <p:attrName>ppt_x</p:attrName>
                                          <p:attrName>ppt_y</p:attrName>
                                        </p:attrNameLst>
                                      </p:cBhvr>
                                      <p:rCtr x="-12500" y="0"/>
                                    </p:animMotion>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0 2.22222E-6 L -0.25 2.22222E-6 " pathEditMode="relative" rAng="0" ptsTypes="AA">
                                      <p:cBhvr>
                                        <p:cTn id="11" dur="2000" fill="hold"/>
                                        <p:tgtEl>
                                          <p:spTgt spid="14"/>
                                        </p:tgtEl>
                                        <p:attrNameLst>
                                          <p:attrName>ppt_x</p:attrName>
                                          <p:attrName>ppt_y</p:attrName>
                                        </p:attrNameLst>
                                      </p:cBhvr>
                                      <p:rCtr x="-12500" y="0"/>
                                    </p:animMotion>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79167E-6 -7.40741E-7 L -0.25 -7.40741E-7 " pathEditMode="relative" rAng="0" ptsTypes="AA">
                                      <p:cBhvr>
                                        <p:cTn id="16" dur="2000" fill="hold"/>
                                        <p:tgtEl>
                                          <p:spTgt spid="21"/>
                                        </p:tgtEl>
                                        <p:attrNameLst>
                                          <p:attrName>ppt_x</p:attrName>
                                          <p:attrName>ppt_y</p:attrName>
                                        </p:attrNameLst>
                                      </p:cBhvr>
                                      <p:rCtr x="-12500" y="0"/>
                                    </p:animMotion>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8.33333E-7 4.81481E-6 L -0.25 4.81481E-6 " pathEditMode="relative" rAng="0" ptsTypes="AA">
                                      <p:cBhvr>
                                        <p:cTn id="21" dur="2000" fill="hold"/>
                                        <p:tgtEl>
                                          <p:spTgt spid="29"/>
                                        </p:tgtEl>
                                        <p:attrNameLst>
                                          <p:attrName>ppt_x</p:attrName>
                                          <p:attrName>ppt_y</p:attrName>
                                        </p:attrNameLst>
                                      </p:cBhvr>
                                      <p:rCtr x="-12500" y="0"/>
                                    </p:animMotion>
                                  </p:childTnLst>
                                </p:cTn>
                              </p:par>
                            </p:childTnLst>
                          </p:cTn>
                        </p:par>
                      </p:childTnLst>
                    </p:cTn>
                  </p:par>
                </p:childTnLst>
              </p:cTn>
              <p:nextCondLst>
                <p:cond evt="onClick" delay="0">
                  <p:tgtEl>
                    <p:spTgt spid="3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0"/>
          </a:stretch>
        </a:blipFill>
        <a:effectLst/>
      </p:bgPr>
    </p:bg>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758CFC83-B6C4-4EB6-99E7-6516711A058E}"/>
              </a:ext>
            </a:extLst>
          </p:cNvPr>
          <p:cNvPicPr>
            <a:picLocks noChangeAspect="1"/>
          </p:cNvPicPr>
          <p:nvPr/>
        </p:nvPicPr>
        <p:blipFill rotWithShape="1">
          <a:blip r:embed="rId3">
            <a:clrChange>
              <a:clrFrom>
                <a:srgbClr val="E6E7E9"/>
              </a:clrFrom>
              <a:clrTo>
                <a:srgbClr val="E6E7E9">
                  <a:alpha val="0"/>
                </a:srgbClr>
              </a:clrTo>
            </a:clrChange>
            <a:extLst>
              <a:ext uri="{28A0092B-C50C-407E-A947-70E740481C1C}">
                <a14:useLocalDpi xmlns:a14="http://schemas.microsoft.com/office/drawing/2010/main" val="0"/>
              </a:ext>
            </a:extLst>
          </a:blip>
          <a:srcRect l="5325" t="4069" r="72459" b="67502"/>
          <a:stretch/>
        </p:blipFill>
        <p:spPr>
          <a:xfrm>
            <a:off x="-770365" y="-369580"/>
            <a:ext cx="13919825" cy="6950828"/>
          </a:xfrm>
          <a:prstGeom prst="rect">
            <a:avLst/>
          </a:prstGeom>
        </p:spPr>
      </p:pic>
      <p:pic>
        <p:nvPicPr>
          <p:cNvPr id="43" name="صورة 7">
            <a:extLst>
              <a:ext uri="{FF2B5EF4-FFF2-40B4-BE49-F238E27FC236}">
                <a16:creationId xmlns:a16="http://schemas.microsoft.com/office/drawing/2014/main" id="{3AF701B1-1DD2-4D09-884F-6E239059880F}"/>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9696" t="38280" r="8240" b="26637"/>
          <a:stretch/>
        </p:blipFill>
        <p:spPr>
          <a:xfrm>
            <a:off x="1403984" y="1468114"/>
            <a:ext cx="9055696" cy="3829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4" name="مربع نص 43">
            <a:extLst>
              <a:ext uri="{FF2B5EF4-FFF2-40B4-BE49-F238E27FC236}">
                <a16:creationId xmlns:a16="http://schemas.microsoft.com/office/drawing/2014/main" id="{99AA01BE-5293-440E-A96F-D5507F98D7F0}"/>
              </a:ext>
            </a:extLst>
          </p:cNvPr>
          <p:cNvSpPr txBox="1"/>
          <p:nvPr/>
        </p:nvSpPr>
        <p:spPr>
          <a:xfrm>
            <a:off x="6853476" y="1990345"/>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عدد بتلات الزهرة من </a:t>
            </a:r>
            <a:r>
              <a:rPr kumimoji="0" lang="ar-SA" sz="2000" b="1" i="0" u="none" strike="noStrike" cap="none" spc="0" normalizeH="0" baseline="0" dirty="0" err="1">
                <a:ln>
                  <a:noFill/>
                </a:ln>
                <a:solidFill>
                  <a:schemeClr val="accent6">
                    <a:lumMod val="75000"/>
                  </a:schemeClr>
                </a:solidFill>
                <a:effectLst/>
                <a:uFillTx/>
                <a:latin typeface="+mn-lt"/>
                <a:ea typeface="+mn-ea"/>
                <a:cs typeface="+mn-cs"/>
                <a:sym typeface="Arial"/>
              </a:rPr>
              <a:t>مضاعافات</a:t>
            </a: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 العدد 3</a:t>
            </a:r>
          </a:p>
        </p:txBody>
      </p:sp>
      <p:sp>
        <p:nvSpPr>
          <p:cNvPr id="45" name="مربع نص 44">
            <a:extLst>
              <a:ext uri="{FF2B5EF4-FFF2-40B4-BE49-F238E27FC236}">
                <a16:creationId xmlns:a16="http://schemas.microsoft.com/office/drawing/2014/main" id="{F501119B-F5A4-43EE-B9A6-7AC91DA7A478}"/>
              </a:ext>
            </a:extLst>
          </p:cNvPr>
          <p:cNvSpPr txBox="1"/>
          <p:nvPr/>
        </p:nvSpPr>
        <p:spPr>
          <a:xfrm>
            <a:off x="8551835" y="1556303"/>
            <a:ext cx="190784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defTabSz="914400" rtl="1" fontAlgn="auto" latinLnBrk="0" hangingPunct="0">
              <a:lnSpc>
                <a:spcPct val="100000"/>
              </a:lnSpc>
              <a:spcBef>
                <a:spcPts val="0"/>
              </a:spcBef>
              <a:spcAft>
                <a:spcPts val="0"/>
              </a:spcAft>
              <a:buClrTx/>
              <a:buSzTx/>
              <a:buFontTx/>
              <a:buNone/>
              <a:tabLst/>
            </a:pPr>
            <a:r>
              <a:rPr lang="ar-SA" sz="2000" b="1" dirty="0">
                <a:solidFill>
                  <a:srgbClr val="C00000"/>
                </a:solidFill>
              </a:rPr>
              <a:t>ذوات الفلقة</a:t>
            </a:r>
            <a:endParaRPr kumimoji="0" lang="ar-SA" sz="1600" b="1" i="0" u="none" strike="noStrike" cap="none" spc="0" normalizeH="0" baseline="0" dirty="0">
              <a:ln>
                <a:noFill/>
              </a:ln>
              <a:solidFill>
                <a:srgbClr val="C00000"/>
              </a:solidFill>
              <a:effectLst/>
              <a:uFillTx/>
              <a:latin typeface="+mn-lt"/>
              <a:ea typeface="+mn-ea"/>
              <a:cs typeface="+mn-cs"/>
              <a:sym typeface="Arial"/>
            </a:endParaRPr>
          </a:p>
        </p:txBody>
      </p:sp>
      <p:sp>
        <p:nvSpPr>
          <p:cNvPr id="46" name="مربع نص 45">
            <a:extLst>
              <a:ext uri="{FF2B5EF4-FFF2-40B4-BE49-F238E27FC236}">
                <a16:creationId xmlns:a16="http://schemas.microsoft.com/office/drawing/2014/main" id="{7B8DF413-31C0-4C45-8AE4-78E302C404E9}"/>
              </a:ext>
            </a:extLst>
          </p:cNvPr>
          <p:cNvSpPr txBox="1"/>
          <p:nvPr/>
        </p:nvSpPr>
        <p:spPr>
          <a:xfrm>
            <a:off x="893380" y="1468114"/>
            <a:ext cx="190780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C00000"/>
                </a:solidFill>
                <a:effectLst/>
                <a:uFillTx/>
                <a:latin typeface="+mn-lt"/>
                <a:ea typeface="+mn-ea"/>
                <a:cs typeface="+mn-cs"/>
                <a:sym typeface="Arial"/>
              </a:rPr>
              <a:t>ذوات الفلقتين</a:t>
            </a:r>
          </a:p>
        </p:txBody>
      </p:sp>
      <p:sp>
        <p:nvSpPr>
          <p:cNvPr id="47" name="مربع نص 46">
            <a:extLst>
              <a:ext uri="{FF2B5EF4-FFF2-40B4-BE49-F238E27FC236}">
                <a16:creationId xmlns:a16="http://schemas.microsoft.com/office/drawing/2014/main" id="{27BA1BBA-E783-4918-894D-ADCEE511F937}"/>
              </a:ext>
            </a:extLst>
          </p:cNvPr>
          <p:cNvSpPr txBox="1"/>
          <p:nvPr/>
        </p:nvSpPr>
        <p:spPr>
          <a:xfrm>
            <a:off x="2633573" y="2028665"/>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عدد بتلات الزهرة من </a:t>
            </a:r>
            <a:r>
              <a:rPr kumimoji="0" lang="ar-SA" sz="2000" b="1" i="0" u="none" strike="noStrike" cap="none" spc="0" normalizeH="0" baseline="0" dirty="0" err="1">
                <a:ln>
                  <a:noFill/>
                </a:ln>
                <a:solidFill>
                  <a:schemeClr val="accent6">
                    <a:lumMod val="75000"/>
                  </a:schemeClr>
                </a:solidFill>
                <a:effectLst/>
                <a:uFillTx/>
                <a:latin typeface="+mn-lt"/>
                <a:ea typeface="+mn-ea"/>
                <a:cs typeface="+mn-cs"/>
                <a:sym typeface="Arial"/>
              </a:rPr>
              <a:t>مضاعافات</a:t>
            </a: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 العدد 4او5</a:t>
            </a:r>
          </a:p>
        </p:txBody>
      </p:sp>
      <p:sp>
        <p:nvSpPr>
          <p:cNvPr id="48" name="مربع نص 47">
            <a:extLst>
              <a:ext uri="{FF2B5EF4-FFF2-40B4-BE49-F238E27FC236}">
                <a16:creationId xmlns:a16="http://schemas.microsoft.com/office/drawing/2014/main" id="{13773EE0-9DF7-4AFE-9D60-DE2845EC2E99}"/>
              </a:ext>
            </a:extLst>
          </p:cNvPr>
          <p:cNvSpPr txBox="1"/>
          <p:nvPr/>
        </p:nvSpPr>
        <p:spPr>
          <a:xfrm>
            <a:off x="5104074" y="2880950"/>
            <a:ext cx="1350930"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85516F"/>
                </a:solidFill>
                <a:effectLst/>
                <a:uFillTx/>
                <a:latin typeface="+mn-lt"/>
                <a:ea typeface="+mn-ea"/>
                <a:cs typeface="+mn-cs"/>
                <a:sym typeface="Arial"/>
              </a:rPr>
              <a:t>وعائية مغطاة</a:t>
            </a:r>
            <a:r>
              <a:rPr kumimoji="0" lang="ar-SA" sz="2000" b="1" i="0" u="none" strike="noStrike" cap="none" spc="0" normalizeH="0" dirty="0">
                <a:ln>
                  <a:noFill/>
                </a:ln>
                <a:solidFill>
                  <a:srgbClr val="85516F"/>
                </a:solidFill>
                <a:effectLst/>
                <a:uFillTx/>
                <a:latin typeface="+mn-lt"/>
                <a:ea typeface="+mn-ea"/>
                <a:cs typeface="+mn-cs"/>
                <a:sym typeface="Arial"/>
              </a:rPr>
              <a:t> البذور </a:t>
            </a:r>
            <a:endParaRPr kumimoji="0" lang="ar-SA" sz="2000" b="1" i="0" u="none" strike="noStrike" cap="none" spc="0" normalizeH="0" baseline="0" dirty="0">
              <a:ln>
                <a:noFill/>
              </a:ln>
              <a:solidFill>
                <a:srgbClr val="85516F"/>
              </a:solidFill>
              <a:effectLst/>
              <a:uFillTx/>
              <a:latin typeface="+mn-lt"/>
              <a:ea typeface="+mn-ea"/>
              <a:cs typeface="+mn-cs"/>
              <a:sym typeface="Arial"/>
            </a:endParaRPr>
          </a:p>
        </p:txBody>
      </p:sp>
      <p:sp>
        <p:nvSpPr>
          <p:cNvPr id="49" name="مربع نص 48">
            <a:extLst>
              <a:ext uri="{FF2B5EF4-FFF2-40B4-BE49-F238E27FC236}">
                <a16:creationId xmlns:a16="http://schemas.microsoft.com/office/drawing/2014/main" id="{72AAAA62-2502-4EEB-964D-266D868C4FE6}"/>
              </a:ext>
            </a:extLst>
          </p:cNvPr>
          <p:cNvSpPr txBox="1"/>
          <p:nvPr/>
        </p:nvSpPr>
        <p:spPr>
          <a:xfrm>
            <a:off x="2633573" y="2817693"/>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الأوراق عريضة وعروقها متشابكة</a:t>
            </a:r>
          </a:p>
        </p:txBody>
      </p:sp>
      <p:sp>
        <p:nvSpPr>
          <p:cNvPr id="50" name="مربع نص 49">
            <a:extLst>
              <a:ext uri="{FF2B5EF4-FFF2-40B4-BE49-F238E27FC236}">
                <a16:creationId xmlns:a16="http://schemas.microsoft.com/office/drawing/2014/main" id="{EB19C080-6E89-4C8E-8A00-C0297B982A71}"/>
              </a:ext>
            </a:extLst>
          </p:cNvPr>
          <p:cNvSpPr txBox="1"/>
          <p:nvPr/>
        </p:nvSpPr>
        <p:spPr>
          <a:xfrm>
            <a:off x="6965608" y="3445444"/>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الحزم الوعائية موزعة بشكل عشوائي</a:t>
            </a:r>
          </a:p>
        </p:txBody>
      </p:sp>
      <p:sp>
        <p:nvSpPr>
          <p:cNvPr id="51" name="مربع نص 50">
            <a:extLst>
              <a:ext uri="{FF2B5EF4-FFF2-40B4-BE49-F238E27FC236}">
                <a16:creationId xmlns:a16="http://schemas.microsoft.com/office/drawing/2014/main" id="{2C2C5F6D-026B-4531-81A6-BE97EB789360}"/>
              </a:ext>
            </a:extLst>
          </p:cNvPr>
          <p:cNvSpPr txBox="1"/>
          <p:nvPr/>
        </p:nvSpPr>
        <p:spPr>
          <a:xfrm>
            <a:off x="2633573" y="3404611"/>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الحزم الوعائية </a:t>
            </a:r>
            <a:r>
              <a:rPr kumimoji="0" lang="ar-SA" sz="2000" b="1" i="0" u="none" strike="noStrike" cap="none" spc="0" normalizeH="0" dirty="0">
                <a:ln>
                  <a:noFill/>
                </a:ln>
                <a:solidFill>
                  <a:schemeClr val="accent6">
                    <a:lumMod val="75000"/>
                  </a:schemeClr>
                </a:solidFill>
                <a:effectLst/>
                <a:uFillTx/>
                <a:latin typeface="+mn-lt"/>
                <a:ea typeface="+mn-ea"/>
                <a:cs typeface="+mn-cs"/>
                <a:sym typeface="Arial"/>
              </a:rPr>
              <a:t>منتظمة </a:t>
            </a: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بصورة حلقية </a:t>
            </a:r>
          </a:p>
        </p:txBody>
      </p:sp>
      <p:sp>
        <p:nvSpPr>
          <p:cNvPr id="52" name="مربع نص 51">
            <a:extLst>
              <a:ext uri="{FF2B5EF4-FFF2-40B4-BE49-F238E27FC236}">
                <a16:creationId xmlns:a16="http://schemas.microsoft.com/office/drawing/2014/main" id="{73038467-A0F1-415B-810E-CF863FCA6FF9}"/>
              </a:ext>
            </a:extLst>
          </p:cNvPr>
          <p:cNvSpPr txBox="1"/>
          <p:nvPr/>
        </p:nvSpPr>
        <p:spPr>
          <a:xfrm>
            <a:off x="6694006" y="4112056"/>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تتكون بذورها من فلقة واحدة</a:t>
            </a:r>
          </a:p>
        </p:txBody>
      </p:sp>
      <p:sp>
        <p:nvSpPr>
          <p:cNvPr id="53" name="مربع نص 52">
            <a:extLst>
              <a:ext uri="{FF2B5EF4-FFF2-40B4-BE49-F238E27FC236}">
                <a16:creationId xmlns:a16="http://schemas.microsoft.com/office/drawing/2014/main" id="{D0993A00-6A7D-4890-BCD6-043B4A2C43C6}"/>
              </a:ext>
            </a:extLst>
          </p:cNvPr>
          <p:cNvSpPr txBox="1"/>
          <p:nvPr/>
        </p:nvSpPr>
        <p:spPr>
          <a:xfrm>
            <a:off x="2720807" y="4112056"/>
            <a:ext cx="212936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تتكون بذورها من فلقتين </a:t>
            </a:r>
          </a:p>
        </p:txBody>
      </p:sp>
      <p:sp>
        <p:nvSpPr>
          <p:cNvPr id="54" name="مربع نص 53">
            <a:extLst>
              <a:ext uri="{FF2B5EF4-FFF2-40B4-BE49-F238E27FC236}">
                <a16:creationId xmlns:a16="http://schemas.microsoft.com/office/drawing/2014/main" id="{B96C7750-A4F0-4513-9683-282A1B554AAF}"/>
              </a:ext>
            </a:extLst>
          </p:cNvPr>
          <p:cNvSpPr txBox="1"/>
          <p:nvPr/>
        </p:nvSpPr>
        <p:spPr>
          <a:xfrm>
            <a:off x="7100938" y="2793300"/>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الأوراق رفيعة وطويلة وعروقها متوازية</a:t>
            </a:r>
          </a:p>
        </p:txBody>
      </p:sp>
      <p:sp>
        <p:nvSpPr>
          <p:cNvPr id="55" name="مربع نص 54">
            <a:extLst>
              <a:ext uri="{FF2B5EF4-FFF2-40B4-BE49-F238E27FC236}">
                <a16:creationId xmlns:a16="http://schemas.microsoft.com/office/drawing/2014/main" id="{6D8A8518-76A9-4791-BD20-952E482F1A7E}"/>
              </a:ext>
            </a:extLst>
          </p:cNvPr>
          <p:cNvSpPr txBox="1"/>
          <p:nvPr/>
        </p:nvSpPr>
        <p:spPr>
          <a:xfrm>
            <a:off x="4419074" y="411030"/>
            <a:ext cx="2265153" cy="646331"/>
          </a:xfrm>
          <a:prstGeom prst="rect">
            <a:avLst/>
          </a:prstGeom>
          <a:noFill/>
        </p:spPr>
        <p:txBody>
          <a:bodyPr wrap="square" rtlCol="1">
            <a:spAutoFit/>
          </a:bodyPr>
          <a:lstStyle/>
          <a:p>
            <a:r>
              <a:rPr lang="ar-SA" sz="3600" b="1" dirty="0">
                <a:solidFill>
                  <a:srgbClr val="C65D7B"/>
                </a:solidFill>
                <a:cs typeface="AGA Aladdin Regular" pitchFamily="2" charset="-78"/>
              </a:rPr>
              <a:t>الخلاصة</a:t>
            </a:r>
            <a:r>
              <a:rPr lang="ar-SA" dirty="0"/>
              <a:t> </a:t>
            </a:r>
          </a:p>
        </p:txBody>
      </p:sp>
    </p:spTree>
    <p:extLst>
      <p:ext uri="{BB962C8B-B14F-4D97-AF65-F5344CB8AC3E}">
        <p14:creationId xmlns:p14="http://schemas.microsoft.com/office/powerpoint/2010/main" val="2820647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BG">
            <a:extLst>
              <a:ext uri="{FF2B5EF4-FFF2-40B4-BE49-F238E27FC236}">
                <a16:creationId xmlns:a16="http://schemas.microsoft.com/office/drawing/2014/main" id="{A1628A53-D048-4C67-98FF-42C0D017C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 y="-2198"/>
            <a:ext cx="12192000" cy="6858000"/>
          </a:xfrm>
          <a:prstGeom prst="rect">
            <a:avLst/>
          </a:prstGeom>
        </p:spPr>
      </p:pic>
      <p:grpSp>
        <p:nvGrpSpPr>
          <p:cNvPr id="38" name="Tekhnologic Logo">
            <a:extLst>
              <a:ext uri="{FF2B5EF4-FFF2-40B4-BE49-F238E27FC236}">
                <a16:creationId xmlns:a16="http://schemas.microsoft.com/office/drawing/2014/main" id="{806075A3-7BA2-4139-B9CD-4AF0E203A076}"/>
              </a:ext>
            </a:extLst>
          </p:cNvPr>
          <p:cNvGrpSpPr/>
          <p:nvPr/>
        </p:nvGrpSpPr>
        <p:grpSpPr>
          <a:xfrm>
            <a:off x="5685616" y="6659062"/>
            <a:ext cx="820768" cy="180000"/>
            <a:chOff x="5464435" y="6630924"/>
            <a:chExt cx="820768" cy="180000"/>
          </a:xfrm>
        </p:grpSpPr>
        <p:pic>
          <p:nvPicPr>
            <p:cNvPr id="39" name="Image">
              <a:extLst>
                <a:ext uri="{FF2B5EF4-FFF2-40B4-BE49-F238E27FC236}">
                  <a16:creationId xmlns:a16="http://schemas.microsoft.com/office/drawing/2014/main" id="{8B2F0E88-C83A-4438-BE65-42C0EF99131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64435" y="6630924"/>
              <a:ext cx="180000" cy="180000"/>
            </a:xfrm>
            <a:prstGeom prst="rect">
              <a:avLst/>
            </a:prstGeom>
          </p:spPr>
        </p:pic>
        <p:sp>
          <p:nvSpPr>
            <p:cNvPr id="40" name="Text">
              <a:extLst>
                <a:ext uri="{FF2B5EF4-FFF2-40B4-BE49-F238E27FC236}">
                  <a16:creationId xmlns:a16="http://schemas.microsoft.com/office/drawing/2014/main" id="{CA9B14D5-58F2-4226-8B23-11F0DAA85F30}"/>
                </a:ext>
              </a:extLst>
            </p:cNvPr>
            <p:cNvSpPr/>
            <p:nvPr/>
          </p:nvSpPr>
          <p:spPr>
            <a:xfrm>
              <a:off x="5624766" y="6651674"/>
              <a:ext cx="660437" cy="1384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w="0"/>
                  <a:solidFill>
                    <a:srgbClr val="3059A2"/>
                  </a:solidFill>
                  <a:effectLst/>
                  <a:uLnTx/>
                  <a:uFillTx/>
                  <a:latin typeface="Century Gothic" panose="020B0502020202020204" pitchFamily="34" charset="0"/>
                  <a:ea typeface="+mn-ea"/>
                  <a:cs typeface="+mn-cs"/>
                </a:rPr>
                <a:t>tekhnologic</a:t>
              </a:r>
            </a:p>
          </p:txBody>
        </p:sp>
      </p:grpSp>
      <p:sp>
        <p:nvSpPr>
          <p:cNvPr id="41" name="Spinner BG">
            <a:extLst>
              <a:ext uri="{FF2B5EF4-FFF2-40B4-BE49-F238E27FC236}">
                <a16:creationId xmlns:a16="http://schemas.microsoft.com/office/drawing/2014/main" id="{7AC23488-3451-4FD8-B155-5B9000FE45DD}"/>
              </a:ext>
            </a:extLst>
          </p:cNvPr>
          <p:cNvSpPr/>
          <p:nvPr/>
        </p:nvSpPr>
        <p:spPr>
          <a:xfrm>
            <a:off x="2856000" y="194312"/>
            <a:ext cx="6480000" cy="648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nchor">
            <a:extLst>
              <a:ext uri="{FF2B5EF4-FFF2-40B4-BE49-F238E27FC236}">
                <a16:creationId xmlns:a16="http://schemas.microsoft.com/office/drawing/2014/main" id="{B316AF16-047B-4F82-AB9C-1224E1DDA737}"/>
              </a:ext>
            </a:extLst>
          </p:cNvPr>
          <p:cNvSpPr/>
          <p:nvPr/>
        </p:nvSpPr>
        <p:spPr>
          <a:xfrm>
            <a:off x="5196000" y="2529000"/>
            <a:ext cx="1800000" cy="18000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Spinning Wheel 5">
            <a:extLst>
              <a:ext uri="{FF2B5EF4-FFF2-40B4-BE49-F238E27FC236}">
                <a16:creationId xmlns:a16="http://schemas.microsoft.com/office/drawing/2014/main" id="{446DA883-8172-41A5-81BB-C2CA2C65DE0F}"/>
              </a:ext>
            </a:extLst>
          </p:cNvPr>
          <p:cNvGrpSpPr/>
          <p:nvPr/>
        </p:nvGrpSpPr>
        <p:grpSpPr>
          <a:xfrm>
            <a:off x="2667832" y="72756"/>
            <a:ext cx="6412567" cy="6571108"/>
            <a:chOff x="2672231" y="71213"/>
            <a:chExt cx="6412567" cy="6571108"/>
          </a:xfrm>
        </p:grpSpPr>
        <p:sp>
          <p:nvSpPr>
            <p:cNvPr id="21" name="Segment 5">
              <a:extLst>
                <a:ext uri="{FF2B5EF4-FFF2-40B4-BE49-F238E27FC236}">
                  <a16:creationId xmlns:a16="http://schemas.microsoft.com/office/drawing/2014/main" id="{977BE0F8-E188-4C24-9279-4D7F4C675EA5}"/>
                </a:ext>
              </a:extLst>
            </p:cNvPr>
            <p:cNvSpPr/>
            <p:nvPr/>
          </p:nvSpPr>
          <p:spPr>
            <a:xfrm rot="1080000">
              <a:off x="3575343" y="71213"/>
              <a:ext cx="2811223" cy="2884495"/>
            </a:xfrm>
            <a:custGeom>
              <a:avLst/>
              <a:gdLst>
                <a:gd name="connsiteX0" fmla="*/ 2112427 w 2811223"/>
                <a:gd name="connsiteY0" fmla="*/ 9233 h 2884495"/>
                <a:gd name="connsiteX1" fmla="*/ 2143494 w 2811223"/>
                <a:gd name="connsiteY1" fmla="*/ 0 h 2884495"/>
                <a:gd name="connsiteX2" fmla="*/ 2811223 w 2811223"/>
                <a:gd name="connsiteY2" fmla="*/ 2055059 h 2884495"/>
                <a:gd name="connsiteX3" fmla="*/ 2779903 w 2811223"/>
                <a:gd name="connsiteY3" fmla="*/ 2063515 h 2884495"/>
                <a:gd name="connsiteX4" fmla="*/ 2161077 w 2811223"/>
                <a:gd name="connsiteY4" fmla="*/ 2842552 h 2884495"/>
                <a:gd name="connsiteX5" fmla="*/ 2159537 w 2811223"/>
                <a:gd name="connsiteY5" fmla="*/ 2884495 h 2884495"/>
                <a:gd name="connsiteX6" fmla="*/ 0 w 2811223"/>
                <a:gd name="connsiteY6" fmla="*/ 2884495 h 2884495"/>
                <a:gd name="connsiteX7" fmla="*/ 8319 w 2811223"/>
                <a:gd name="connsiteY7" fmla="*/ 2657987 h 2884495"/>
                <a:gd name="connsiteX8" fmla="*/ 2112427 w 2811223"/>
                <a:gd name="connsiteY8" fmla="*/ 9233 h 288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23" h="2884495">
                  <a:moveTo>
                    <a:pt x="2112427" y="9233"/>
                  </a:moveTo>
                  <a:lnTo>
                    <a:pt x="2143494" y="0"/>
                  </a:lnTo>
                  <a:lnTo>
                    <a:pt x="2811223" y="2055059"/>
                  </a:lnTo>
                  <a:lnTo>
                    <a:pt x="2779903" y="2063515"/>
                  </a:lnTo>
                  <a:cubicBezTo>
                    <a:pt x="2425357" y="2178714"/>
                    <a:pt x="2191198" y="2493117"/>
                    <a:pt x="2161077" y="2842552"/>
                  </a:cubicBezTo>
                  <a:lnTo>
                    <a:pt x="2159537" y="2884495"/>
                  </a:lnTo>
                  <a:lnTo>
                    <a:pt x="0" y="2884495"/>
                  </a:lnTo>
                  <a:lnTo>
                    <a:pt x="8319" y="2657987"/>
                  </a:lnTo>
                  <a:cubicBezTo>
                    <a:pt x="110746" y="1469907"/>
                    <a:pt x="906924" y="400925"/>
                    <a:pt x="2112427" y="9233"/>
                  </a:cubicBezTo>
                  <a:close/>
                </a:path>
              </a:pathLst>
            </a:cu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egment 4">
              <a:extLst>
                <a:ext uri="{FF2B5EF4-FFF2-40B4-BE49-F238E27FC236}">
                  <a16:creationId xmlns:a16="http://schemas.microsoft.com/office/drawing/2014/main" id="{00674F1A-03DC-424B-B2BB-3794FF19929E}"/>
                </a:ext>
              </a:extLst>
            </p:cNvPr>
            <p:cNvSpPr/>
            <p:nvPr/>
          </p:nvSpPr>
          <p:spPr>
            <a:xfrm rot="1080000">
              <a:off x="2672231" y="2812248"/>
              <a:ext cx="2788503" cy="2940534"/>
            </a:xfrm>
            <a:custGeom>
              <a:avLst/>
              <a:gdLst>
                <a:gd name="connsiteX0" fmla="*/ 2537 w 2788503"/>
                <a:gd name="connsiteY0" fmla="*/ 0 h 2940534"/>
                <a:gd name="connsiteX1" fmla="*/ 2162074 w 2788503"/>
                <a:gd name="connsiteY1" fmla="*/ 0 h 2940534"/>
                <a:gd name="connsiteX2" fmla="*/ 2160516 w 2788503"/>
                <a:gd name="connsiteY2" fmla="*/ 42450 h 2940534"/>
                <a:gd name="connsiteX3" fmla="*/ 2204737 w 2788503"/>
                <a:gd name="connsiteY3" fmla="*/ 309486 h 2940534"/>
                <a:gd name="connsiteX4" fmla="*/ 2652096 w 2788503"/>
                <a:gd name="connsiteY4" fmla="*/ 833277 h 2940534"/>
                <a:gd name="connsiteX5" fmla="*/ 2788503 w 2788503"/>
                <a:gd name="connsiteY5" fmla="*/ 887078 h 2940534"/>
                <a:gd name="connsiteX6" fmla="*/ 2121295 w 2788503"/>
                <a:gd name="connsiteY6" fmla="*/ 2940534 h 2940534"/>
                <a:gd name="connsiteX7" fmla="*/ 1939105 w 2788503"/>
                <a:gd name="connsiteY7" fmla="*/ 2878555 h 2940534"/>
                <a:gd name="connsiteX8" fmla="*/ 150346 w 2788503"/>
                <a:gd name="connsiteY8" fmla="*/ 976998 h 2940534"/>
                <a:gd name="connsiteX9" fmla="*/ 0 w 2788503"/>
                <a:gd name="connsiteY9" fmla="*/ 69071 h 2940534"/>
                <a:gd name="connsiteX10" fmla="*/ 2537 w 2788503"/>
                <a:gd name="connsiteY10" fmla="*/ 0 h 294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8503" h="2940534">
                  <a:moveTo>
                    <a:pt x="2537" y="0"/>
                  </a:moveTo>
                  <a:lnTo>
                    <a:pt x="2162074" y="0"/>
                  </a:lnTo>
                  <a:lnTo>
                    <a:pt x="2160516" y="42450"/>
                  </a:lnTo>
                  <a:cubicBezTo>
                    <a:pt x="2161632" y="130982"/>
                    <a:pt x="2175937" y="220850"/>
                    <a:pt x="2204737" y="309486"/>
                  </a:cubicBezTo>
                  <a:cubicBezTo>
                    <a:pt x="2281536" y="545850"/>
                    <a:pt x="2446871" y="728709"/>
                    <a:pt x="2652096" y="833277"/>
                  </a:cubicBezTo>
                  <a:lnTo>
                    <a:pt x="2788503" y="887078"/>
                  </a:lnTo>
                  <a:lnTo>
                    <a:pt x="2121295" y="2940534"/>
                  </a:lnTo>
                  <a:lnTo>
                    <a:pt x="1939105" y="2878555"/>
                  </a:lnTo>
                  <a:cubicBezTo>
                    <a:pt x="1118854" y="2554938"/>
                    <a:pt x="444104" y="1881092"/>
                    <a:pt x="150346" y="976998"/>
                  </a:cubicBezTo>
                  <a:cubicBezTo>
                    <a:pt x="52427" y="675634"/>
                    <a:pt x="3793" y="370084"/>
                    <a:pt x="0" y="69071"/>
                  </a:cubicBezTo>
                  <a:lnTo>
                    <a:pt x="2537" y="0"/>
                  </a:lnTo>
                  <a:close/>
                </a:path>
              </a:pathLst>
            </a:cu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egment 3">
              <a:extLst>
                <a:ext uri="{FF2B5EF4-FFF2-40B4-BE49-F238E27FC236}">
                  <a16:creationId xmlns:a16="http://schemas.microsoft.com/office/drawing/2014/main" id="{9D265CF6-F8BB-4CEF-A972-18B8B6F856DA}"/>
                </a:ext>
              </a:extLst>
            </p:cNvPr>
            <p:cNvSpPr/>
            <p:nvPr/>
          </p:nvSpPr>
          <p:spPr>
            <a:xfrm rot="1080000">
              <a:off x="4570919" y="4087572"/>
              <a:ext cx="3423812" cy="2554749"/>
            </a:xfrm>
            <a:custGeom>
              <a:avLst/>
              <a:gdLst>
                <a:gd name="connsiteX0" fmla="*/ 1675838 w 3423812"/>
                <a:gd name="connsiteY0" fmla="*/ 0 h 2554749"/>
                <a:gd name="connsiteX1" fmla="*/ 3423812 w 3423812"/>
                <a:gd name="connsiteY1" fmla="*/ 1269977 h 2554749"/>
                <a:gd name="connsiteX2" fmla="*/ 3347284 w 3423812"/>
                <a:gd name="connsiteY2" fmla="*/ 1378414 h 2554749"/>
                <a:gd name="connsiteX3" fmla="*/ 1881577 w 3423812"/>
                <a:gd name="connsiteY3" fmla="*/ 2404145 h 2554749"/>
                <a:gd name="connsiteX4" fmla="*/ 92885 w 3423812"/>
                <a:gd name="connsiteY4" fmla="*/ 2435832 h 2554749"/>
                <a:gd name="connsiteX5" fmla="*/ 0 w 3423812"/>
                <a:gd name="connsiteY5" fmla="*/ 2404234 h 2554749"/>
                <a:gd name="connsiteX6" fmla="*/ 667155 w 3423812"/>
                <a:gd name="connsiteY6" fmla="*/ 350942 h 2554749"/>
                <a:gd name="connsiteX7" fmla="*/ 688032 w 3423812"/>
                <a:gd name="connsiteY7" fmla="*/ 359177 h 2554749"/>
                <a:gd name="connsiteX8" fmla="*/ 1214100 w 3423812"/>
                <a:gd name="connsiteY8" fmla="*/ 349863 h 2554749"/>
                <a:gd name="connsiteX9" fmla="*/ 1645172 w 3423812"/>
                <a:gd name="connsiteY9" fmla="*/ 48183 h 2554749"/>
                <a:gd name="connsiteX10" fmla="*/ 1675838 w 3423812"/>
                <a:gd name="connsiteY10" fmla="*/ 0 h 25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3812" h="2554749">
                  <a:moveTo>
                    <a:pt x="1675838" y="0"/>
                  </a:moveTo>
                  <a:lnTo>
                    <a:pt x="3423812" y="1269977"/>
                  </a:lnTo>
                  <a:lnTo>
                    <a:pt x="3347284" y="1378414"/>
                  </a:lnTo>
                  <a:cubicBezTo>
                    <a:pt x="2984748" y="1843131"/>
                    <a:pt x="2484328" y="2208299"/>
                    <a:pt x="1881577" y="2404145"/>
                  </a:cubicBezTo>
                  <a:cubicBezTo>
                    <a:pt x="1278826" y="2599991"/>
                    <a:pt x="659336" y="2598703"/>
                    <a:pt x="92885" y="2435832"/>
                  </a:cubicBezTo>
                  <a:lnTo>
                    <a:pt x="0" y="2404234"/>
                  </a:lnTo>
                  <a:lnTo>
                    <a:pt x="667155" y="350942"/>
                  </a:lnTo>
                  <a:lnTo>
                    <a:pt x="688032" y="359177"/>
                  </a:lnTo>
                  <a:cubicBezTo>
                    <a:pt x="854630" y="407082"/>
                    <a:pt x="1036827" y="407462"/>
                    <a:pt x="1214100" y="349863"/>
                  </a:cubicBezTo>
                  <a:cubicBezTo>
                    <a:pt x="1391373" y="292263"/>
                    <a:pt x="1538549" y="184863"/>
                    <a:pt x="1645172" y="48183"/>
                  </a:cubicBezTo>
                  <a:lnTo>
                    <a:pt x="1675838" y="0"/>
                  </a:lnTo>
                  <a:close/>
                </a:path>
              </a:pathLst>
            </a:cu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egment 2">
              <a:extLst>
                <a:ext uri="{FF2B5EF4-FFF2-40B4-BE49-F238E27FC236}">
                  <a16:creationId xmlns:a16="http://schemas.microsoft.com/office/drawing/2014/main" id="{E94C231C-5B5A-427B-B176-C034B8961075}"/>
                </a:ext>
              </a:extLst>
            </p:cNvPr>
            <p:cNvSpPr/>
            <p:nvPr/>
          </p:nvSpPr>
          <p:spPr>
            <a:xfrm rot="1080000">
              <a:off x="6734216" y="2215253"/>
              <a:ext cx="2334117" cy="3572758"/>
            </a:xfrm>
            <a:custGeom>
              <a:avLst/>
              <a:gdLst>
                <a:gd name="connsiteX0" fmla="*/ 1747103 w 2334117"/>
                <a:gd name="connsiteY0" fmla="*/ 0 h 3572758"/>
                <a:gd name="connsiteX1" fmla="*/ 1771496 w 2334117"/>
                <a:gd name="connsiteY1" fmla="*/ 31107 h 3572758"/>
                <a:gd name="connsiteX2" fmla="*/ 2183530 w 2334117"/>
                <a:gd name="connsiteY2" fmla="*/ 854007 h 3572758"/>
                <a:gd name="connsiteX3" fmla="*/ 1854101 w 2334117"/>
                <a:gd name="connsiteY3" fmla="*/ 3443805 h 3572758"/>
                <a:gd name="connsiteX4" fmla="*/ 1763093 w 2334117"/>
                <a:gd name="connsiteY4" fmla="*/ 3572758 h 3572758"/>
                <a:gd name="connsiteX5" fmla="*/ 14979 w 2334117"/>
                <a:gd name="connsiteY5" fmla="*/ 2302679 h 3572758"/>
                <a:gd name="connsiteX6" fmla="*/ 75094 w 2334117"/>
                <a:gd name="connsiteY6" fmla="*/ 2208225 h 3572758"/>
                <a:gd name="connsiteX7" fmla="*/ 129140 w 2334117"/>
                <a:gd name="connsiteY7" fmla="*/ 1521519 h 3572758"/>
                <a:gd name="connsiteX8" fmla="*/ 7955 w 2334117"/>
                <a:gd name="connsiteY8" fmla="*/ 1279489 h 3572758"/>
                <a:gd name="connsiteX9" fmla="*/ 0 w 2334117"/>
                <a:gd name="connsiteY9" fmla="*/ 1269345 h 3572758"/>
                <a:gd name="connsiteX10" fmla="*/ 1747103 w 2334117"/>
                <a:gd name="connsiteY10" fmla="*/ 0 h 35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4117" h="3572758">
                  <a:moveTo>
                    <a:pt x="1747103" y="0"/>
                  </a:moveTo>
                  <a:lnTo>
                    <a:pt x="1771496" y="31107"/>
                  </a:lnTo>
                  <a:cubicBezTo>
                    <a:pt x="1945359" y="276861"/>
                    <a:pt x="2085611" y="552642"/>
                    <a:pt x="2183530" y="854007"/>
                  </a:cubicBezTo>
                  <a:cubicBezTo>
                    <a:pt x="2477288" y="1758100"/>
                    <a:pt x="2327480" y="2699862"/>
                    <a:pt x="1854101" y="3443805"/>
                  </a:cubicBezTo>
                  <a:lnTo>
                    <a:pt x="1763093" y="3572758"/>
                  </a:lnTo>
                  <a:lnTo>
                    <a:pt x="14979" y="2302679"/>
                  </a:lnTo>
                  <a:lnTo>
                    <a:pt x="75094" y="2208225"/>
                  </a:lnTo>
                  <a:cubicBezTo>
                    <a:pt x="179662" y="2003000"/>
                    <a:pt x="205939" y="1757883"/>
                    <a:pt x="129140" y="1521519"/>
                  </a:cubicBezTo>
                  <a:cubicBezTo>
                    <a:pt x="100340" y="1432882"/>
                    <a:pt x="59090" y="1351770"/>
                    <a:pt x="7955" y="1279489"/>
                  </a:cubicBezTo>
                  <a:lnTo>
                    <a:pt x="0" y="1269345"/>
                  </a:lnTo>
                  <a:lnTo>
                    <a:pt x="1747103" y="0"/>
                  </a:lnTo>
                  <a:close/>
                </a:path>
              </a:pathLst>
            </a:custGeom>
            <a:solidFill>
              <a:srgbClr val="FFC0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egment 1">
              <a:extLst>
                <a:ext uri="{FF2B5EF4-FFF2-40B4-BE49-F238E27FC236}">
                  <a16:creationId xmlns:a16="http://schemas.microsoft.com/office/drawing/2014/main" id="{F8F7F450-13FA-4CB3-8CE1-CA23344E8C1E}"/>
                </a:ext>
              </a:extLst>
            </p:cNvPr>
            <p:cNvSpPr/>
            <p:nvPr/>
          </p:nvSpPr>
          <p:spPr>
            <a:xfrm rot="1080000">
              <a:off x="5702034" y="697243"/>
              <a:ext cx="3382764" cy="2527713"/>
            </a:xfrm>
            <a:custGeom>
              <a:avLst/>
              <a:gdLst>
                <a:gd name="connsiteX0" fmla="*/ 0 w 3382764"/>
                <a:gd name="connsiteY0" fmla="*/ 140345 h 2527713"/>
                <a:gd name="connsiteX1" fmla="*/ 116477 w 3382764"/>
                <a:gd name="connsiteY1" fmla="*/ 105729 h 2527713"/>
                <a:gd name="connsiteX2" fmla="*/ 3224638 w 3382764"/>
                <a:gd name="connsiteY2" fmla="*/ 1056728 h 2527713"/>
                <a:gd name="connsiteX3" fmla="*/ 3382764 w 3382764"/>
                <a:gd name="connsiteY3" fmla="*/ 1258368 h 2527713"/>
                <a:gd name="connsiteX4" fmla="*/ 1635661 w 3382764"/>
                <a:gd name="connsiteY4" fmla="*/ 2527713 h 2527713"/>
                <a:gd name="connsiteX5" fmla="*/ 1591504 w 3382764"/>
                <a:gd name="connsiteY5" fmla="*/ 2471403 h 2527713"/>
                <a:gd name="connsiteX6" fmla="*/ 721910 w 3382764"/>
                <a:gd name="connsiteY6" fmla="*/ 2180870 h 2527713"/>
                <a:gd name="connsiteX7" fmla="*/ 667757 w 3382764"/>
                <a:gd name="connsiteY7" fmla="*/ 2195491 h 2527713"/>
                <a:gd name="connsiteX8" fmla="*/ 0 w 3382764"/>
                <a:gd name="connsiteY8" fmla="*/ 140345 h 25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2764" h="2527713">
                  <a:moveTo>
                    <a:pt x="0" y="140345"/>
                  </a:moveTo>
                  <a:lnTo>
                    <a:pt x="116477" y="105729"/>
                  </a:lnTo>
                  <a:cubicBezTo>
                    <a:pt x="1276168" y="-207142"/>
                    <a:pt x="2475987" y="193296"/>
                    <a:pt x="3224638" y="1056728"/>
                  </a:cubicBezTo>
                  <a:lnTo>
                    <a:pt x="3382764" y="1258368"/>
                  </a:lnTo>
                  <a:lnTo>
                    <a:pt x="1635661" y="2527713"/>
                  </a:lnTo>
                  <a:lnTo>
                    <a:pt x="1591504" y="2471403"/>
                  </a:lnTo>
                  <a:cubicBezTo>
                    <a:pt x="1380890" y="2228492"/>
                    <a:pt x="1048874" y="2110171"/>
                    <a:pt x="721910" y="2180870"/>
                  </a:cubicBezTo>
                  <a:lnTo>
                    <a:pt x="667757" y="2195491"/>
                  </a:lnTo>
                  <a:lnTo>
                    <a:pt x="0" y="140345"/>
                  </a:lnTo>
                  <a:close/>
                </a:path>
              </a:pathLst>
            </a:custGeom>
            <a:solidFill>
              <a:srgbClr val="FF3399"/>
            </a:solidFill>
            <a:ln w="63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egment 5 Text">
              <a:extLst>
                <a:ext uri="{FF2B5EF4-FFF2-40B4-BE49-F238E27FC236}">
                  <a16:creationId xmlns:a16="http://schemas.microsoft.com/office/drawing/2014/main" id="{43FD8F23-0727-4815-A0CC-735EB41A1448}"/>
                </a:ext>
              </a:extLst>
            </p:cNvPr>
            <p:cNvSpPr/>
            <p:nvPr/>
          </p:nvSpPr>
          <p:spPr>
            <a:xfrm rot="19500000" flipH="1">
              <a:off x="4000256" y="959011"/>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نقطتين</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7" name="Segment 4 Text">
              <a:extLst>
                <a:ext uri="{FF2B5EF4-FFF2-40B4-BE49-F238E27FC236}">
                  <a16:creationId xmlns:a16="http://schemas.microsoft.com/office/drawing/2014/main" id="{9C51AA6D-0BE5-495E-9520-84769D40F827}"/>
                </a:ext>
              </a:extLst>
            </p:cNvPr>
            <p:cNvSpPr/>
            <p:nvPr/>
          </p:nvSpPr>
          <p:spPr>
            <a:xfrm rot="14700000" flipH="1">
              <a:off x="3245981" y="3356604"/>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3نقاط</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8" name="Segment 3 Text">
              <a:extLst>
                <a:ext uri="{FF2B5EF4-FFF2-40B4-BE49-F238E27FC236}">
                  <a16:creationId xmlns:a16="http://schemas.microsoft.com/office/drawing/2014/main" id="{5C24AF06-5CBA-42BC-9195-C58F4923115F}"/>
                </a:ext>
              </a:extLst>
            </p:cNvPr>
            <p:cNvSpPr/>
            <p:nvPr/>
          </p:nvSpPr>
          <p:spPr>
            <a:xfrm rot="10800000">
              <a:off x="5267961" y="4816996"/>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4 نقاط</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9" name="Segment 2 Text">
              <a:extLst>
                <a:ext uri="{FF2B5EF4-FFF2-40B4-BE49-F238E27FC236}">
                  <a16:creationId xmlns:a16="http://schemas.microsoft.com/office/drawing/2014/main" id="{2879A6EC-2A1D-4EC8-B888-C7071CCCFF3F}"/>
                </a:ext>
              </a:extLst>
            </p:cNvPr>
            <p:cNvSpPr/>
            <p:nvPr/>
          </p:nvSpPr>
          <p:spPr>
            <a:xfrm rot="6613116">
              <a:off x="7191981" y="3327473"/>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5 نقاط</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30" name="Segment 1 Text">
              <a:extLst>
                <a:ext uri="{FF2B5EF4-FFF2-40B4-BE49-F238E27FC236}">
                  <a16:creationId xmlns:a16="http://schemas.microsoft.com/office/drawing/2014/main" id="{7776A6C4-0380-490A-AD0F-B5EC05020C7C}"/>
                </a:ext>
              </a:extLst>
            </p:cNvPr>
            <p:cNvSpPr/>
            <p:nvPr/>
          </p:nvSpPr>
          <p:spPr>
            <a:xfrm rot="2100000">
              <a:off x="6469207" y="976360"/>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نقطة</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7" name="Spin Button">
            <a:extLst>
              <a:ext uri="{FF2B5EF4-FFF2-40B4-BE49-F238E27FC236}">
                <a16:creationId xmlns:a16="http://schemas.microsoft.com/office/drawing/2014/main" id="{1972FA71-9F7D-4B81-B488-7F26645D57CD}"/>
              </a:ext>
            </a:extLst>
          </p:cNvPr>
          <p:cNvGrpSpPr/>
          <p:nvPr/>
        </p:nvGrpSpPr>
        <p:grpSpPr>
          <a:xfrm>
            <a:off x="5196000" y="2529000"/>
            <a:ext cx="1800000" cy="1800000"/>
            <a:chOff x="5196000" y="2529000"/>
            <a:chExt cx="1800000" cy="1800000"/>
          </a:xfrm>
        </p:grpSpPr>
        <p:sp>
          <p:nvSpPr>
            <p:cNvPr id="51" name="Spin Button">
              <a:extLst>
                <a:ext uri="{FF2B5EF4-FFF2-40B4-BE49-F238E27FC236}">
                  <a16:creationId xmlns:a16="http://schemas.microsoft.com/office/drawing/2014/main" id="{B7650D7D-7FCB-4A79-BFAA-6C32C5E3579F}"/>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accent6">
                <a:lumMod val="60000"/>
                <a:lumOff val="40000"/>
              </a:schemeClr>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SPIN</a:t>
              </a:r>
            </a:p>
          </p:txBody>
        </p:sp>
        <p:sp>
          <p:nvSpPr>
            <p:cNvPr id="63" name="Arrow: Curved Down 62">
              <a:extLst>
                <a:ext uri="{FF2B5EF4-FFF2-40B4-BE49-F238E27FC236}">
                  <a16:creationId xmlns:a16="http://schemas.microsoft.com/office/drawing/2014/main" id="{B210A41A-0C7E-475B-831B-931895C7011C}"/>
                </a:ext>
              </a:extLst>
            </p:cNvPr>
            <p:cNvSpPr/>
            <p:nvPr/>
          </p:nvSpPr>
          <p:spPr>
            <a:xfrm>
              <a:off x="5392462" y="2664749"/>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Arrow: Curved Down 63">
              <a:extLst>
                <a:ext uri="{FF2B5EF4-FFF2-40B4-BE49-F238E27FC236}">
                  <a16:creationId xmlns:a16="http://schemas.microsoft.com/office/drawing/2014/main" id="{1CA3CB84-AD33-4099-80E9-01351CE5DBB5}"/>
                </a:ext>
              </a:extLst>
            </p:cNvPr>
            <p:cNvSpPr/>
            <p:nvPr/>
          </p:nvSpPr>
          <p:spPr>
            <a:xfrm flipH="1" flipV="1">
              <a:off x="5384979" y="3672555"/>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Marker">
            <a:extLst>
              <a:ext uri="{FF2B5EF4-FFF2-40B4-BE49-F238E27FC236}">
                <a16:creationId xmlns:a16="http://schemas.microsoft.com/office/drawing/2014/main" id="{6F381C54-25EF-445D-B869-A54C62C08DBE}"/>
              </a:ext>
            </a:extLst>
          </p:cNvPr>
          <p:cNvSpPr/>
          <p:nvPr/>
        </p:nvSpPr>
        <p:spPr>
          <a:xfrm rot="10800000">
            <a:off x="5741207" y="-2198"/>
            <a:ext cx="720000" cy="720000"/>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85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50" fill="hold"/>
                                        <p:tgtEl>
                                          <p:spTgt spid="2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
                                        <p:tgtEl>
                                          <p:spTgt spid="46"/>
                                        </p:tgtEl>
                                      </p:cBhvr>
                                    </p:animEffect>
                                  </p:childTnLst>
                                </p:cTn>
                              </p:par>
                              <p:par>
                                <p:cTn id="12" presetID="10" presetClass="exit" presetSubtype="0" fill="hold" grpId="1" nodeType="withEffect">
                                  <p:stCondLst>
                                    <p:cond delay="0"/>
                                  </p:stCondLst>
                                  <p:childTnLst>
                                    <p:animEffect transition="out" filter="fade">
                                      <p:cBhvr>
                                        <p:cTn id="13" dur="10"/>
                                        <p:tgtEl>
                                          <p:spTgt spid="46"/>
                                        </p:tgtEl>
                                      </p:cBhvr>
                                    </p:animEffect>
                                    <p:set>
                                      <p:cBhvr>
                                        <p:cTn id="14" dur="1" fill="hold">
                                          <p:stCondLst>
                                            <p:cond delay="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46" grpId="0" animBg="1"/>
      <p:bldP spid="4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EC2D479-F8DE-4B6B-B0CD-B8755E596096}"/>
              </a:ext>
            </a:extLst>
          </p:cNvPr>
          <p:cNvPicPr>
            <a:picLocks noChangeAspect="1"/>
          </p:cNvPicPr>
          <p:nvPr/>
        </p:nvPicPr>
        <p:blipFill rotWithShape="1">
          <a:blip r:embed="rId2">
            <a:extLst>
              <a:ext uri="{28A0092B-C50C-407E-A947-70E740481C1C}">
                <a14:useLocalDpi xmlns:a14="http://schemas.microsoft.com/office/drawing/2010/main" val="0"/>
              </a:ext>
            </a:extLst>
          </a:blip>
          <a:srcRect l="35441" t="64061" r="32988"/>
          <a:stretch/>
        </p:blipFill>
        <p:spPr>
          <a:xfrm>
            <a:off x="2806262" y="473780"/>
            <a:ext cx="6768663" cy="5910439"/>
          </a:xfrm>
          <a:prstGeom prst="rect">
            <a:avLst/>
          </a:prstGeom>
        </p:spPr>
      </p:pic>
      <p:sp>
        <p:nvSpPr>
          <p:cNvPr id="6" name="مربع نص 5">
            <a:extLst>
              <a:ext uri="{FF2B5EF4-FFF2-40B4-BE49-F238E27FC236}">
                <a16:creationId xmlns:a16="http://schemas.microsoft.com/office/drawing/2014/main" id="{E19FF57D-D7B2-465A-9C43-401EF909E8D2}"/>
              </a:ext>
            </a:extLst>
          </p:cNvPr>
          <p:cNvSpPr txBox="1"/>
          <p:nvPr/>
        </p:nvSpPr>
        <p:spPr>
          <a:xfrm>
            <a:off x="4587766" y="2879834"/>
            <a:ext cx="3016468" cy="1446550"/>
          </a:xfrm>
          <a:prstGeom prst="rect">
            <a:avLst/>
          </a:prstGeom>
          <a:noFill/>
        </p:spPr>
        <p:txBody>
          <a:bodyPr wrap="square" rtlCol="1">
            <a:spAutoFit/>
          </a:bodyPr>
          <a:lstStyle/>
          <a:p>
            <a:pPr algn="ctr"/>
            <a:r>
              <a:rPr lang="ar-SA" sz="4400" dirty="0"/>
              <a:t>ماهي وظائف الجذور</a:t>
            </a:r>
          </a:p>
        </p:txBody>
      </p:sp>
    </p:spTree>
    <p:extLst>
      <p:ext uri="{BB962C8B-B14F-4D97-AF65-F5344CB8AC3E}">
        <p14:creationId xmlns:p14="http://schemas.microsoft.com/office/powerpoint/2010/main" val="137080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EC2D479-F8DE-4B6B-B0CD-B8755E596096}"/>
              </a:ext>
            </a:extLst>
          </p:cNvPr>
          <p:cNvPicPr>
            <a:picLocks noChangeAspect="1"/>
          </p:cNvPicPr>
          <p:nvPr/>
        </p:nvPicPr>
        <p:blipFill rotWithShape="1">
          <a:blip r:embed="rId2">
            <a:extLst>
              <a:ext uri="{28A0092B-C50C-407E-A947-70E740481C1C}">
                <a14:useLocalDpi xmlns:a14="http://schemas.microsoft.com/office/drawing/2010/main" val="0"/>
              </a:ext>
            </a:extLst>
          </a:blip>
          <a:srcRect l="35441" t="64061" r="32988"/>
          <a:stretch/>
        </p:blipFill>
        <p:spPr>
          <a:xfrm>
            <a:off x="2596055" y="473780"/>
            <a:ext cx="6148552" cy="5910439"/>
          </a:xfrm>
          <a:prstGeom prst="rect">
            <a:avLst/>
          </a:prstGeom>
        </p:spPr>
      </p:pic>
      <p:sp>
        <p:nvSpPr>
          <p:cNvPr id="6" name="مربع نص 5">
            <a:extLst>
              <a:ext uri="{FF2B5EF4-FFF2-40B4-BE49-F238E27FC236}">
                <a16:creationId xmlns:a16="http://schemas.microsoft.com/office/drawing/2014/main" id="{E19FF57D-D7B2-465A-9C43-401EF909E8D2}"/>
              </a:ext>
            </a:extLst>
          </p:cNvPr>
          <p:cNvSpPr txBox="1"/>
          <p:nvPr/>
        </p:nvSpPr>
        <p:spPr>
          <a:xfrm>
            <a:off x="3418489" y="2905420"/>
            <a:ext cx="4335517" cy="1446550"/>
          </a:xfrm>
          <a:prstGeom prst="rect">
            <a:avLst/>
          </a:prstGeom>
          <a:noFill/>
        </p:spPr>
        <p:txBody>
          <a:bodyPr wrap="square" rtlCol="1">
            <a:spAutoFit/>
          </a:bodyPr>
          <a:lstStyle/>
          <a:p>
            <a:pPr algn="ctr"/>
            <a:r>
              <a:rPr lang="ar-SA" sz="4400" dirty="0"/>
              <a:t>ما أنواع النباتات البذرية </a:t>
            </a:r>
          </a:p>
        </p:txBody>
      </p:sp>
    </p:spTree>
    <p:extLst>
      <p:ext uri="{BB962C8B-B14F-4D97-AF65-F5344CB8AC3E}">
        <p14:creationId xmlns:p14="http://schemas.microsoft.com/office/powerpoint/2010/main" val="1795941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F4F163E-9CA1-41B6-BE3F-A703CC56D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17"/>
          <a:stretch/>
        </p:blipFill>
        <p:spPr bwMode="auto">
          <a:xfrm>
            <a:off x="482037" y="1849498"/>
            <a:ext cx="9783868" cy="3032557"/>
          </a:xfrm>
          <a:prstGeom prst="rect">
            <a:avLst/>
          </a:prstGeom>
          <a:noFill/>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5" name="صورة الشريحة 4">
                <a:extLst>
                  <a:ext uri="{FF2B5EF4-FFF2-40B4-BE49-F238E27FC236}">
                    <a16:creationId xmlns:a16="http://schemas.microsoft.com/office/drawing/2014/main" id="{A02C4067-2493-4ECA-817A-6489722C9C9F}"/>
                  </a:ext>
                </a:extLst>
              </p:cNvPr>
              <p:cNvGraphicFramePr>
                <a:graphicFrameLocks noChangeAspect="1"/>
              </p:cNvGraphicFramePr>
              <p:nvPr>
                <p:extLst>
                  <p:ext uri="{D42A27DB-BD31-4B8C-83A1-F6EECF244321}">
                    <p14:modId xmlns:p14="http://schemas.microsoft.com/office/powerpoint/2010/main" val="795687831"/>
                  </p:ext>
                </p:extLst>
              </p:nvPr>
            </p:nvGraphicFramePr>
            <p:xfrm rot="20981603">
              <a:off x="4472820" y="2561318"/>
              <a:ext cx="1864687" cy="1048886"/>
            </p:xfrm>
            <a:graphic>
              <a:graphicData uri="http://schemas.microsoft.com/office/powerpoint/2016/slidezoom">
                <pslz:sldZm>
                  <pslz:sldZmObj sldId="523" cId="1370808892">
                    <pslz:zmPr id="{350A1BEB-296C-46F9-A1C0-33B5B10A4FED}" transitionDur="1000">
                      <p166:blipFill xmlns:p166="http://schemas.microsoft.com/office/powerpoint/2016/6/main">
                        <a:blip r:embed="rId3"/>
                        <a:stretch>
                          <a:fillRect/>
                        </a:stretch>
                      </p166:blipFill>
                      <p166:spPr xmlns:p166="http://schemas.microsoft.com/office/powerpoint/2016/6/main">
                        <a:xfrm rot="20981603">
                          <a:off x="0" y="0"/>
                          <a:ext cx="1864687" cy="1048886"/>
                        </a:xfrm>
                        <a:prstGeom prst="rect">
                          <a:avLst/>
                        </a:prstGeom>
                        <a:ln>
                          <a:noFill/>
                        </a:ln>
                        <a:effectLst>
                          <a:softEdge rad="112500"/>
                        </a:effectLst>
                      </p166:spPr>
                    </pslz:zmPr>
                  </pslz:sldZmObj>
                </pslz:sldZm>
              </a:graphicData>
            </a:graphic>
          </p:graphicFrame>
        </mc:Choice>
        <mc:Fallback xmlns="">
          <p:pic>
            <p:nvPicPr>
              <p:cNvPr id="5" name="صورة الشريحة 4">
                <a:hlinkClick r:id="rId4" action="ppaction://hlinksldjump"/>
                <a:extLst>
                  <a:ext uri="{FF2B5EF4-FFF2-40B4-BE49-F238E27FC236}">
                    <a16:creationId xmlns:a16="http://schemas.microsoft.com/office/drawing/2014/main" id="{A02C4067-2493-4ECA-817A-6489722C9C9F}"/>
                  </a:ext>
                </a:extLst>
              </p:cNvPr>
              <p:cNvPicPr>
                <a:picLocks noGrp="1" noRot="1" noChangeAspect="1" noMove="1" noResize="1" noEditPoints="1" noAdjustHandles="1" noChangeArrowheads="1" noChangeShapeType="1"/>
              </p:cNvPicPr>
              <p:nvPr/>
            </p:nvPicPr>
            <p:blipFill>
              <a:blip r:embed="rId5"/>
              <a:stretch>
                <a:fillRect/>
              </a:stretch>
            </p:blipFill>
            <p:spPr>
              <a:xfrm rot="20981603">
                <a:off x="4472820" y="2561318"/>
                <a:ext cx="1864687" cy="1048886"/>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6" name="صورة الشريحة 5">
                <a:extLst>
                  <a:ext uri="{FF2B5EF4-FFF2-40B4-BE49-F238E27FC236}">
                    <a16:creationId xmlns:a16="http://schemas.microsoft.com/office/drawing/2014/main" id="{75582616-4DD4-4B50-B9B2-F40BFAEFC714}"/>
                  </a:ext>
                </a:extLst>
              </p:cNvPr>
              <p:cNvGraphicFramePr>
                <a:graphicFrameLocks noChangeAspect="1"/>
              </p:cNvGraphicFramePr>
              <p:nvPr>
                <p:extLst>
                  <p:ext uri="{D42A27DB-BD31-4B8C-83A1-F6EECF244321}">
                    <p14:modId xmlns:p14="http://schemas.microsoft.com/office/powerpoint/2010/main" val="259153470"/>
                  </p:ext>
                </p:extLst>
              </p:nvPr>
            </p:nvGraphicFramePr>
            <p:xfrm rot="279375">
              <a:off x="7045698" y="2591327"/>
              <a:ext cx="1757988" cy="988868"/>
            </p:xfrm>
            <a:graphic>
              <a:graphicData uri="http://schemas.microsoft.com/office/powerpoint/2016/slidezoom">
                <pslz:sldZm>
                  <pslz:sldZmObj sldId="524" cId="1795941754">
                    <pslz:zmPr id="{C2D1615E-6079-416A-83BA-AF89E53A8DF6}" transitionDur="1000">
                      <p166:blipFill xmlns:p166="http://schemas.microsoft.com/office/powerpoint/2016/6/main">
                        <a:blip r:embed="rId6"/>
                        <a:stretch>
                          <a:fillRect/>
                        </a:stretch>
                      </p166:blipFill>
                      <p166:spPr xmlns:p166="http://schemas.microsoft.com/office/powerpoint/2016/6/main">
                        <a:xfrm rot="279375">
                          <a:off x="0" y="0"/>
                          <a:ext cx="1757988" cy="988868"/>
                        </a:xfrm>
                        <a:prstGeom prst="rect">
                          <a:avLst/>
                        </a:prstGeom>
                        <a:ln>
                          <a:noFill/>
                        </a:ln>
                        <a:effectLst>
                          <a:softEdge rad="112500"/>
                        </a:effectLst>
                      </p166:spPr>
                    </pslz:zmPr>
                  </pslz:sldZmObj>
                </pslz:sldZm>
              </a:graphicData>
            </a:graphic>
          </p:graphicFrame>
        </mc:Choice>
        <mc:Fallback xmlns="">
          <p:pic>
            <p:nvPicPr>
              <p:cNvPr id="6" name="صورة الشريحة 5">
                <a:hlinkClick r:id="rId7" action="ppaction://hlinksldjump"/>
                <a:extLst>
                  <a:ext uri="{FF2B5EF4-FFF2-40B4-BE49-F238E27FC236}">
                    <a16:creationId xmlns:a16="http://schemas.microsoft.com/office/drawing/2014/main" id="{75582616-4DD4-4B50-B9B2-F40BFAEFC714}"/>
                  </a:ext>
                </a:extLst>
              </p:cNvPr>
              <p:cNvPicPr>
                <a:picLocks noGrp="1" noRot="1" noChangeAspect="1" noMove="1" noResize="1" noEditPoints="1" noAdjustHandles="1" noChangeArrowheads="1" noChangeShapeType="1"/>
              </p:cNvPicPr>
              <p:nvPr/>
            </p:nvPicPr>
            <p:blipFill>
              <a:blip r:embed="rId8"/>
              <a:stretch>
                <a:fillRect/>
              </a:stretch>
            </p:blipFill>
            <p:spPr>
              <a:xfrm rot="279375">
                <a:off x="7045698" y="2591327"/>
                <a:ext cx="1757988" cy="988868"/>
              </a:xfrm>
              <a:prstGeom prst="rect">
                <a:avLst/>
              </a:prstGeom>
              <a:ln>
                <a:noFill/>
              </a:ln>
              <a:effectLst>
                <a:softEdge rad="112500"/>
              </a:effectLst>
            </p:spPr>
          </p:pic>
        </mc:Fallback>
      </mc:AlternateContent>
      <mc:AlternateContent xmlns:mc="http://schemas.openxmlformats.org/markup-compatibility/2006" xmlns:pslz="http://schemas.microsoft.com/office/powerpoint/2016/slidezoom">
        <mc:Choice Requires="pslz">
          <p:graphicFrame>
            <p:nvGraphicFramePr>
              <p:cNvPr id="7" name="صورة الشريحة 6">
                <a:extLst>
                  <a:ext uri="{FF2B5EF4-FFF2-40B4-BE49-F238E27FC236}">
                    <a16:creationId xmlns:a16="http://schemas.microsoft.com/office/drawing/2014/main" id="{1A6CD641-BD92-43BC-86A4-E5D804D5CE10}"/>
                  </a:ext>
                </a:extLst>
              </p:cNvPr>
              <p:cNvGraphicFramePr>
                <a:graphicFrameLocks noChangeAspect="1"/>
              </p:cNvGraphicFramePr>
              <p:nvPr>
                <p:extLst>
                  <p:ext uri="{D42A27DB-BD31-4B8C-83A1-F6EECF244321}">
                    <p14:modId xmlns:p14="http://schemas.microsoft.com/office/powerpoint/2010/main" val="3292098657"/>
                  </p:ext>
                </p:extLst>
              </p:nvPr>
            </p:nvGraphicFramePr>
            <p:xfrm rot="20960469">
              <a:off x="2129564" y="2997828"/>
              <a:ext cx="1873979" cy="1054113"/>
            </p:xfrm>
            <a:graphic>
              <a:graphicData uri="http://schemas.microsoft.com/office/powerpoint/2016/slidezoom">
                <pslz:sldZm>
                  <pslz:sldZmObj sldId="525" cId="1513979667">
                    <pslz:zmPr id="{22109067-EE29-4C6E-9D8E-FCF318C30C8F}" returnToParent="0" transitionDur="1000">
                      <p166:blipFill xmlns:p166="http://schemas.microsoft.com/office/powerpoint/2016/6/main">
                        <a:blip r:embed="rId9"/>
                        <a:stretch>
                          <a:fillRect/>
                        </a:stretch>
                      </p166:blipFill>
                      <p166:spPr xmlns:p166="http://schemas.microsoft.com/office/powerpoint/2016/6/main">
                        <a:xfrm rot="20960469">
                          <a:off x="0" y="0"/>
                          <a:ext cx="1873979" cy="1054113"/>
                        </a:xfrm>
                        <a:prstGeom prst="rect">
                          <a:avLst/>
                        </a:prstGeom>
                        <a:ln>
                          <a:noFill/>
                        </a:ln>
                        <a:effectLst>
                          <a:softEdge rad="112500"/>
                        </a:effectLst>
                      </p166:spPr>
                    </pslz:zmPr>
                  </pslz:sldZmObj>
                </pslz:sldZm>
              </a:graphicData>
            </a:graphic>
          </p:graphicFrame>
        </mc:Choice>
        <mc:Fallback xmlns="">
          <p:pic>
            <p:nvPicPr>
              <p:cNvPr id="7" name="صورة الشريحة 6">
                <a:hlinkClick r:id="rId10" action="ppaction://hlinksldjump"/>
                <a:extLst>
                  <a:ext uri="{FF2B5EF4-FFF2-40B4-BE49-F238E27FC236}">
                    <a16:creationId xmlns:a16="http://schemas.microsoft.com/office/drawing/2014/main" id="{1A6CD641-BD92-43BC-86A4-E5D804D5CE10}"/>
                  </a:ext>
                </a:extLst>
              </p:cNvPr>
              <p:cNvPicPr>
                <a:picLocks noGrp="1" noRot="1" noChangeAspect="1" noMove="1" noResize="1" noEditPoints="1" noAdjustHandles="1" noChangeArrowheads="1" noChangeShapeType="1"/>
              </p:cNvPicPr>
              <p:nvPr/>
            </p:nvPicPr>
            <p:blipFill>
              <a:blip r:embed="rId11"/>
              <a:stretch>
                <a:fillRect/>
              </a:stretch>
            </p:blipFill>
            <p:spPr>
              <a:xfrm rot="20960469">
                <a:off x="2129564" y="2997828"/>
                <a:ext cx="1873979" cy="1054113"/>
              </a:xfrm>
              <a:prstGeom prst="rect">
                <a:avLst/>
              </a:prstGeom>
              <a:ln>
                <a:noFill/>
              </a:ln>
              <a:effectLst>
                <a:softEdge rad="112500"/>
              </a:effectLst>
            </p:spPr>
          </p:pic>
        </mc:Fallback>
      </mc:AlternateContent>
      <p:grpSp>
        <p:nvGrpSpPr>
          <p:cNvPr id="8" name="مجموعة 7">
            <a:extLst>
              <a:ext uri="{FF2B5EF4-FFF2-40B4-BE49-F238E27FC236}">
                <a16:creationId xmlns:a16="http://schemas.microsoft.com/office/drawing/2014/main" id="{2EBC65D4-E51F-42E8-9F03-42D1E167E1CC}"/>
              </a:ext>
            </a:extLst>
          </p:cNvPr>
          <p:cNvGrpSpPr/>
          <p:nvPr/>
        </p:nvGrpSpPr>
        <p:grpSpPr>
          <a:xfrm>
            <a:off x="8173415" y="20294"/>
            <a:ext cx="3536548" cy="1955652"/>
            <a:chOff x="8695827" y="-34772"/>
            <a:chExt cx="2900786" cy="2380593"/>
          </a:xfrm>
        </p:grpSpPr>
        <p:pic>
          <p:nvPicPr>
            <p:cNvPr id="9" name="صورة 8">
              <a:extLst>
                <a:ext uri="{FF2B5EF4-FFF2-40B4-BE49-F238E27FC236}">
                  <a16:creationId xmlns:a16="http://schemas.microsoft.com/office/drawing/2014/main" id="{130F6649-5DB8-414B-95D8-C6C94D941E5C}"/>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334261" y="-34772"/>
              <a:ext cx="2262352" cy="2380593"/>
            </a:xfrm>
            <a:prstGeom prst="rect">
              <a:avLst/>
            </a:prstGeom>
          </p:spPr>
        </p:pic>
        <p:sp>
          <p:nvSpPr>
            <p:cNvPr id="10" name="مربع نص 9">
              <a:extLst>
                <a:ext uri="{FF2B5EF4-FFF2-40B4-BE49-F238E27FC236}">
                  <a16:creationId xmlns:a16="http://schemas.microsoft.com/office/drawing/2014/main" id="{E3CD875E-170D-4D84-A825-02CE6515FBB6}"/>
                </a:ext>
              </a:extLst>
            </p:cNvPr>
            <p:cNvSpPr txBox="1"/>
            <p:nvPr/>
          </p:nvSpPr>
          <p:spPr>
            <a:xfrm>
              <a:off x="8695827" y="760690"/>
              <a:ext cx="2436874" cy="523220"/>
            </a:xfrm>
            <a:prstGeom prst="rect">
              <a:avLst/>
            </a:prstGeom>
            <a:noFill/>
          </p:spPr>
          <p:txBody>
            <a:bodyPr wrap="square" rtlCol="1">
              <a:spAutoFit/>
            </a:bodyPr>
            <a:lstStyle/>
            <a:p>
              <a:r>
                <a:rPr lang="ar-SA" sz="2800" b="1" dirty="0">
                  <a:solidFill>
                    <a:schemeClr val="tx2">
                      <a:lumMod val="75000"/>
                    </a:schemeClr>
                  </a:solidFill>
                </a:rPr>
                <a:t>مراجعة ما سبق</a:t>
              </a:r>
            </a:p>
          </p:txBody>
        </p:sp>
      </p:grpSp>
    </p:spTree>
    <p:extLst>
      <p:ext uri="{BB962C8B-B14F-4D97-AF65-F5344CB8AC3E}">
        <p14:creationId xmlns:p14="http://schemas.microsoft.com/office/powerpoint/2010/main" val="35562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AEC2D479-F8DE-4B6B-B0CD-B8755E596096}"/>
              </a:ext>
            </a:extLst>
          </p:cNvPr>
          <p:cNvPicPr>
            <a:picLocks noChangeAspect="1"/>
          </p:cNvPicPr>
          <p:nvPr/>
        </p:nvPicPr>
        <p:blipFill rotWithShape="1">
          <a:blip r:embed="rId2">
            <a:extLst>
              <a:ext uri="{28A0092B-C50C-407E-A947-70E740481C1C}">
                <a14:useLocalDpi xmlns:a14="http://schemas.microsoft.com/office/drawing/2010/main" val="0"/>
              </a:ext>
            </a:extLst>
          </a:blip>
          <a:srcRect l="35441" t="66550" r="32988" b="5095"/>
          <a:stretch/>
        </p:blipFill>
        <p:spPr>
          <a:xfrm>
            <a:off x="2385848" y="567559"/>
            <a:ext cx="7062952" cy="5087007"/>
          </a:xfrm>
          <a:prstGeom prst="rect">
            <a:avLst/>
          </a:prstGeom>
        </p:spPr>
      </p:pic>
      <p:sp>
        <p:nvSpPr>
          <p:cNvPr id="6" name="مربع نص 5">
            <a:extLst>
              <a:ext uri="{FF2B5EF4-FFF2-40B4-BE49-F238E27FC236}">
                <a16:creationId xmlns:a16="http://schemas.microsoft.com/office/drawing/2014/main" id="{E19FF57D-D7B2-465A-9C43-401EF909E8D2}"/>
              </a:ext>
            </a:extLst>
          </p:cNvPr>
          <p:cNvSpPr txBox="1"/>
          <p:nvPr/>
        </p:nvSpPr>
        <p:spPr>
          <a:xfrm>
            <a:off x="3725917" y="2459504"/>
            <a:ext cx="4188373" cy="1938992"/>
          </a:xfrm>
          <a:prstGeom prst="rect">
            <a:avLst/>
          </a:prstGeom>
          <a:noFill/>
        </p:spPr>
        <p:txBody>
          <a:bodyPr wrap="square" rtlCol="1">
            <a:spAutoFit/>
          </a:bodyPr>
          <a:lstStyle/>
          <a:p>
            <a:pPr algn="ctr"/>
            <a:r>
              <a:rPr lang="ar-SA" sz="4000" dirty="0"/>
              <a:t>اين توجد البذور في كلا من النباتات مغطاة البذور ومعراة البذور</a:t>
            </a:r>
          </a:p>
        </p:txBody>
      </p:sp>
    </p:spTree>
    <p:extLst>
      <p:ext uri="{BB962C8B-B14F-4D97-AF65-F5344CB8AC3E}">
        <p14:creationId xmlns:p14="http://schemas.microsoft.com/office/powerpoint/2010/main" val="151397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BG">
            <a:extLst>
              <a:ext uri="{FF2B5EF4-FFF2-40B4-BE49-F238E27FC236}">
                <a16:creationId xmlns:a16="http://schemas.microsoft.com/office/drawing/2014/main" id="{A1628A53-D048-4C67-98FF-42C0D017C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 y="-2198"/>
            <a:ext cx="12192000" cy="6858000"/>
          </a:xfrm>
          <a:prstGeom prst="rect">
            <a:avLst/>
          </a:prstGeom>
        </p:spPr>
      </p:pic>
      <p:grpSp>
        <p:nvGrpSpPr>
          <p:cNvPr id="38" name="Tekhnologic Logo">
            <a:extLst>
              <a:ext uri="{FF2B5EF4-FFF2-40B4-BE49-F238E27FC236}">
                <a16:creationId xmlns:a16="http://schemas.microsoft.com/office/drawing/2014/main" id="{806075A3-7BA2-4139-B9CD-4AF0E203A076}"/>
              </a:ext>
            </a:extLst>
          </p:cNvPr>
          <p:cNvGrpSpPr/>
          <p:nvPr/>
        </p:nvGrpSpPr>
        <p:grpSpPr>
          <a:xfrm>
            <a:off x="5685616" y="6659062"/>
            <a:ext cx="820768" cy="180000"/>
            <a:chOff x="5464435" y="6630924"/>
            <a:chExt cx="820768" cy="180000"/>
          </a:xfrm>
        </p:grpSpPr>
        <p:pic>
          <p:nvPicPr>
            <p:cNvPr id="39" name="Image">
              <a:extLst>
                <a:ext uri="{FF2B5EF4-FFF2-40B4-BE49-F238E27FC236}">
                  <a16:creationId xmlns:a16="http://schemas.microsoft.com/office/drawing/2014/main" id="{8B2F0E88-C83A-4438-BE65-42C0EF991315}"/>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64435" y="6630924"/>
              <a:ext cx="180000" cy="180000"/>
            </a:xfrm>
            <a:prstGeom prst="rect">
              <a:avLst/>
            </a:prstGeom>
          </p:spPr>
        </p:pic>
        <p:sp>
          <p:nvSpPr>
            <p:cNvPr id="40" name="Text">
              <a:extLst>
                <a:ext uri="{FF2B5EF4-FFF2-40B4-BE49-F238E27FC236}">
                  <a16:creationId xmlns:a16="http://schemas.microsoft.com/office/drawing/2014/main" id="{CA9B14D5-58F2-4226-8B23-11F0DAA85F30}"/>
                </a:ext>
              </a:extLst>
            </p:cNvPr>
            <p:cNvSpPr/>
            <p:nvPr/>
          </p:nvSpPr>
          <p:spPr>
            <a:xfrm>
              <a:off x="5624766" y="6651674"/>
              <a:ext cx="660437" cy="1384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w="0"/>
                  <a:solidFill>
                    <a:srgbClr val="3059A2"/>
                  </a:solidFill>
                  <a:effectLst/>
                  <a:uLnTx/>
                  <a:uFillTx/>
                  <a:latin typeface="Century Gothic" panose="020B0502020202020204" pitchFamily="34" charset="0"/>
                  <a:ea typeface="+mn-ea"/>
                  <a:cs typeface="+mn-cs"/>
                </a:rPr>
                <a:t>tekhnologic</a:t>
              </a:r>
            </a:p>
          </p:txBody>
        </p:sp>
      </p:grpSp>
      <p:sp>
        <p:nvSpPr>
          <p:cNvPr id="41" name="Spinner BG">
            <a:extLst>
              <a:ext uri="{FF2B5EF4-FFF2-40B4-BE49-F238E27FC236}">
                <a16:creationId xmlns:a16="http://schemas.microsoft.com/office/drawing/2014/main" id="{7AC23488-3451-4FD8-B155-5B9000FE45DD}"/>
              </a:ext>
            </a:extLst>
          </p:cNvPr>
          <p:cNvSpPr/>
          <p:nvPr/>
        </p:nvSpPr>
        <p:spPr>
          <a:xfrm>
            <a:off x="2856000" y="194312"/>
            <a:ext cx="6480000" cy="64800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nchor">
            <a:extLst>
              <a:ext uri="{FF2B5EF4-FFF2-40B4-BE49-F238E27FC236}">
                <a16:creationId xmlns:a16="http://schemas.microsoft.com/office/drawing/2014/main" id="{B316AF16-047B-4F82-AB9C-1224E1DDA737}"/>
              </a:ext>
            </a:extLst>
          </p:cNvPr>
          <p:cNvSpPr/>
          <p:nvPr/>
        </p:nvSpPr>
        <p:spPr>
          <a:xfrm>
            <a:off x="5196000" y="2529000"/>
            <a:ext cx="1800000" cy="18000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Spinning Wheel 5">
            <a:extLst>
              <a:ext uri="{FF2B5EF4-FFF2-40B4-BE49-F238E27FC236}">
                <a16:creationId xmlns:a16="http://schemas.microsoft.com/office/drawing/2014/main" id="{446DA883-8172-41A5-81BB-C2CA2C65DE0F}"/>
              </a:ext>
            </a:extLst>
          </p:cNvPr>
          <p:cNvGrpSpPr/>
          <p:nvPr/>
        </p:nvGrpSpPr>
        <p:grpSpPr>
          <a:xfrm>
            <a:off x="2667832" y="72756"/>
            <a:ext cx="6412567" cy="6571108"/>
            <a:chOff x="2672231" y="71213"/>
            <a:chExt cx="6412567" cy="6571108"/>
          </a:xfrm>
        </p:grpSpPr>
        <p:sp>
          <p:nvSpPr>
            <p:cNvPr id="21" name="Segment 5">
              <a:extLst>
                <a:ext uri="{FF2B5EF4-FFF2-40B4-BE49-F238E27FC236}">
                  <a16:creationId xmlns:a16="http://schemas.microsoft.com/office/drawing/2014/main" id="{977BE0F8-E188-4C24-9279-4D7F4C675EA5}"/>
                </a:ext>
              </a:extLst>
            </p:cNvPr>
            <p:cNvSpPr/>
            <p:nvPr/>
          </p:nvSpPr>
          <p:spPr>
            <a:xfrm rot="1080000">
              <a:off x="3575343" y="71213"/>
              <a:ext cx="2811223" cy="2884495"/>
            </a:xfrm>
            <a:custGeom>
              <a:avLst/>
              <a:gdLst>
                <a:gd name="connsiteX0" fmla="*/ 2112427 w 2811223"/>
                <a:gd name="connsiteY0" fmla="*/ 9233 h 2884495"/>
                <a:gd name="connsiteX1" fmla="*/ 2143494 w 2811223"/>
                <a:gd name="connsiteY1" fmla="*/ 0 h 2884495"/>
                <a:gd name="connsiteX2" fmla="*/ 2811223 w 2811223"/>
                <a:gd name="connsiteY2" fmla="*/ 2055059 h 2884495"/>
                <a:gd name="connsiteX3" fmla="*/ 2779903 w 2811223"/>
                <a:gd name="connsiteY3" fmla="*/ 2063515 h 2884495"/>
                <a:gd name="connsiteX4" fmla="*/ 2161077 w 2811223"/>
                <a:gd name="connsiteY4" fmla="*/ 2842552 h 2884495"/>
                <a:gd name="connsiteX5" fmla="*/ 2159537 w 2811223"/>
                <a:gd name="connsiteY5" fmla="*/ 2884495 h 2884495"/>
                <a:gd name="connsiteX6" fmla="*/ 0 w 2811223"/>
                <a:gd name="connsiteY6" fmla="*/ 2884495 h 2884495"/>
                <a:gd name="connsiteX7" fmla="*/ 8319 w 2811223"/>
                <a:gd name="connsiteY7" fmla="*/ 2657987 h 2884495"/>
                <a:gd name="connsiteX8" fmla="*/ 2112427 w 2811223"/>
                <a:gd name="connsiteY8" fmla="*/ 9233 h 288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223" h="2884495">
                  <a:moveTo>
                    <a:pt x="2112427" y="9233"/>
                  </a:moveTo>
                  <a:lnTo>
                    <a:pt x="2143494" y="0"/>
                  </a:lnTo>
                  <a:lnTo>
                    <a:pt x="2811223" y="2055059"/>
                  </a:lnTo>
                  <a:lnTo>
                    <a:pt x="2779903" y="2063515"/>
                  </a:lnTo>
                  <a:cubicBezTo>
                    <a:pt x="2425357" y="2178714"/>
                    <a:pt x="2191198" y="2493117"/>
                    <a:pt x="2161077" y="2842552"/>
                  </a:cubicBezTo>
                  <a:lnTo>
                    <a:pt x="2159537" y="2884495"/>
                  </a:lnTo>
                  <a:lnTo>
                    <a:pt x="0" y="2884495"/>
                  </a:lnTo>
                  <a:lnTo>
                    <a:pt x="8319" y="2657987"/>
                  </a:lnTo>
                  <a:cubicBezTo>
                    <a:pt x="110746" y="1469907"/>
                    <a:pt x="906924" y="400925"/>
                    <a:pt x="2112427" y="9233"/>
                  </a:cubicBezTo>
                  <a:close/>
                </a:path>
              </a:pathLst>
            </a:cu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egment 4">
              <a:extLst>
                <a:ext uri="{FF2B5EF4-FFF2-40B4-BE49-F238E27FC236}">
                  <a16:creationId xmlns:a16="http://schemas.microsoft.com/office/drawing/2014/main" id="{00674F1A-03DC-424B-B2BB-3794FF19929E}"/>
                </a:ext>
              </a:extLst>
            </p:cNvPr>
            <p:cNvSpPr/>
            <p:nvPr/>
          </p:nvSpPr>
          <p:spPr>
            <a:xfrm rot="1080000">
              <a:off x="2672231" y="2812248"/>
              <a:ext cx="2788503" cy="2940534"/>
            </a:xfrm>
            <a:custGeom>
              <a:avLst/>
              <a:gdLst>
                <a:gd name="connsiteX0" fmla="*/ 2537 w 2788503"/>
                <a:gd name="connsiteY0" fmla="*/ 0 h 2940534"/>
                <a:gd name="connsiteX1" fmla="*/ 2162074 w 2788503"/>
                <a:gd name="connsiteY1" fmla="*/ 0 h 2940534"/>
                <a:gd name="connsiteX2" fmla="*/ 2160516 w 2788503"/>
                <a:gd name="connsiteY2" fmla="*/ 42450 h 2940534"/>
                <a:gd name="connsiteX3" fmla="*/ 2204737 w 2788503"/>
                <a:gd name="connsiteY3" fmla="*/ 309486 h 2940534"/>
                <a:gd name="connsiteX4" fmla="*/ 2652096 w 2788503"/>
                <a:gd name="connsiteY4" fmla="*/ 833277 h 2940534"/>
                <a:gd name="connsiteX5" fmla="*/ 2788503 w 2788503"/>
                <a:gd name="connsiteY5" fmla="*/ 887078 h 2940534"/>
                <a:gd name="connsiteX6" fmla="*/ 2121295 w 2788503"/>
                <a:gd name="connsiteY6" fmla="*/ 2940534 h 2940534"/>
                <a:gd name="connsiteX7" fmla="*/ 1939105 w 2788503"/>
                <a:gd name="connsiteY7" fmla="*/ 2878555 h 2940534"/>
                <a:gd name="connsiteX8" fmla="*/ 150346 w 2788503"/>
                <a:gd name="connsiteY8" fmla="*/ 976998 h 2940534"/>
                <a:gd name="connsiteX9" fmla="*/ 0 w 2788503"/>
                <a:gd name="connsiteY9" fmla="*/ 69071 h 2940534"/>
                <a:gd name="connsiteX10" fmla="*/ 2537 w 2788503"/>
                <a:gd name="connsiteY10" fmla="*/ 0 h 294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8503" h="2940534">
                  <a:moveTo>
                    <a:pt x="2537" y="0"/>
                  </a:moveTo>
                  <a:lnTo>
                    <a:pt x="2162074" y="0"/>
                  </a:lnTo>
                  <a:lnTo>
                    <a:pt x="2160516" y="42450"/>
                  </a:lnTo>
                  <a:cubicBezTo>
                    <a:pt x="2161632" y="130982"/>
                    <a:pt x="2175937" y="220850"/>
                    <a:pt x="2204737" y="309486"/>
                  </a:cubicBezTo>
                  <a:cubicBezTo>
                    <a:pt x="2281536" y="545850"/>
                    <a:pt x="2446871" y="728709"/>
                    <a:pt x="2652096" y="833277"/>
                  </a:cubicBezTo>
                  <a:lnTo>
                    <a:pt x="2788503" y="887078"/>
                  </a:lnTo>
                  <a:lnTo>
                    <a:pt x="2121295" y="2940534"/>
                  </a:lnTo>
                  <a:lnTo>
                    <a:pt x="1939105" y="2878555"/>
                  </a:lnTo>
                  <a:cubicBezTo>
                    <a:pt x="1118854" y="2554938"/>
                    <a:pt x="444104" y="1881092"/>
                    <a:pt x="150346" y="976998"/>
                  </a:cubicBezTo>
                  <a:cubicBezTo>
                    <a:pt x="52427" y="675634"/>
                    <a:pt x="3793" y="370084"/>
                    <a:pt x="0" y="69071"/>
                  </a:cubicBezTo>
                  <a:lnTo>
                    <a:pt x="2537" y="0"/>
                  </a:lnTo>
                  <a:close/>
                </a:path>
              </a:pathLst>
            </a:cu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egment 3">
              <a:extLst>
                <a:ext uri="{FF2B5EF4-FFF2-40B4-BE49-F238E27FC236}">
                  <a16:creationId xmlns:a16="http://schemas.microsoft.com/office/drawing/2014/main" id="{9D265CF6-F8BB-4CEF-A972-18B8B6F856DA}"/>
                </a:ext>
              </a:extLst>
            </p:cNvPr>
            <p:cNvSpPr/>
            <p:nvPr/>
          </p:nvSpPr>
          <p:spPr>
            <a:xfrm rot="1080000">
              <a:off x="4570919" y="4087572"/>
              <a:ext cx="3423812" cy="2554749"/>
            </a:xfrm>
            <a:custGeom>
              <a:avLst/>
              <a:gdLst>
                <a:gd name="connsiteX0" fmla="*/ 1675838 w 3423812"/>
                <a:gd name="connsiteY0" fmla="*/ 0 h 2554749"/>
                <a:gd name="connsiteX1" fmla="*/ 3423812 w 3423812"/>
                <a:gd name="connsiteY1" fmla="*/ 1269977 h 2554749"/>
                <a:gd name="connsiteX2" fmla="*/ 3347284 w 3423812"/>
                <a:gd name="connsiteY2" fmla="*/ 1378414 h 2554749"/>
                <a:gd name="connsiteX3" fmla="*/ 1881577 w 3423812"/>
                <a:gd name="connsiteY3" fmla="*/ 2404145 h 2554749"/>
                <a:gd name="connsiteX4" fmla="*/ 92885 w 3423812"/>
                <a:gd name="connsiteY4" fmla="*/ 2435832 h 2554749"/>
                <a:gd name="connsiteX5" fmla="*/ 0 w 3423812"/>
                <a:gd name="connsiteY5" fmla="*/ 2404234 h 2554749"/>
                <a:gd name="connsiteX6" fmla="*/ 667155 w 3423812"/>
                <a:gd name="connsiteY6" fmla="*/ 350942 h 2554749"/>
                <a:gd name="connsiteX7" fmla="*/ 688032 w 3423812"/>
                <a:gd name="connsiteY7" fmla="*/ 359177 h 2554749"/>
                <a:gd name="connsiteX8" fmla="*/ 1214100 w 3423812"/>
                <a:gd name="connsiteY8" fmla="*/ 349863 h 2554749"/>
                <a:gd name="connsiteX9" fmla="*/ 1645172 w 3423812"/>
                <a:gd name="connsiteY9" fmla="*/ 48183 h 2554749"/>
                <a:gd name="connsiteX10" fmla="*/ 1675838 w 3423812"/>
                <a:gd name="connsiteY10" fmla="*/ 0 h 25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3812" h="2554749">
                  <a:moveTo>
                    <a:pt x="1675838" y="0"/>
                  </a:moveTo>
                  <a:lnTo>
                    <a:pt x="3423812" y="1269977"/>
                  </a:lnTo>
                  <a:lnTo>
                    <a:pt x="3347284" y="1378414"/>
                  </a:lnTo>
                  <a:cubicBezTo>
                    <a:pt x="2984748" y="1843131"/>
                    <a:pt x="2484328" y="2208299"/>
                    <a:pt x="1881577" y="2404145"/>
                  </a:cubicBezTo>
                  <a:cubicBezTo>
                    <a:pt x="1278826" y="2599991"/>
                    <a:pt x="659336" y="2598703"/>
                    <a:pt x="92885" y="2435832"/>
                  </a:cubicBezTo>
                  <a:lnTo>
                    <a:pt x="0" y="2404234"/>
                  </a:lnTo>
                  <a:lnTo>
                    <a:pt x="667155" y="350942"/>
                  </a:lnTo>
                  <a:lnTo>
                    <a:pt x="688032" y="359177"/>
                  </a:lnTo>
                  <a:cubicBezTo>
                    <a:pt x="854630" y="407082"/>
                    <a:pt x="1036827" y="407462"/>
                    <a:pt x="1214100" y="349863"/>
                  </a:cubicBezTo>
                  <a:cubicBezTo>
                    <a:pt x="1391373" y="292263"/>
                    <a:pt x="1538549" y="184863"/>
                    <a:pt x="1645172" y="48183"/>
                  </a:cubicBezTo>
                  <a:lnTo>
                    <a:pt x="1675838" y="0"/>
                  </a:lnTo>
                  <a:close/>
                </a:path>
              </a:pathLst>
            </a:cu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egment 2">
              <a:extLst>
                <a:ext uri="{FF2B5EF4-FFF2-40B4-BE49-F238E27FC236}">
                  <a16:creationId xmlns:a16="http://schemas.microsoft.com/office/drawing/2014/main" id="{E94C231C-5B5A-427B-B176-C034B8961075}"/>
                </a:ext>
              </a:extLst>
            </p:cNvPr>
            <p:cNvSpPr/>
            <p:nvPr/>
          </p:nvSpPr>
          <p:spPr>
            <a:xfrm rot="1080000">
              <a:off x="6734216" y="2215253"/>
              <a:ext cx="2334117" cy="3572758"/>
            </a:xfrm>
            <a:custGeom>
              <a:avLst/>
              <a:gdLst>
                <a:gd name="connsiteX0" fmla="*/ 1747103 w 2334117"/>
                <a:gd name="connsiteY0" fmla="*/ 0 h 3572758"/>
                <a:gd name="connsiteX1" fmla="*/ 1771496 w 2334117"/>
                <a:gd name="connsiteY1" fmla="*/ 31107 h 3572758"/>
                <a:gd name="connsiteX2" fmla="*/ 2183530 w 2334117"/>
                <a:gd name="connsiteY2" fmla="*/ 854007 h 3572758"/>
                <a:gd name="connsiteX3" fmla="*/ 1854101 w 2334117"/>
                <a:gd name="connsiteY3" fmla="*/ 3443805 h 3572758"/>
                <a:gd name="connsiteX4" fmla="*/ 1763093 w 2334117"/>
                <a:gd name="connsiteY4" fmla="*/ 3572758 h 3572758"/>
                <a:gd name="connsiteX5" fmla="*/ 14979 w 2334117"/>
                <a:gd name="connsiteY5" fmla="*/ 2302679 h 3572758"/>
                <a:gd name="connsiteX6" fmla="*/ 75094 w 2334117"/>
                <a:gd name="connsiteY6" fmla="*/ 2208225 h 3572758"/>
                <a:gd name="connsiteX7" fmla="*/ 129140 w 2334117"/>
                <a:gd name="connsiteY7" fmla="*/ 1521519 h 3572758"/>
                <a:gd name="connsiteX8" fmla="*/ 7955 w 2334117"/>
                <a:gd name="connsiteY8" fmla="*/ 1279489 h 3572758"/>
                <a:gd name="connsiteX9" fmla="*/ 0 w 2334117"/>
                <a:gd name="connsiteY9" fmla="*/ 1269345 h 3572758"/>
                <a:gd name="connsiteX10" fmla="*/ 1747103 w 2334117"/>
                <a:gd name="connsiteY10" fmla="*/ 0 h 357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4117" h="3572758">
                  <a:moveTo>
                    <a:pt x="1747103" y="0"/>
                  </a:moveTo>
                  <a:lnTo>
                    <a:pt x="1771496" y="31107"/>
                  </a:lnTo>
                  <a:cubicBezTo>
                    <a:pt x="1945359" y="276861"/>
                    <a:pt x="2085611" y="552642"/>
                    <a:pt x="2183530" y="854007"/>
                  </a:cubicBezTo>
                  <a:cubicBezTo>
                    <a:pt x="2477288" y="1758100"/>
                    <a:pt x="2327480" y="2699862"/>
                    <a:pt x="1854101" y="3443805"/>
                  </a:cubicBezTo>
                  <a:lnTo>
                    <a:pt x="1763093" y="3572758"/>
                  </a:lnTo>
                  <a:lnTo>
                    <a:pt x="14979" y="2302679"/>
                  </a:lnTo>
                  <a:lnTo>
                    <a:pt x="75094" y="2208225"/>
                  </a:lnTo>
                  <a:cubicBezTo>
                    <a:pt x="179662" y="2003000"/>
                    <a:pt x="205939" y="1757883"/>
                    <a:pt x="129140" y="1521519"/>
                  </a:cubicBezTo>
                  <a:cubicBezTo>
                    <a:pt x="100340" y="1432882"/>
                    <a:pt x="59090" y="1351770"/>
                    <a:pt x="7955" y="1279489"/>
                  </a:cubicBezTo>
                  <a:lnTo>
                    <a:pt x="0" y="1269345"/>
                  </a:lnTo>
                  <a:lnTo>
                    <a:pt x="1747103" y="0"/>
                  </a:lnTo>
                  <a:close/>
                </a:path>
              </a:pathLst>
            </a:custGeom>
            <a:solidFill>
              <a:srgbClr val="FFC0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egment 1">
              <a:extLst>
                <a:ext uri="{FF2B5EF4-FFF2-40B4-BE49-F238E27FC236}">
                  <a16:creationId xmlns:a16="http://schemas.microsoft.com/office/drawing/2014/main" id="{F8F7F450-13FA-4CB3-8CE1-CA23344E8C1E}"/>
                </a:ext>
              </a:extLst>
            </p:cNvPr>
            <p:cNvSpPr/>
            <p:nvPr/>
          </p:nvSpPr>
          <p:spPr>
            <a:xfrm rot="1080000">
              <a:off x="5702034" y="697243"/>
              <a:ext cx="3382764" cy="2527713"/>
            </a:xfrm>
            <a:custGeom>
              <a:avLst/>
              <a:gdLst>
                <a:gd name="connsiteX0" fmla="*/ 0 w 3382764"/>
                <a:gd name="connsiteY0" fmla="*/ 140345 h 2527713"/>
                <a:gd name="connsiteX1" fmla="*/ 116477 w 3382764"/>
                <a:gd name="connsiteY1" fmla="*/ 105729 h 2527713"/>
                <a:gd name="connsiteX2" fmla="*/ 3224638 w 3382764"/>
                <a:gd name="connsiteY2" fmla="*/ 1056728 h 2527713"/>
                <a:gd name="connsiteX3" fmla="*/ 3382764 w 3382764"/>
                <a:gd name="connsiteY3" fmla="*/ 1258368 h 2527713"/>
                <a:gd name="connsiteX4" fmla="*/ 1635661 w 3382764"/>
                <a:gd name="connsiteY4" fmla="*/ 2527713 h 2527713"/>
                <a:gd name="connsiteX5" fmla="*/ 1591504 w 3382764"/>
                <a:gd name="connsiteY5" fmla="*/ 2471403 h 2527713"/>
                <a:gd name="connsiteX6" fmla="*/ 721910 w 3382764"/>
                <a:gd name="connsiteY6" fmla="*/ 2180870 h 2527713"/>
                <a:gd name="connsiteX7" fmla="*/ 667757 w 3382764"/>
                <a:gd name="connsiteY7" fmla="*/ 2195491 h 2527713"/>
                <a:gd name="connsiteX8" fmla="*/ 0 w 3382764"/>
                <a:gd name="connsiteY8" fmla="*/ 140345 h 25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2764" h="2527713">
                  <a:moveTo>
                    <a:pt x="0" y="140345"/>
                  </a:moveTo>
                  <a:lnTo>
                    <a:pt x="116477" y="105729"/>
                  </a:lnTo>
                  <a:cubicBezTo>
                    <a:pt x="1276168" y="-207142"/>
                    <a:pt x="2475987" y="193296"/>
                    <a:pt x="3224638" y="1056728"/>
                  </a:cubicBezTo>
                  <a:lnTo>
                    <a:pt x="3382764" y="1258368"/>
                  </a:lnTo>
                  <a:lnTo>
                    <a:pt x="1635661" y="2527713"/>
                  </a:lnTo>
                  <a:lnTo>
                    <a:pt x="1591504" y="2471403"/>
                  </a:lnTo>
                  <a:cubicBezTo>
                    <a:pt x="1380890" y="2228492"/>
                    <a:pt x="1048874" y="2110171"/>
                    <a:pt x="721910" y="2180870"/>
                  </a:cubicBezTo>
                  <a:lnTo>
                    <a:pt x="667757" y="2195491"/>
                  </a:lnTo>
                  <a:lnTo>
                    <a:pt x="0" y="140345"/>
                  </a:lnTo>
                  <a:close/>
                </a:path>
              </a:pathLst>
            </a:custGeom>
            <a:solidFill>
              <a:srgbClr val="FF3399"/>
            </a:solidFill>
            <a:ln w="63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egment 5 Text">
              <a:extLst>
                <a:ext uri="{FF2B5EF4-FFF2-40B4-BE49-F238E27FC236}">
                  <a16:creationId xmlns:a16="http://schemas.microsoft.com/office/drawing/2014/main" id="{43FD8F23-0727-4815-A0CC-735EB41A1448}"/>
                </a:ext>
              </a:extLst>
            </p:cNvPr>
            <p:cNvSpPr/>
            <p:nvPr/>
          </p:nvSpPr>
          <p:spPr>
            <a:xfrm rot="19500000" flipH="1">
              <a:off x="4000256" y="959011"/>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نقطتين</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7" name="Segment 4 Text">
              <a:extLst>
                <a:ext uri="{FF2B5EF4-FFF2-40B4-BE49-F238E27FC236}">
                  <a16:creationId xmlns:a16="http://schemas.microsoft.com/office/drawing/2014/main" id="{9C51AA6D-0BE5-495E-9520-84769D40F827}"/>
                </a:ext>
              </a:extLst>
            </p:cNvPr>
            <p:cNvSpPr/>
            <p:nvPr/>
          </p:nvSpPr>
          <p:spPr>
            <a:xfrm rot="14700000" flipH="1">
              <a:off x="3245981" y="3356604"/>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3نقاط</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8" name="Segment 3 Text">
              <a:extLst>
                <a:ext uri="{FF2B5EF4-FFF2-40B4-BE49-F238E27FC236}">
                  <a16:creationId xmlns:a16="http://schemas.microsoft.com/office/drawing/2014/main" id="{5C24AF06-5CBA-42BC-9195-C58F4923115F}"/>
                </a:ext>
              </a:extLst>
            </p:cNvPr>
            <p:cNvSpPr/>
            <p:nvPr/>
          </p:nvSpPr>
          <p:spPr>
            <a:xfrm rot="10800000">
              <a:off x="5267961" y="4816996"/>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4 نقاط</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29" name="Segment 2 Text">
              <a:extLst>
                <a:ext uri="{FF2B5EF4-FFF2-40B4-BE49-F238E27FC236}">
                  <a16:creationId xmlns:a16="http://schemas.microsoft.com/office/drawing/2014/main" id="{2879A6EC-2A1D-4EC8-B888-C7071CCCFF3F}"/>
                </a:ext>
              </a:extLst>
            </p:cNvPr>
            <p:cNvSpPr/>
            <p:nvPr/>
          </p:nvSpPr>
          <p:spPr>
            <a:xfrm rot="6613116">
              <a:off x="7191981" y="3327473"/>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5 نقاط</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sp>
          <p:nvSpPr>
            <p:cNvPr id="30" name="Segment 1 Text">
              <a:extLst>
                <a:ext uri="{FF2B5EF4-FFF2-40B4-BE49-F238E27FC236}">
                  <a16:creationId xmlns:a16="http://schemas.microsoft.com/office/drawing/2014/main" id="{7776A6C4-0380-490A-AD0F-B5EC05020C7C}"/>
                </a:ext>
              </a:extLst>
            </p:cNvPr>
            <p:cNvSpPr/>
            <p:nvPr/>
          </p:nvSpPr>
          <p:spPr>
            <a:xfrm rot="2100000">
              <a:off x="6469207" y="976360"/>
              <a:ext cx="1772057" cy="1494461"/>
            </a:xfrm>
            <a:prstGeom prst="rect">
              <a:avLst/>
            </a:prstGeom>
            <a:noFill/>
          </p:spPr>
          <p:txBody>
            <a:bodyPr vert="horz" wrap="square" lIns="36000" tIns="36000" rIns="36000" bIns="3600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نقطة</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7" name="Spin Button">
            <a:extLst>
              <a:ext uri="{FF2B5EF4-FFF2-40B4-BE49-F238E27FC236}">
                <a16:creationId xmlns:a16="http://schemas.microsoft.com/office/drawing/2014/main" id="{1972FA71-9F7D-4B81-B488-7F26645D57CD}"/>
              </a:ext>
            </a:extLst>
          </p:cNvPr>
          <p:cNvGrpSpPr/>
          <p:nvPr/>
        </p:nvGrpSpPr>
        <p:grpSpPr>
          <a:xfrm>
            <a:off x="5196000" y="2529000"/>
            <a:ext cx="1800000" cy="1800000"/>
            <a:chOff x="5196000" y="2529000"/>
            <a:chExt cx="1800000" cy="1800000"/>
          </a:xfrm>
        </p:grpSpPr>
        <p:sp>
          <p:nvSpPr>
            <p:cNvPr id="51" name="Spin Button">
              <a:extLst>
                <a:ext uri="{FF2B5EF4-FFF2-40B4-BE49-F238E27FC236}">
                  <a16:creationId xmlns:a16="http://schemas.microsoft.com/office/drawing/2014/main" id="{B7650D7D-7FCB-4A79-BFAA-6C32C5E3579F}"/>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accent6">
                <a:lumMod val="60000"/>
                <a:lumOff val="40000"/>
              </a:schemeClr>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SPIN</a:t>
              </a:r>
            </a:p>
          </p:txBody>
        </p:sp>
        <p:sp>
          <p:nvSpPr>
            <p:cNvPr id="63" name="Arrow: Curved Down 62">
              <a:extLst>
                <a:ext uri="{FF2B5EF4-FFF2-40B4-BE49-F238E27FC236}">
                  <a16:creationId xmlns:a16="http://schemas.microsoft.com/office/drawing/2014/main" id="{B210A41A-0C7E-475B-831B-931895C7011C}"/>
                </a:ext>
              </a:extLst>
            </p:cNvPr>
            <p:cNvSpPr/>
            <p:nvPr/>
          </p:nvSpPr>
          <p:spPr>
            <a:xfrm>
              <a:off x="5392462" y="2664749"/>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Arrow: Curved Down 63">
              <a:extLst>
                <a:ext uri="{FF2B5EF4-FFF2-40B4-BE49-F238E27FC236}">
                  <a16:creationId xmlns:a16="http://schemas.microsoft.com/office/drawing/2014/main" id="{1CA3CB84-AD33-4099-80E9-01351CE5DBB5}"/>
                </a:ext>
              </a:extLst>
            </p:cNvPr>
            <p:cNvSpPr/>
            <p:nvPr/>
          </p:nvSpPr>
          <p:spPr>
            <a:xfrm flipH="1" flipV="1">
              <a:off x="5384979" y="3672555"/>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Marker">
            <a:extLst>
              <a:ext uri="{FF2B5EF4-FFF2-40B4-BE49-F238E27FC236}">
                <a16:creationId xmlns:a16="http://schemas.microsoft.com/office/drawing/2014/main" id="{6F381C54-25EF-445D-B869-A54C62C08DBE}"/>
              </a:ext>
            </a:extLst>
          </p:cNvPr>
          <p:cNvSpPr/>
          <p:nvPr/>
        </p:nvSpPr>
        <p:spPr>
          <a:xfrm rot="10800000">
            <a:off x="5741207" y="-2198"/>
            <a:ext cx="720000" cy="720000"/>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85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50" fill="hold"/>
                                        <p:tgtEl>
                                          <p:spTgt spid="2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
                                        <p:tgtEl>
                                          <p:spTgt spid="46"/>
                                        </p:tgtEl>
                                      </p:cBhvr>
                                    </p:animEffect>
                                  </p:childTnLst>
                                </p:cTn>
                              </p:par>
                              <p:par>
                                <p:cTn id="12" presetID="10" presetClass="exit" presetSubtype="0" fill="hold" grpId="1" nodeType="withEffect">
                                  <p:stCondLst>
                                    <p:cond delay="0"/>
                                  </p:stCondLst>
                                  <p:childTnLst>
                                    <p:animEffect transition="out" filter="fade">
                                      <p:cBhvr>
                                        <p:cTn id="13" dur="10"/>
                                        <p:tgtEl>
                                          <p:spTgt spid="46"/>
                                        </p:tgtEl>
                                      </p:cBhvr>
                                    </p:animEffect>
                                    <p:set>
                                      <p:cBhvr>
                                        <p:cTn id="14" dur="1" fill="hold">
                                          <p:stCondLst>
                                            <p:cond delay="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46" grpId="0" animBg="1"/>
      <p:bldP spid="4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مجموعة 14">
            <a:extLst>
              <a:ext uri="{FF2B5EF4-FFF2-40B4-BE49-F238E27FC236}">
                <a16:creationId xmlns:a16="http://schemas.microsoft.com/office/drawing/2014/main" id="{06898D36-8297-44AD-9B7C-4368628136E7}"/>
              </a:ext>
            </a:extLst>
          </p:cNvPr>
          <p:cNvGrpSpPr/>
          <p:nvPr/>
        </p:nvGrpSpPr>
        <p:grpSpPr>
          <a:xfrm>
            <a:off x="8538077" y="115613"/>
            <a:ext cx="3247217" cy="1881717"/>
            <a:chOff x="9458946" y="-76451"/>
            <a:chExt cx="2262352" cy="2380593"/>
          </a:xfrm>
        </p:grpSpPr>
        <p:pic>
          <p:nvPicPr>
            <p:cNvPr id="16" name="صورة 15">
              <a:extLst>
                <a:ext uri="{FF2B5EF4-FFF2-40B4-BE49-F238E27FC236}">
                  <a16:creationId xmlns:a16="http://schemas.microsoft.com/office/drawing/2014/main" id="{F2EA057F-EB1F-481E-B2CC-4113AFBB1858}"/>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458946" y="-76451"/>
              <a:ext cx="2262352" cy="2380593"/>
            </a:xfrm>
            <a:prstGeom prst="rect">
              <a:avLst/>
            </a:prstGeom>
          </p:spPr>
        </p:pic>
        <p:sp>
          <p:nvSpPr>
            <p:cNvPr id="17" name="مربع نص 16">
              <a:extLst>
                <a:ext uri="{FF2B5EF4-FFF2-40B4-BE49-F238E27FC236}">
                  <a16:creationId xmlns:a16="http://schemas.microsoft.com/office/drawing/2014/main" id="{07D89CA8-6830-437C-BFED-6EB4155B3110}"/>
                </a:ext>
              </a:extLst>
            </p:cNvPr>
            <p:cNvSpPr txBox="1"/>
            <p:nvPr/>
          </p:nvSpPr>
          <p:spPr>
            <a:xfrm>
              <a:off x="9624805" y="510316"/>
              <a:ext cx="1568160" cy="1207057"/>
            </a:xfrm>
            <a:prstGeom prst="rect">
              <a:avLst/>
            </a:prstGeom>
            <a:noFill/>
          </p:spPr>
          <p:txBody>
            <a:bodyPr wrap="square" rtlCol="1">
              <a:spAutoFit/>
            </a:bodyPr>
            <a:lstStyle/>
            <a:p>
              <a:pPr algn="ctr"/>
              <a:r>
                <a:rPr lang="ar-SA" sz="2800" b="1" dirty="0">
                  <a:solidFill>
                    <a:schemeClr val="tx2">
                      <a:lumMod val="75000"/>
                    </a:schemeClr>
                  </a:solidFill>
                </a:rPr>
                <a:t>تعلمنا في الدرس السابق </a:t>
              </a:r>
            </a:p>
          </p:txBody>
        </p:sp>
      </p:grpSp>
      <p:grpSp>
        <p:nvGrpSpPr>
          <p:cNvPr id="3" name="مجموعة 2">
            <a:extLst>
              <a:ext uri="{FF2B5EF4-FFF2-40B4-BE49-F238E27FC236}">
                <a16:creationId xmlns:a16="http://schemas.microsoft.com/office/drawing/2014/main" id="{D50917FB-18E6-4256-A2F9-55F014AD5A73}"/>
              </a:ext>
            </a:extLst>
          </p:cNvPr>
          <p:cNvGrpSpPr/>
          <p:nvPr/>
        </p:nvGrpSpPr>
        <p:grpSpPr>
          <a:xfrm>
            <a:off x="3640297" y="2932566"/>
            <a:ext cx="7576888" cy="3573514"/>
            <a:chOff x="636654" y="364654"/>
            <a:chExt cx="7576888" cy="3573514"/>
          </a:xfrm>
        </p:grpSpPr>
        <p:sp>
          <p:nvSpPr>
            <p:cNvPr id="44" name="مربع نص 43">
              <a:extLst>
                <a:ext uri="{FF2B5EF4-FFF2-40B4-BE49-F238E27FC236}">
                  <a16:creationId xmlns:a16="http://schemas.microsoft.com/office/drawing/2014/main" id="{177E4542-212A-4FDB-B94F-D98B546ADA70}"/>
                </a:ext>
              </a:extLst>
            </p:cNvPr>
            <p:cNvSpPr txBox="1"/>
            <p:nvPr/>
          </p:nvSpPr>
          <p:spPr>
            <a:xfrm>
              <a:off x="2870903" y="364654"/>
              <a:ext cx="3310758" cy="646331"/>
            </a:xfrm>
            <a:prstGeom prst="rect">
              <a:avLst/>
            </a:prstGeom>
            <a:noFill/>
          </p:spPr>
          <p:txBody>
            <a:bodyPr wrap="square" rtlCol="1">
              <a:spAutoFit/>
            </a:bodyPr>
            <a:lstStyle/>
            <a:p>
              <a:pPr algn="ctr"/>
              <a:r>
                <a:rPr lang="ar-SA" sz="3600" b="1" dirty="0">
                  <a:solidFill>
                    <a:srgbClr val="57A3A7"/>
                  </a:solidFill>
                  <a:cs typeface="AGA Aladdin Regular" pitchFamily="2" charset="-78"/>
                </a:rPr>
                <a:t> وظائف الجذور</a:t>
              </a:r>
            </a:p>
          </p:txBody>
        </p:sp>
        <p:sp>
          <p:nvSpPr>
            <p:cNvPr id="45" name="شكل بيضاوي 44">
              <a:extLst>
                <a:ext uri="{FF2B5EF4-FFF2-40B4-BE49-F238E27FC236}">
                  <a16:creationId xmlns:a16="http://schemas.microsoft.com/office/drawing/2014/main" id="{DD6FEBF0-55CB-407E-BD65-93066512CDC9}"/>
                </a:ext>
              </a:extLst>
            </p:cNvPr>
            <p:cNvSpPr/>
            <p:nvPr/>
          </p:nvSpPr>
          <p:spPr>
            <a:xfrm>
              <a:off x="4493193" y="2381991"/>
              <a:ext cx="1651256" cy="155617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امتصاص الماء والمغذيات </a:t>
              </a:r>
            </a:p>
          </p:txBody>
        </p:sp>
        <p:sp>
          <p:nvSpPr>
            <p:cNvPr id="46" name="شكل بيضاوي 45">
              <a:extLst>
                <a:ext uri="{FF2B5EF4-FFF2-40B4-BE49-F238E27FC236}">
                  <a16:creationId xmlns:a16="http://schemas.microsoft.com/office/drawing/2014/main" id="{77DC6098-E565-4A40-B7AE-75C1E984CEC2}"/>
                </a:ext>
              </a:extLst>
            </p:cNvPr>
            <p:cNvSpPr/>
            <p:nvPr/>
          </p:nvSpPr>
          <p:spPr>
            <a:xfrm>
              <a:off x="636654" y="2438179"/>
              <a:ext cx="1787446" cy="149439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امتصاص الاكسجين</a:t>
              </a:r>
            </a:p>
          </p:txBody>
        </p:sp>
        <p:sp>
          <p:nvSpPr>
            <p:cNvPr id="47" name="شكل بيضاوي 46">
              <a:extLst>
                <a:ext uri="{FF2B5EF4-FFF2-40B4-BE49-F238E27FC236}">
                  <a16:creationId xmlns:a16="http://schemas.microsoft.com/office/drawing/2014/main" id="{E5BDB306-B44F-4DFF-8AAD-818D979E9A5C}"/>
                </a:ext>
              </a:extLst>
            </p:cNvPr>
            <p:cNvSpPr/>
            <p:nvPr/>
          </p:nvSpPr>
          <p:spPr>
            <a:xfrm>
              <a:off x="2595584" y="2376398"/>
              <a:ext cx="1787447" cy="155617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تخزين الغذاء والماء </a:t>
              </a:r>
            </a:p>
          </p:txBody>
        </p:sp>
        <p:grpSp>
          <p:nvGrpSpPr>
            <p:cNvPr id="48" name="مجموعة 47">
              <a:extLst>
                <a:ext uri="{FF2B5EF4-FFF2-40B4-BE49-F238E27FC236}">
                  <a16:creationId xmlns:a16="http://schemas.microsoft.com/office/drawing/2014/main" id="{19CD75EC-A233-4909-A93E-4B8C15177ECE}"/>
                </a:ext>
              </a:extLst>
            </p:cNvPr>
            <p:cNvGrpSpPr/>
            <p:nvPr/>
          </p:nvGrpSpPr>
          <p:grpSpPr>
            <a:xfrm>
              <a:off x="1746662" y="1091476"/>
              <a:ext cx="5697985" cy="1284923"/>
              <a:chOff x="4423477" y="2706358"/>
              <a:chExt cx="5697985" cy="1284923"/>
            </a:xfrm>
          </p:grpSpPr>
          <p:grpSp>
            <p:nvGrpSpPr>
              <p:cNvPr id="49" name="مجموعة 48">
                <a:extLst>
                  <a:ext uri="{FF2B5EF4-FFF2-40B4-BE49-F238E27FC236}">
                    <a16:creationId xmlns:a16="http://schemas.microsoft.com/office/drawing/2014/main" id="{A033AE7B-2D61-4CF8-9AD2-BDE8993AD836}"/>
                  </a:ext>
                </a:extLst>
              </p:cNvPr>
              <p:cNvGrpSpPr/>
              <p:nvPr/>
            </p:nvGrpSpPr>
            <p:grpSpPr>
              <a:xfrm>
                <a:off x="4423477" y="2706358"/>
                <a:ext cx="3574894" cy="1182209"/>
                <a:chOff x="6704223" y="1571501"/>
                <a:chExt cx="3574894" cy="1182209"/>
              </a:xfrm>
            </p:grpSpPr>
            <p:grpSp>
              <p:nvGrpSpPr>
                <p:cNvPr id="52" name="مجموعة 51">
                  <a:extLst>
                    <a:ext uri="{FF2B5EF4-FFF2-40B4-BE49-F238E27FC236}">
                      <a16:creationId xmlns:a16="http://schemas.microsoft.com/office/drawing/2014/main" id="{3ABBB9A4-D690-4250-9D95-019FFED09CE3}"/>
                    </a:ext>
                  </a:extLst>
                </p:cNvPr>
                <p:cNvGrpSpPr/>
                <p:nvPr/>
              </p:nvGrpSpPr>
              <p:grpSpPr>
                <a:xfrm>
                  <a:off x="6704223" y="1571501"/>
                  <a:ext cx="3574894" cy="1084071"/>
                  <a:chOff x="3683876" y="1203380"/>
                  <a:chExt cx="4403834" cy="1361144"/>
                </a:xfrm>
              </p:grpSpPr>
              <p:cxnSp>
                <p:nvCxnSpPr>
                  <p:cNvPr id="54" name="رابط مستقيم 53">
                    <a:extLst>
                      <a:ext uri="{FF2B5EF4-FFF2-40B4-BE49-F238E27FC236}">
                        <a16:creationId xmlns:a16="http://schemas.microsoft.com/office/drawing/2014/main" id="{67FC7FD4-A11F-4C46-A7E5-8ABDD3AFFC5B}"/>
                      </a:ext>
                    </a:extLst>
                  </p:cNvPr>
                  <p:cNvCxnSpPr>
                    <a:cxnSpLocks/>
                  </p:cNvCxnSpPr>
                  <p:nvPr/>
                </p:nvCxnSpPr>
                <p:spPr>
                  <a:xfrm>
                    <a:off x="6931562" y="1203380"/>
                    <a:ext cx="0" cy="62542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رابط مستقيم 54">
                    <a:extLst>
                      <a:ext uri="{FF2B5EF4-FFF2-40B4-BE49-F238E27FC236}">
                        <a16:creationId xmlns:a16="http://schemas.microsoft.com/office/drawing/2014/main" id="{C7FED4B3-A572-4152-A91A-37613D0471D9}"/>
                      </a:ext>
                    </a:extLst>
                  </p:cNvPr>
                  <p:cNvCxnSpPr>
                    <a:cxnSpLocks/>
                  </p:cNvCxnSpPr>
                  <p:nvPr/>
                </p:nvCxnSpPr>
                <p:spPr>
                  <a:xfrm>
                    <a:off x="5885793" y="1828800"/>
                    <a:ext cx="220191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رابط مستقيم 55">
                    <a:extLst>
                      <a:ext uri="{FF2B5EF4-FFF2-40B4-BE49-F238E27FC236}">
                        <a16:creationId xmlns:a16="http://schemas.microsoft.com/office/drawing/2014/main" id="{B4B677FD-1C92-485D-B0B5-2556C28A504C}"/>
                      </a:ext>
                    </a:extLst>
                  </p:cNvPr>
                  <p:cNvCxnSpPr>
                    <a:cxnSpLocks/>
                  </p:cNvCxnSpPr>
                  <p:nvPr/>
                </p:nvCxnSpPr>
                <p:spPr>
                  <a:xfrm>
                    <a:off x="3683876" y="1828800"/>
                    <a:ext cx="220191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رابط كسهم مستقيم 56">
                    <a:extLst>
                      <a:ext uri="{FF2B5EF4-FFF2-40B4-BE49-F238E27FC236}">
                        <a16:creationId xmlns:a16="http://schemas.microsoft.com/office/drawing/2014/main" id="{3FE11843-9001-4C89-97F0-7B8990380E9F}"/>
                      </a:ext>
                    </a:extLst>
                  </p:cNvPr>
                  <p:cNvCxnSpPr/>
                  <p:nvPr/>
                </p:nvCxnSpPr>
                <p:spPr>
                  <a:xfrm>
                    <a:off x="8087710" y="1828800"/>
                    <a:ext cx="0" cy="735724"/>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رابط كسهم مستقيم 57">
                    <a:extLst>
                      <a:ext uri="{FF2B5EF4-FFF2-40B4-BE49-F238E27FC236}">
                        <a16:creationId xmlns:a16="http://schemas.microsoft.com/office/drawing/2014/main" id="{B4D5BEDD-9FEC-4D92-97CF-EC8ED05D195E}"/>
                      </a:ext>
                    </a:extLst>
                  </p:cNvPr>
                  <p:cNvCxnSpPr/>
                  <p:nvPr/>
                </p:nvCxnSpPr>
                <p:spPr>
                  <a:xfrm>
                    <a:off x="3683876" y="1828800"/>
                    <a:ext cx="0" cy="735724"/>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رابط كسهم مستقيم 52">
                  <a:extLst>
                    <a:ext uri="{FF2B5EF4-FFF2-40B4-BE49-F238E27FC236}">
                      <a16:creationId xmlns:a16="http://schemas.microsoft.com/office/drawing/2014/main" id="{7E96D5D0-60DE-4F63-8840-AEFBA660E57B}"/>
                    </a:ext>
                  </a:extLst>
                </p:cNvPr>
                <p:cNvCxnSpPr/>
                <p:nvPr/>
              </p:nvCxnSpPr>
              <p:spPr>
                <a:xfrm>
                  <a:off x="8491670" y="2070964"/>
                  <a:ext cx="0" cy="682746"/>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 name="رابط مستقيم 49">
                <a:extLst>
                  <a:ext uri="{FF2B5EF4-FFF2-40B4-BE49-F238E27FC236}">
                    <a16:creationId xmlns:a16="http://schemas.microsoft.com/office/drawing/2014/main" id="{170DBCE5-EE78-42B8-B9FE-B34DA562F018}"/>
                  </a:ext>
                </a:extLst>
              </p:cNvPr>
              <p:cNvCxnSpPr>
                <a:cxnSpLocks/>
              </p:cNvCxnSpPr>
              <p:nvPr/>
            </p:nvCxnSpPr>
            <p:spPr>
              <a:xfrm>
                <a:off x="7998371" y="3204468"/>
                <a:ext cx="2123091"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رابط كسهم مستقيم 50">
                <a:extLst>
                  <a:ext uri="{FF2B5EF4-FFF2-40B4-BE49-F238E27FC236}">
                    <a16:creationId xmlns:a16="http://schemas.microsoft.com/office/drawing/2014/main" id="{08756247-689F-4B90-9690-6C50A4A41BBB}"/>
                  </a:ext>
                </a:extLst>
              </p:cNvPr>
              <p:cNvCxnSpPr>
                <a:cxnSpLocks/>
              </p:cNvCxnSpPr>
              <p:nvPr/>
            </p:nvCxnSpPr>
            <p:spPr>
              <a:xfrm>
                <a:off x="10121462" y="3204468"/>
                <a:ext cx="0" cy="786813"/>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شكل بيضاوي 58">
              <a:extLst>
                <a:ext uri="{FF2B5EF4-FFF2-40B4-BE49-F238E27FC236}">
                  <a16:creationId xmlns:a16="http://schemas.microsoft.com/office/drawing/2014/main" id="{9C2804C1-9F1C-46B7-B927-C6D605224FA9}"/>
                </a:ext>
              </a:extLst>
            </p:cNvPr>
            <p:cNvSpPr/>
            <p:nvPr/>
          </p:nvSpPr>
          <p:spPr>
            <a:xfrm>
              <a:off x="6562285" y="2376398"/>
              <a:ext cx="1651257" cy="151155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rgbClr val="57A3A7"/>
                  </a:solidFill>
                  <a:cs typeface="AGA Aladdin Regular" pitchFamily="2" charset="-78"/>
                </a:rPr>
                <a:t>تثبيت النبات </a:t>
              </a:r>
            </a:p>
          </p:txBody>
        </p:sp>
      </p:grpSp>
      <p:grpSp>
        <p:nvGrpSpPr>
          <p:cNvPr id="2" name="مجموعة 1">
            <a:extLst>
              <a:ext uri="{FF2B5EF4-FFF2-40B4-BE49-F238E27FC236}">
                <a16:creationId xmlns:a16="http://schemas.microsoft.com/office/drawing/2014/main" id="{147D0714-AEC8-4C6B-AC45-1C19985A1801}"/>
              </a:ext>
            </a:extLst>
          </p:cNvPr>
          <p:cNvGrpSpPr/>
          <p:nvPr/>
        </p:nvGrpSpPr>
        <p:grpSpPr>
          <a:xfrm>
            <a:off x="0" y="515099"/>
            <a:ext cx="6285184" cy="3144289"/>
            <a:chOff x="2355304" y="1072315"/>
            <a:chExt cx="7317957" cy="4231510"/>
          </a:xfrm>
        </p:grpSpPr>
        <p:sp>
          <p:nvSpPr>
            <p:cNvPr id="60" name="مربع نص 59">
              <a:extLst>
                <a:ext uri="{FF2B5EF4-FFF2-40B4-BE49-F238E27FC236}">
                  <a16:creationId xmlns:a16="http://schemas.microsoft.com/office/drawing/2014/main" id="{5C515A90-9B87-45FB-9698-27F4DD609EA4}"/>
                </a:ext>
              </a:extLst>
            </p:cNvPr>
            <p:cNvSpPr txBox="1"/>
            <p:nvPr/>
          </p:nvSpPr>
          <p:spPr>
            <a:xfrm>
              <a:off x="4316993" y="1072315"/>
              <a:ext cx="3310758" cy="646331"/>
            </a:xfrm>
            <a:prstGeom prst="rect">
              <a:avLst/>
            </a:prstGeom>
            <a:noFill/>
          </p:spPr>
          <p:txBody>
            <a:bodyPr wrap="square" rtlCol="1">
              <a:spAutoFit/>
            </a:bodyPr>
            <a:lstStyle/>
            <a:p>
              <a:pPr algn="ctr"/>
              <a:r>
                <a:rPr lang="ar-SA" sz="3600" b="1" dirty="0">
                  <a:solidFill>
                    <a:srgbClr val="57A3A7"/>
                  </a:solidFill>
                  <a:cs typeface="AGA Aladdin Regular" pitchFamily="2" charset="-78"/>
                </a:rPr>
                <a:t>النباتات البذرية </a:t>
              </a:r>
            </a:p>
          </p:txBody>
        </p:sp>
        <p:cxnSp>
          <p:nvCxnSpPr>
            <p:cNvPr id="61" name="رابط كسهم مستقيم 60">
              <a:extLst>
                <a:ext uri="{FF2B5EF4-FFF2-40B4-BE49-F238E27FC236}">
                  <a16:creationId xmlns:a16="http://schemas.microsoft.com/office/drawing/2014/main" id="{54D0CB72-C426-47FA-B60E-926A98B026E0}"/>
                </a:ext>
              </a:extLst>
            </p:cNvPr>
            <p:cNvCxnSpPr/>
            <p:nvPr/>
          </p:nvCxnSpPr>
          <p:spPr>
            <a:xfrm>
              <a:off x="6274677" y="1723697"/>
              <a:ext cx="1418896" cy="1156138"/>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cxnSp>
          <p:nvCxnSpPr>
            <p:cNvPr id="62" name="رابط كسهم مستقيم 61">
              <a:extLst>
                <a:ext uri="{FF2B5EF4-FFF2-40B4-BE49-F238E27FC236}">
                  <a16:creationId xmlns:a16="http://schemas.microsoft.com/office/drawing/2014/main" id="{F6788FAE-4142-436C-A6C8-D87D0EB823EB}"/>
                </a:ext>
              </a:extLst>
            </p:cNvPr>
            <p:cNvCxnSpPr>
              <a:cxnSpLocks/>
            </p:cNvCxnSpPr>
            <p:nvPr/>
          </p:nvCxnSpPr>
          <p:spPr>
            <a:xfrm flipH="1">
              <a:off x="4393325" y="1718646"/>
              <a:ext cx="1140373" cy="1308334"/>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sp>
          <p:nvSpPr>
            <p:cNvPr id="63" name="مربع نص 62">
              <a:extLst>
                <a:ext uri="{FF2B5EF4-FFF2-40B4-BE49-F238E27FC236}">
                  <a16:creationId xmlns:a16="http://schemas.microsoft.com/office/drawing/2014/main" id="{3CB5A866-3160-4882-9896-4387E128F969}"/>
                </a:ext>
              </a:extLst>
            </p:cNvPr>
            <p:cNvSpPr txBox="1"/>
            <p:nvPr/>
          </p:nvSpPr>
          <p:spPr>
            <a:xfrm>
              <a:off x="6273165" y="3026980"/>
              <a:ext cx="3310758" cy="646331"/>
            </a:xfrm>
            <a:prstGeom prst="rect">
              <a:avLst/>
            </a:prstGeom>
            <a:noFill/>
          </p:spPr>
          <p:txBody>
            <a:bodyPr wrap="square" rtlCol="1">
              <a:spAutoFit/>
            </a:bodyPr>
            <a:lstStyle/>
            <a:p>
              <a:pPr algn="ctr"/>
              <a:r>
                <a:rPr lang="ar-SA" sz="3600" b="1" dirty="0">
                  <a:solidFill>
                    <a:srgbClr val="8FAADC"/>
                  </a:solidFill>
                  <a:cs typeface="AGA Aladdin Regular" pitchFamily="2" charset="-78"/>
                </a:rPr>
                <a:t>معراة البذور </a:t>
              </a:r>
            </a:p>
          </p:txBody>
        </p:sp>
        <p:sp>
          <p:nvSpPr>
            <p:cNvPr id="64" name="مربع نص 63">
              <a:extLst>
                <a:ext uri="{FF2B5EF4-FFF2-40B4-BE49-F238E27FC236}">
                  <a16:creationId xmlns:a16="http://schemas.microsoft.com/office/drawing/2014/main" id="{3D200F2D-C490-40A9-BCD7-BC41BAA9AADA}"/>
                </a:ext>
              </a:extLst>
            </p:cNvPr>
            <p:cNvSpPr txBox="1"/>
            <p:nvPr/>
          </p:nvSpPr>
          <p:spPr>
            <a:xfrm>
              <a:off x="2737946" y="3026980"/>
              <a:ext cx="3310758" cy="646331"/>
            </a:xfrm>
            <a:prstGeom prst="rect">
              <a:avLst/>
            </a:prstGeom>
            <a:noFill/>
          </p:spPr>
          <p:txBody>
            <a:bodyPr wrap="square" rtlCol="1">
              <a:spAutoFit/>
            </a:bodyPr>
            <a:lstStyle/>
            <a:p>
              <a:pPr algn="ctr"/>
              <a:r>
                <a:rPr lang="ar-SA" sz="3600" b="1" dirty="0">
                  <a:solidFill>
                    <a:srgbClr val="8FAADC"/>
                  </a:solidFill>
                  <a:cs typeface="AGA Aladdin Regular" pitchFamily="2" charset="-78"/>
                </a:rPr>
                <a:t>مغطاة البذور </a:t>
              </a:r>
            </a:p>
          </p:txBody>
        </p:sp>
        <p:cxnSp>
          <p:nvCxnSpPr>
            <p:cNvPr id="65" name="رابط كسهم مستقيم 64">
              <a:extLst>
                <a:ext uri="{FF2B5EF4-FFF2-40B4-BE49-F238E27FC236}">
                  <a16:creationId xmlns:a16="http://schemas.microsoft.com/office/drawing/2014/main" id="{ED5E5C4A-781E-4BAF-AFB5-2F73C2C600CE}"/>
                </a:ext>
              </a:extLst>
            </p:cNvPr>
            <p:cNvCxnSpPr>
              <a:cxnSpLocks/>
            </p:cNvCxnSpPr>
            <p:nvPr/>
          </p:nvCxnSpPr>
          <p:spPr>
            <a:xfrm>
              <a:off x="7928544" y="3568263"/>
              <a:ext cx="0" cy="730469"/>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sp>
          <p:nvSpPr>
            <p:cNvPr id="66" name="مربع نص 65">
              <a:extLst>
                <a:ext uri="{FF2B5EF4-FFF2-40B4-BE49-F238E27FC236}">
                  <a16:creationId xmlns:a16="http://schemas.microsoft.com/office/drawing/2014/main" id="{E2AF66DF-3C22-4791-B83B-670029E41450}"/>
                </a:ext>
              </a:extLst>
            </p:cNvPr>
            <p:cNvSpPr txBox="1"/>
            <p:nvPr/>
          </p:nvSpPr>
          <p:spPr>
            <a:xfrm>
              <a:off x="5818484" y="4516849"/>
              <a:ext cx="3854777" cy="786976"/>
            </a:xfrm>
            <a:prstGeom prst="rect">
              <a:avLst/>
            </a:prstGeom>
            <a:noFill/>
          </p:spPr>
          <p:txBody>
            <a:bodyPr wrap="square" rtlCol="1">
              <a:spAutoFit/>
            </a:bodyPr>
            <a:lstStyle/>
            <a:p>
              <a:pPr algn="ctr"/>
              <a:r>
                <a:rPr lang="ar-SA" sz="3200" b="1" dirty="0">
                  <a:solidFill>
                    <a:srgbClr val="8D8DAA"/>
                  </a:solidFill>
                  <a:cs typeface="AGA Aladdin Regular" pitchFamily="2" charset="-78"/>
                </a:rPr>
                <a:t>بذورها لا تحاط بثمار </a:t>
              </a:r>
            </a:p>
          </p:txBody>
        </p:sp>
        <p:sp>
          <p:nvSpPr>
            <p:cNvPr id="67" name="مربع نص 66">
              <a:extLst>
                <a:ext uri="{FF2B5EF4-FFF2-40B4-BE49-F238E27FC236}">
                  <a16:creationId xmlns:a16="http://schemas.microsoft.com/office/drawing/2014/main" id="{EFEE8F84-5F91-4AB8-ACD6-33CAF3E15802}"/>
                </a:ext>
              </a:extLst>
            </p:cNvPr>
            <p:cNvSpPr txBox="1"/>
            <p:nvPr/>
          </p:nvSpPr>
          <p:spPr>
            <a:xfrm>
              <a:off x="2355304" y="4508939"/>
              <a:ext cx="3693400" cy="786976"/>
            </a:xfrm>
            <a:prstGeom prst="rect">
              <a:avLst/>
            </a:prstGeom>
            <a:noFill/>
          </p:spPr>
          <p:txBody>
            <a:bodyPr wrap="square" rtlCol="1">
              <a:spAutoFit/>
            </a:bodyPr>
            <a:lstStyle/>
            <a:p>
              <a:pPr algn="ctr"/>
              <a:r>
                <a:rPr lang="ar-SA" sz="3200" b="1" dirty="0">
                  <a:solidFill>
                    <a:srgbClr val="8D8DAA"/>
                  </a:solidFill>
                  <a:cs typeface="AGA Aladdin Regular" pitchFamily="2" charset="-78"/>
                </a:rPr>
                <a:t>بذورها محاطة بثمار </a:t>
              </a:r>
            </a:p>
          </p:txBody>
        </p:sp>
        <p:cxnSp>
          <p:nvCxnSpPr>
            <p:cNvPr id="68" name="رابط كسهم مستقيم 67">
              <a:extLst>
                <a:ext uri="{FF2B5EF4-FFF2-40B4-BE49-F238E27FC236}">
                  <a16:creationId xmlns:a16="http://schemas.microsoft.com/office/drawing/2014/main" id="{94CFCE8A-197E-4E00-8A3B-33F78BF1F0D2}"/>
                </a:ext>
              </a:extLst>
            </p:cNvPr>
            <p:cNvCxnSpPr>
              <a:cxnSpLocks/>
            </p:cNvCxnSpPr>
            <p:nvPr/>
          </p:nvCxnSpPr>
          <p:spPr>
            <a:xfrm>
              <a:off x="4517937" y="3568262"/>
              <a:ext cx="0" cy="730469"/>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مربع نص 68">
            <a:extLst>
              <a:ext uri="{FF2B5EF4-FFF2-40B4-BE49-F238E27FC236}">
                <a16:creationId xmlns:a16="http://schemas.microsoft.com/office/drawing/2014/main" id="{61B10784-3B8B-4CC8-82AD-320E5FC789BF}"/>
              </a:ext>
            </a:extLst>
          </p:cNvPr>
          <p:cNvSpPr txBox="1"/>
          <p:nvPr/>
        </p:nvSpPr>
        <p:spPr>
          <a:xfrm>
            <a:off x="-1915235" y="4516872"/>
            <a:ext cx="7569484" cy="1938992"/>
          </a:xfrm>
          <a:prstGeom prst="rect">
            <a:avLst/>
          </a:prstGeom>
          <a:noFill/>
        </p:spPr>
        <p:txBody>
          <a:bodyPr wrap="square">
            <a:spAutoFit/>
          </a:bodyPr>
          <a:lstStyle/>
          <a:p>
            <a:pPr algn="ctr" hangingPunct="0"/>
            <a:r>
              <a:rPr lang="ar-SA" sz="4000" b="1" dirty="0">
                <a:solidFill>
                  <a:schemeClr val="accent6">
                    <a:lumMod val="60000"/>
                    <a:lumOff val="40000"/>
                  </a:schemeClr>
                </a:solidFill>
                <a:cs typeface="DecoType Naskh" panose="02010400000000000000" pitchFamily="2" charset="-78"/>
                <a:sym typeface="Arial"/>
              </a:rPr>
              <a:t>الخشب </a:t>
            </a:r>
          </a:p>
          <a:p>
            <a:pPr algn="ctr" hangingPunct="0"/>
            <a:r>
              <a:rPr lang="ar-SA" sz="4000" b="1" dirty="0">
                <a:solidFill>
                  <a:schemeClr val="accent6">
                    <a:lumMod val="60000"/>
                    <a:lumOff val="40000"/>
                  </a:schemeClr>
                </a:solidFill>
                <a:cs typeface="DecoType Naskh" panose="02010400000000000000" pitchFamily="2" charset="-78"/>
                <a:sym typeface="Arial"/>
              </a:rPr>
              <a:t>اللحاء </a:t>
            </a:r>
          </a:p>
          <a:p>
            <a:pPr algn="ctr" hangingPunct="0"/>
            <a:r>
              <a:rPr lang="ar-SA" sz="4000" b="1" dirty="0" err="1">
                <a:solidFill>
                  <a:schemeClr val="accent6">
                    <a:lumMod val="60000"/>
                    <a:lumOff val="40000"/>
                  </a:schemeClr>
                </a:solidFill>
                <a:cs typeface="DecoType Naskh" panose="02010400000000000000" pitchFamily="2" charset="-78"/>
                <a:sym typeface="Arial"/>
              </a:rPr>
              <a:t>الكامبيوم</a:t>
            </a:r>
            <a:r>
              <a:rPr lang="ar-SA" sz="4000" b="1" dirty="0">
                <a:solidFill>
                  <a:schemeClr val="accent6">
                    <a:lumMod val="60000"/>
                    <a:lumOff val="40000"/>
                  </a:schemeClr>
                </a:solidFill>
                <a:cs typeface="DecoType Naskh" panose="02010400000000000000" pitchFamily="2" charset="-78"/>
                <a:sym typeface="Arial"/>
              </a:rPr>
              <a:t> </a:t>
            </a:r>
          </a:p>
        </p:txBody>
      </p:sp>
      <p:sp>
        <p:nvSpPr>
          <p:cNvPr id="70" name="مربع نص 69">
            <a:extLst>
              <a:ext uri="{FF2B5EF4-FFF2-40B4-BE49-F238E27FC236}">
                <a16:creationId xmlns:a16="http://schemas.microsoft.com/office/drawing/2014/main" id="{1FA1A916-89F3-4F03-AB62-EF918146EE16}"/>
              </a:ext>
            </a:extLst>
          </p:cNvPr>
          <p:cNvSpPr txBox="1"/>
          <p:nvPr/>
        </p:nvSpPr>
        <p:spPr>
          <a:xfrm>
            <a:off x="-1915235" y="3925373"/>
            <a:ext cx="7569484" cy="707886"/>
          </a:xfrm>
          <a:prstGeom prst="rect">
            <a:avLst/>
          </a:prstGeom>
          <a:noFill/>
        </p:spPr>
        <p:txBody>
          <a:bodyPr wrap="square">
            <a:spAutoFit/>
          </a:bodyPr>
          <a:lstStyle/>
          <a:p>
            <a:pPr algn="ctr" hangingPunct="0"/>
            <a:r>
              <a:rPr lang="ar-SA" sz="4000" b="1" dirty="0">
                <a:solidFill>
                  <a:srgbClr val="5B7DB1"/>
                </a:solidFill>
                <a:cs typeface="DecoType Naskh" panose="02010400000000000000" pitchFamily="2" charset="-78"/>
                <a:sym typeface="Arial"/>
              </a:rPr>
              <a:t>الانسجة الوعائية </a:t>
            </a:r>
            <a:endParaRPr kumimoji="0" lang="ar-SA" sz="4000" b="1" i="0" u="none" strike="noStrike" cap="none" spc="0" normalizeH="0" baseline="0" dirty="0">
              <a:ln>
                <a:noFill/>
              </a:ln>
              <a:solidFill>
                <a:srgbClr val="5B7DB1"/>
              </a:solidFill>
              <a:effectLst/>
              <a:uFillTx/>
              <a:cs typeface="DecoType Naskh" panose="02010400000000000000" pitchFamily="2" charset="-78"/>
              <a:sym typeface="Arial"/>
            </a:endParaRPr>
          </a:p>
        </p:txBody>
      </p:sp>
    </p:spTree>
    <p:extLst>
      <p:ext uri="{BB962C8B-B14F-4D97-AF65-F5344CB8AC3E}">
        <p14:creationId xmlns:p14="http://schemas.microsoft.com/office/powerpoint/2010/main" val="255597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1000"/>
          </a:stretch>
        </a:blipFill>
        <a:effectLst/>
      </p:bgPr>
    </p:bg>
    <p:spTree>
      <p:nvGrpSpPr>
        <p:cNvPr id="1" name=""/>
        <p:cNvGrpSpPr/>
        <p:nvPr/>
      </p:nvGrpSpPr>
      <p:grpSpPr>
        <a:xfrm>
          <a:off x="0" y="0"/>
          <a:ext cx="0" cy="0"/>
          <a:chOff x="0" y="0"/>
          <a:chExt cx="0" cy="0"/>
        </a:xfrm>
      </p:grpSpPr>
      <p:pic>
        <p:nvPicPr>
          <p:cNvPr id="54" name="صورة 53">
            <a:extLst>
              <a:ext uri="{FF2B5EF4-FFF2-40B4-BE49-F238E27FC236}">
                <a16:creationId xmlns:a16="http://schemas.microsoft.com/office/drawing/2014/main" id="{10DACDC0-035E-4A4F-84EF-53D20969D3FD}"/>
              </a:ext>
            </a:extLst>
          </p:cNvPr>
          <p:cNvPicPr>
            <a:picLocks noChangeAspect="1"/>
          </p:cNvPicPr>
          <p:nvPr/>
        </p:nvPicPr>
        <p:blipFill rotWithShape="1">
          <a:blip r:embed="rId3">
            <a:clrChange>
              <a:clrFrom>
                <a:srgbClr val="E6E7E9"/>
              </a:clrFrom>
              <a:clrTo>
                <a:srgbClr val="E6E7E9">
                  <a:alpha val="0"/>
                </a:srgbClr>
              </a:clrTo>
            </a:clrChange>
            <a:extLst>
              <a:ext uri="{28A0092B-C50C-407E-A947-70E740481C1C}">
                <a14:useLocalDpi xmlns:a14="http://schemas.microsoft.com/office/drawing/2010/main" val="0"/>
              </a:ext>
            </a:extLst>
          </a:blip>
          <a:srcRect l="52870" t="65694" r="26589" b="3612"/>
          <a:stretch/>
        </p:blipFill>
        <p:spPr>
          <a:xfrm>
            <a:off x="96575" y="2181641"/>
            <a:ext cx="3180677" cy="3007382"/>
          </a:xfrm>
          <a:prstGeom prst="rect">
            <a:avLst/>
          </a:prstGeom>
        </p:spPr>
      </p:pic>
      <p:grpSp>
        <p:nvGrpSpPr>
          <p:cNvPr id="25" name="مجموعة 24">
            <a:extLst>
              <a:ext uri="{FF2B5EF4-FFF2-40B4-BE49-F238E27FC236}">
                <a16:creationId xmlns:a16="http://schemas.microsoft.com/office/drawing/2014/main" id="{324B37C1-12DC-41C8-AD4E-42D539C80118}"/>
              </a:ext>
            </a:extLst>
          </p:cNvPr>
          <p:cNvGrpSpPr/>
          <p:nvPr/>
        </p:nvGrpSpPr>
        <p:grpSpPr>
          <a:xfrm>
            <a:off x="8316101" y="935199"/>
            <a:ext cx="1134581" cy="802741"/>
            <a:chOff x="9782262" y="2262463"/>
            <a:chExt cx="1134581" cy="802741"/>
          </a:xfrm>
        </p:grpSpPr>
        <p:grpSp>
          <p:nvGrpSpPr>
            <p:cNvPr id="3" name="Google Shape;7633;p61">
              <a:extLst>
                <a:ext uri="{FF2B5EF4-FFF2-40B4-BE49-F238E27FC236}">
                  <a16:creationId xmlns:a16="http://schemas.microsoft.com/office/drawing/2014/main" id="{FFE90E23-3BBD-4634-A8D5-6C809074EB30}"/>
                </a:ext>
              </a:extLst>
            </p:cNvPr>
            <p:cNvGrpSpPr/>
            <p:nvPr/>
          </p:nvGrpSpPr>
          <p:grpSpPr>
            <a:xfrm rot="5400000">
              <a:off x="9948182" y="2096543"/>
              <a:ext cx="802741" cy="1134581"/>
              <a:chOff x="3379425" y="1617275"/>
              <a:chExt cx="1090650" cy="1327200"/>
            </a:xfrm>
            <a:solidFill>
              <a:schemeClr val="accent1">
                <a:lumMod val="60000"/>
                <a:lumOff val="40000"/>
              </a:schemeClr>
            </a:solidFill>
          </p:grpSpPr>
          <p:sp>
            <p:nvSpPr>
              <p:cNvPr id="16" name="Google Shape;7634;p61">
                <a:extLst>
                  <a:ext uri="{FF2B5EF4-FFF2-40B4-BE49-F238E27FC236}">
                    <a16:creationId xmlns:a16="http://schemas.microsoft.com/office/drawing/2014/main" id="{1B9832EB-0BEB-49AE-B13C-63E108365CEF}"/>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w="1905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35;p61">
                <a:extLst>
                  <a:ext uri="{FF2B5EF4-FFF2-40B4-BE49-F238E27FC236}">
                    <a16:creationId xmlns:a16="http://schemas.microsoft.com/office/drawing/2014/main" id="{72B59893-98B3-4918-AF50-FC6D4A0B65D8}"/>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36;p61">
                <a:extLst>
                  <a:ext uri="{FF2B5EF4-FFF2-40B4-BE49-F238E27FC236}">
                    <a16:creationId xmlns:a16="http://schemas.microsoft.com/office/drawing/2014/main" id="{A54C54E6-FE84-4C53-9372-8502EAED5960}"/>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مربع نص 22">
              <a:extLst>
                <a:ext uri="{FF2B5EF4-FFF2-40B4-BE49-F238E27FC236}">
                  <a16:creationId xmlns:a16="http://schemas.microsoft.com/office/drawing/2014/main" id="{21D030E2-99C4-4A31-A757-4E972C9B5CD2}"/>
                </a:ext>
              </a:extLst>
            </p:cNvPr>
            <p:cNvSpPr txBox="1"/>
            <p:nvPr/>
          </p:nvSpPr>
          <p:spPr>
            <a:xfrm>
              <a:off x="10236838" y="2479139"/>
              <a:ext cx="457200" cy="461665"/>
            </a:xfrm>
            <a:prstGeom prst="rect">
              <a:avLst/>
            </a:prstGeom>
            <a:noFill/>
          </p:spPr>
          <p:txBody>
            <a:bodyPr wrap="square" rtlCol="1">
              <a:spAutoFit/>
            </a:bodyPr>
            <a:lstStyle/>
            <a:p>
              <a:pPr algn="ctr"/>
              <a:r>
                <a:rPr lang="ar-SA" sz="2400" b="1" dirty="0">
                  <a:cs typeface="AGA Aladdin Regular" pitchFamily="2" charset="-78"/>
                </a:rPr>
                <a:t>1</a:t>
              </a:r>
            </a:p>
          </p:txBody>
        </p:sp>
      </p:grpSp>
      <p:grpSp>
        <p:nvGrpSpPr>
          <p:cNvPr id="33" name="مجموعة 32">
            <a:extLst>
              <a:ext uri="{FF2B5EF4-FFF2-40B4-BE49-F238E27FC236}">
                <a16:creationId xmlns:a16="http://schemas.microsoft.com/office/drawing/2014/main" id="{8BFAC691-8038-4FC2-95F4-098A289EB27D}"/>
              </a:ext>
            </a:extLst>
          </p:cNvPr>
          <p:cNvGrpSpPr/>
          <p:nvPr/>
        </p:nvGrpSpPr>
        <p:grpSpPr>
          <a:xfrm>
            <a:off x="9799456" y="-43535"/>
            <a:ext cx="2262352" cy="2380593"/>
            <a:chOff x="9334261" y="-34772"/>
            <a:chExt cx="2262352" cy="2380593"/>
          </a:xfrm>
        </p:grpSpPr>
        <p:pic>
          <p:nvPicPr>
            <p:cNvPr id="28" name="صورة 27">
              <a:extLst>
                <a:ext uri="{FF2B5EF4-FFF2-40B4-BE49-F238E27FC236}">
                  <a16:creationId xmlns:a16="http://schemas.microsoft.com/office/drawing/2014/main" id="{08B8748C-F2B9-4310-B902-2D17AE61BA1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334261" y="-34772"/>
              <a:ext cx="2262352" cy="2380593"/>
            </a:xfrm>
            <a:prstGeom prst="rect">
              <a:avLst/>
            </a:prstGeom>
          </p:spPr>
        </p:pic>
        <p:sp>
          <p:nvSpPr>
            <p:cNvPr id="29" name="مربع نص 28">
              <a:extLst>
                <a:ext uri="{FF2B5EF4-FFF2-40B4-BE49-F238E27FC236}">
                  <a16:creationId xmlns:a16="http://schemas.microsoft.com/office/drawing/2014/main" id="{D2840CCB-2561-48A4-B01B-8FA05765174A}"/>
                </a:ext>
              </a:extLst>
            </p:cNvPr>
            <p:cNvSpPr txBox="1"/>
            <p:nvPr/>
          </p:nvSpPr>
          <p:spPr>
            <a:xfrm>
              <a:off x="9805021" y="852236"/>
              <a:ext cx="1094942" cy="523220"/>
            </a:xfrm>
            <a:prstGeom prst="rect">
              <a:avLst/>
            </a:prstGeom>
            <a:noFill/>
          </p:spPr>
          <p:txBody>
            <a:bodyPr wrap="square" rtlCol="1">
              <a:spAutoFit/>
            </a:bodyPr>
            <a:lstStyle/>
            <a:p>
              <a:r>
                <a:rPr lang="ar-SA" sz="2800" b="1" dirty="0">
                  <a:solidFill>
                    <a:schemeClr val="tx2">
                      <a:lumMod val="75000"/>
                    </a:schemeClr>
                  </a:solidFill>
                </a:rPr>
                <a:t>الاهداف</a:t>
              </a:r>
            </a:p>
          </p:txBody>
        </p:sp>
      </p:grpSp>
      <p:grpSp>
        <p:nvGrpSpPr>
          <p:cNvPr id="34" name="مجموعة 33">
            <a:extLst>
              <a:ext uri="{FF2B5EF4-FFF2-40B4-BE49-F238E27FC236}">
                <a16:creationId xmlns:a16="http://schemas.microsoft.com/office/drawing/2014/main" id="{40220AFF-56DD-41F3-AA23-4CAA06053A97}"/>
              </a:ext>
            </a:extLst>
          </p:cNvPr>
          <p:cNvGrpSpPr/>
          <p:nvPr/>
        </p:nvGrpSpPr>
        <p:grpSpPr>
          <a:xfrm>
            <a:off x="615440" y="146244"/>
            <a:ext cx="2262352" cy="2380593"/>
            <a:chOff x="9334261" y="-34772"/>
            <a:chExt cx="2262352" cy="2380593"/>
          </a:xfrm>
        </p:grpSpPr>
        <p:pic>
          <p:nvPicPr>
            <p:cNvPr id="35" name="صورة 34">
              <a:extLst>
                <a:ext uri="{FF2B5EF4-FFF2-40B4-BE49-F238E27FC236}">
                  <a16:creationId xmlns:a16="http://schemas.microsoft.com/office/drawing/2014/main" id="{3E46C1B4-262E-441A-B300-735D64AEB5D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334261" y="-34772"/>
              <a:ext cx="2262352" cy="2380593"/>
            </a:xfrm>
            <a:prstGeom prst="rect">
              <a:avLst/>
            </a:prstGeom>
          </p:spPr>
        </p:pic>
        <p:sp>
          <p:nvSpPr>
            <p:cNvPr id="36" name="مربع نص 35">
              <a:extLst>
                <a:ext uri="{FF2B5EF4-FFF2-40B4-BE49-F238E27FC236}">
                  <a16:creationId xmlns:a16="http://schemas.microsoft.com/office/drawing/2014/main" id="{C3D9B5CB-371B-457C-84B3-923FD30B6C5C}"/>
                </a:ext>
              </a:extLst>
            </p:cNvPr>
            <p:cNvSpPr txBox="1"/>
            <p:nvPr/>
          </p:nvSpPr>
          <p:spPr>
            <a:xfrm>
              <a:off x="9720938" y="893914"/>
              <a:ext cx="1094942" cy="523220"/>
            </a:xfrm>
            <a:prstGeom prst="rect">
              <a:avLst/>
            </a:prstGeom>
            <a:noFill/>
          </p:spPr>
          <p:txBody>
            <a:bodyPr wrap="square" rtlCol="1">
              <a:spAutoFit/>
            </a:bodyPr>
            <a:lstStyle/>
            <a:p>
              <a:r>
                <a:rPr lang="ar-SA" sz="2800" b="1" dirty="0">
                  <a:solidFill>
                    <a:schemeClr val="tx2">
                      <a:lumMod val="75000"/>
                    </a:schemeClr>
                  </a:solidFill>
                </a:rPr>
                <a:t>الاهمية</a:t>
              </a:r>
            </a:p>
          </p:txBody>
        </p:sp>
      </p:grpSp>
      <p:sp>
        <p:nvSpPr>
          <p:cNvPr id="40" name="مربع نص 39">
            <a:extLst>
              <a:ext uri="{FF2B5EF4-FFF2-40B4-BE49-F238E27FC236}">
                <a16:creationId xmlns:a16="http://schemas.microsoft.com/office/drawing/2014/main" id="{C9AFB5B1-EBA0-419B-B43A-9DAA69B43F51}"/>
              </a:ext>
            </a:extLst>
          </p:cNvPr>
          <p:cNvSpPr txBox="1"/>
          <p:nvPr/>
        </p:nvSpPr>
        <p:spPr>
          <a:xfrm rot="185795">
            <a:off x="280744" y="3162051"/>
            <a:ext cx="2844936" cy="1384995"/>
          </a:xfrm>
          <a:prstGeom prst="rect">
            <a:avLst/>
          </a:prstGeom>
          <a:noFill/>
        </p:spPr>
        <p:txBody>
          <a:bodyPr wrap="square" rtlCol="1">
            <a:spAutoFit/>
          </a:bodyPr>
          <a:lstStyle/>
          <a:p>
            <a:pPr algn="ctr"/>
            <a:r>
              <a:rPr lang="ar-SA" sz="2800" b="1" dirty="0">
                <a:solidFill>
                  <a:schemeClr val="tx2">
                    <a:lumMod val="75000"/>
                  </a:schemeClr>
                </a:solidFill>
                <a:cs typeface="DecoType Naskh" panose="02010400000000000000" pitchFamily="2" charset="-78"/>
              </a:rPr>
              <a:t>يعتمد الانسان على النباتات البذرية مصدرا للغذاء واللباس والمأوى </a:t>
            </a:r>
          </a:p>
        </p:txBody>
      </p:sp>
      <p:pic>
        <p:nvPicPr>
          <p:cNvPr id="44" name="صورة 43">
            <a:extLst>
              <a:ext uri="{FF2B5EF4-FFF2-40B4-BE49-F238E27FC236}">
                <a16:creationId xmlns:a16="http://schemas.microsoft.com/office/drawing/2014/main" id="{B2562494-D1D8-4F54-A983-31BDFD56577B}"/>
              </a:ext>
            </a:extLst>
          </p:cNvPr>
          <p:cNvPicPr>
            <a:picLocks noChangeAspect="1"/>
          </p:cNvPicPr>
          <p:nvPr/>
        </p:nvPicPr>
        <p:blipFill rotWithShape="1">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l="27467" t="32990" r="50000" b="34712"/>
          <a:stretch/>
        </p:blipFill>
        <p:spPr>
          <a:xfrm>
            <a:off x="7271002" y="3040202"/>
            <a:ext cx="3359128" cy="3340392"/>
          </a:xfrm>
          <a:prstGeom prst="rect">
            <a:avLst/>
          </a:prstGeom>
        </p:spPr>
      </p:pic>
      <p:pic>
        <p:nvPicPr>
          <p:cNvPr id="45" name="صورة 44">
            <a:extLst>
              <a:ext uri="{FF2B5EF4-FFF2-40B4-BE49-F238E27FC236}">
                <a16:creationId xmlns:a16="http://schemas.microsoft.com/office/drawing/2014/main" id="{93FB0A31-FF36-42F9-80AF-F61ADDBE247A}"/>
              </a:ext>
            </a:extLst>
          </p:cNvPr>
          <p:cNvPicPr>
            <a:picLocks noChangeAspect="1"/>
          </p:cNvPicPr>
          <p:nvPr/>
        </p:nvPicPr>
        <p:blipFill rotWithShape="1">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l="27467" t="32990" r="50000" b="34712"/>
          <a:stretch/>
        </p:blipFill>
        <p:spPr>
          <a:xfrm>
            <a:off x="3194699" y="2990570"/>
            <a:ext cx="3359129" cy="3340393"/>
          </a:xfrm>
          <a:prstGeom prst="rect">
            <a:avLst/>
          </a:prstGeom>
        </p:spPr>
      </p:pic>
      <p:sp>
        <p:nvSpPr>
          <p:cNvPr id="49" name="مربع نص 48">
            <a:extLst>
              <a:ext uri="{FF2B5EF4-FFF2-40B4-BE49-F238E27FC236}">
                <a16:creationId xmlns:a16="http://schemas.microsoft.com/office/drawing/2014/main" id="{3B108B9D-FFB4-4499-958B-7E9EEC1541FC}"/>
              </a:ext>
            </a:extLst>
          </p:cNvPr>
          <p:cNvSpPr txBox="1"/>
          <p:nvPr/>
        </p:nvSpPr>
        <p:spPr>
          <a:xfrm>
            <a:off x="7530601" y="3736355"/>
            <a:ext cx="3019634" cy="584775"/>
          </a:xfrm>
          <a:prstGeom prst="rect">
            <a:avLst/>
          </a:prstGeom>
          <a:noFill/>
        </p:spPr>
        <p:txBody>
          <a:bodyPr wrap="square" rtlCol="1">
            <a:spAutoFit/>
          </a:bodyPr>
          <a:lstStyle/>
          <a:p>
            <a:pPr algn="ctr"/>
            <a:r>
              <a:rPr lang="ar-SA" sz="3200" b="1" dirty="0">
                <a:solidFill>
                  <a:srgbClr val="57A3A7"/>
                </a:solidFill>
                <a:cs typeface="DecoType Naskh" panose="02010400000000000000" pitchFamily="2" charset="-78"/>
              </a:rPr>
              <a:t>مراجعة المفردات </a:t>
            </a:r>
          </a:p>
        </p:txBody>
      </p:sp>
      <p:sp>
        <p:nvSpPr>
          <p:cNvPr id="50" name="مربع نص 49">
            <a:extLst>
              <a:ext uri="{FF2B5EF4-FFF2-40B4-BE49-F238E27FC236}">
                <a16:creationId xmlns:a16="http://schemas.microsoft.com/office/drawing/2014/main" id="{6EE2A813-3AB5-4DC7-B917-C5D85E5802D7}"/>
              </a:ext>
            </a:extLst>
          </p:cNvPr>
          <p:cNvSpPr txBox="1"/>
          <p:nvPr/>
        </p:nvSpPr>
        <p:spPr>
          <a:xfrm>
            <a:off x="7677869" y="4321130"/>
            <a:ext cx="2725098" cy="1384995"/>
          </a:xfrm>
          <a:prstGeom prst="rect">
            <a:avLst/>
          </a:prstGeom>
          <a:noFill/>
        </p:spPr>
        <p:txBody>
          <a:bodyPr wrap="square" rtlCol="1">
            <a:spAutoFit/>
          </a:bodyPr>
          <a:lstStyle/>
          <a:p>
            <a:pPr algn="ctr"/>
            <a:r>
              <a:rPr lang="ar-SA" sz="2800" b="1" dirty="0">
                <a:solidFill>
                  <a:schemeClr val="tx2">
                    <a:lumMod val="60000"/>
                    <a:lumOff val="40000"/>
                  </a:schemeClr>
                </a:solidFill>
                <a:cs typeface="DecoType Naskh" panose="02010400000000000000" pitchFamily="2" charset="-78"/>
              </a:rPr>
              <a:t>البذرة تتكون من جنين النبات والمواد المغذية اللازمة له محاطة بغلاف للحماية</a:t>
            </a:r>
          </a:p>
        </p:txBody>
      </p:sp>
      <p:sp>
        <p:nvSpPr>
          <p:cNvPr id="51" name="مربع نص 50">
            <a:extLst>
              <a:ext uri="{FF2B5EF4-FFF2-40B4-BE49-F238E27FC236}">
                <a16:creationId xmlns:a16="http://schemas.microsoft.com/office/drawing/2014/main" id="{999603D8-AB3A-47D7-984E-C7C42C2E922C}"/>
              </a:ext>
            </a:extLst>
          </p:cNvPr>
          <p:cNvSpPr txBox="1"/>
          <p:nvPr/>
        </p:nvSpPr>
        <p:spPr>
          <a:xfrm>
            <a:off x="3364446" y="3701549"/>
            <a:ext cx="3019634" cy="584775"/>
          </a:xfrm>
          <a:prstGeom prst="rect">
            <a:avLst/>
          </a:prstGeom>
          <a:noFill/>
        </p:spPr>
        <p:txBody>
          <a:bodyPr wrap="square" rtlCol="1">
            <a:spAutoFit/>
          </a:bodyPr>
          <a:lstStyle/>
          <a:p>
            <a:pPr algn="ctr"/>
            <a:r>
              <a:rPr lang="ar-SA" sz="3200" b="1" dirty="0">
                <a:solidFill>
                  <a:srgbClr val="57A3A7"/>
                </a:solidFill>
                <a:cs typeface="DecoType Naskh" panose="02010400000000000000" pitchFamily="2" charset="-78"/>
              </a:rPr>
              <a:t>المفردات الجديدة </a:t>
            </a:r>
          </a:p>
        </p:txBody>
      </p:sp>
      <p:sp>
        <p:nvSpPr>
          <p:cNvPr id="52" name="مربع نص 51">
            <a:extLst>
              <a:ext uri="{FF2B5EF4-FFF2-40B4-BE49-F238E27FC236}">
                <a16:creationId xmlns:a16="http://schemas.microsoft.com/office/drawing/2014/main" id="{C2B1FB12-5098-46FD-9D13-64D812D846FE}"/>
              </a:ext>
            </a:extLst>
          </p:cNvPr>
          <p:cNvSpPr txBox="1"/>
          <p:nvPr/>
        </p:nvSpPr>
        <p:spPr>
          <a:xfrm>
            <a:off x="3511714" y="4520249"/>
            <a:ext cx="2725098" cy="954107"/>
          </a:xfrm>
          <a:prstGeom prst="rect">
            <a:avLst/>
          </a:prstGeom>
          <a:noFill/>
        </p:spPr>
        <p:txBody>
          <a:bodyPr wrap="square" rtlCol="1">
            <a:spAutoFit/>
          </a:bodyPr>
          <a:lstStyle/>
          <a:p>
            <a:pPr algn="ctr"/>
            <a:r>
              <a:rPr lang="ar-SA" sz="2800" b="1" dirty="0">
                <a:solidFill>
                  <a:schemeClr val="tx2">
                    <a:lumMod val="60000"/>
                    <a:lumOff val="40000"/>
                  </a:schemeClr>
                </a:solidFill>
                <a:cs typeface="DecoType Naskh" panose="02010400000000000000" pitchFamily="2" charset="-78"/>
              </a:rPr>
              <a:t>ذوات الفلقة</a:t>
            </a:r>
          </a:p>
          <a:p>
            <a:pPr algn="ctr"/>
            <a:r>
              <a:rPr lang="ar-SA" sz="2800" b="1" dirty="0">
                <a:solidFill>
                  <a:schemeClr val="tx2">
                    <a:lumMod val="60000"/>
                    <a:lumOff val="40000"/>
                  </a:schemeClr>
                </a:solidFill>
                <a:cs typeface="DecoType Naskh" panose="02010400000000000000" pitchFamily="2" charset="-78"/>
              </a:rPr>
              <a:t>ذوات الفلقتين</a:t>
            </a:r>
          </a:p>
        </p:txBody>
      </p:sp>
      <p:sp>
        <p:nvSpPr>
          <p:cNvPr id="2" name="مربع نص 1">
            <a:extLst>
              <a:ext uri="{FF2B5EF4-FFF2-40B4-BE49-F238E27FC236}">
                <a16:creationId xmlns:a16="http://schemas.microsoft.com/office/drawing/2014/main" id="{2C570797-7921-4321-A2F2-0EC5769533E0}"/>
              </a:ext>
            </a:extLst>
          </p:cNvPr>
          <p:cNvSpPr txBox="1"/>
          <p:nvPr/>
        </p:nvSpPr>
        <p:spPr>
          <a:xfrm>
            <a:off x="4110868" y="357574"/>
            <a:ext cx="4214649" cy="769441"/>
          </a:xfrm>
          <a:prstGeom prst="rect">
            <a:avLst/>
          </a:prstGeom>
          <a:noFill/>
        </p:spPr>
        <p:txBody>
          <a:bodyPr wrap="square" rtlCol="1">
            <a:spAutoFit/>
          </a:bodyPr>
          <a:lstStyle/>
          <a:p>
            <a:pPr algn="ctr"/>
            <a:r>
              <a:rPr lang="ar-SA" sz="4400" b="1" dirty="0">
                <a:solidFill>
                  <a:schemeClr val="accent6">
                    <a:lumMod val="60000"/>
                    <a:lumOff val="40000"/>
                  </a:schemeClr>
                </a:solidFill>
                <a:cs typeface="AGA Aladdin Regular" pitchFamily="2" charset="-78"/>
              </a:rPr>
              <a:t>النباتات البذرية</a:t>
            </a:r>
          </a:p>
        </p:txBody>
      </p:sp>
      <p:grpSp>
        <p:nvGrpSpPr>
          <p:cNvPr id="24" name="مجموعة 23">
            <a:extLst>
              <a:ext uri="{FF2B5EF4-FFF2-40B4-BE49-F238E27FC236}">
                <a16:creationId xmlns:a16="http://schemas.microsoft.com/office/drawing/2014/main" id="{520E7EDA-7875-464D-B6CC-0E6E5737FD65}"/>
              </a:ext>
            </a:extLst>
          </p:cNvPr>
          <p:cNvGrpSpPr/>
          <p:nvPr/>
        </p:nvGrpSpPr>
        <p:grpSpPr>
          <a:xfrm>
            <a:off x="8297825" y="2061667"/>
            <a:ext cx="1134581" cy="802741"/>
            <a:chOff x="9782262" y="3299981"/>
            <a:chExt cx="1134581" cy="802741"/>
          </a:xfrm>
          <a:solidFill>
            <a:srgbClr val="FFBECC"/>
          </a:solidFill>
        </p:grpSpPr>
        <p:grpSp>
          <p:nvGrpSpPr>
            <p:cNvPr id="26" name="Google Shape;7633;p61">
              <a:extLst>
                <a:ext uri="{FF2B5EF4-FFF2-40B4-BE49-F238E27FC236}">
                  <a16:creationId xmlns:a16="http://schemas.microsoft.com/office/drawing/2014/main" id="{0782E79D-4D41-4372-8FCC-DAC4C3254F22}"/>
                </a:ext>
              </a:extLst>
            </p:cNvPr>
            <p:cNvGrpSpPr/>
            <p:nvPr/>
          </p:nvGrpSpPr>
          <p:grpSpPr>
            <a:xfrm rot="5400000">
              <a:off x="9948182" y="3134061"/>
              <a:ext cx="802741" cy="1134581"/>
              <a:chOff x="3379425" y="1617275"/>
              <a:chExt cx="1090650" cy="1327200"/>
            </a:xfrm>
            <a:grpFill/>
          </p:grpSpPr>
          <p:sp>
            <p:nvSpPr>
              <p:cNvPr id="30" name="Google Shape;7634;p61">
                <a:extLst>
                  <a:ext uri="{FF2B5EF4-FFF2-40B4-BE49-F238E27FC236}">
                    <a16:creationId xmlns:a16="http://schemas.microsoft.com/office/drawing/2014/main" id="{29EDF41A-EA24-437F-BFD9-C22D84978CFF}"/>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635;p61">
                <a:extLst>
                  <a:ext uri="{FF2B5EF4-FFF2-40B4-BE49-F238E27FC236}">
                    <a16:creationId xmlns:a16="http://schemas.microsoft.com/office/drawing/2014/main" id="{8F26A860-6443-401F-A280-CFC1F952769D}"/>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636;p61">
                <a:extLst>
                  <a:ext uri="{FF2B5EF4-FFF2-40B4-BE49-F238E27FC236}">
                    <a16:creationId xmlns:a16="http://schemas.microsoft.com/office/drawing/2014/main" id="{C8BA5339-DD01-4803-9CDE-942BA617D0CE}"/>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مربع نص 26">
              <a:extLst>
                <a:ext uri="{FF2B5EF4-FFF2-40B4-BE49-F238E27FC236}">
                  <a16:creationId xmlns:a16="http://schemas.microsoft.com/office/drawing/2014/main" id="{412E12BA-AAD8-4AA7-AC2A-22BF83EB91D5}"/>
                </a:ext>
              </a:extLst>
            </p:cNvPr>
            <p:cNvSpPr txBox="1"/>
            <p:nvPr/>
          </p:nvSpPr>
          <p:spPr>
            <a:xfrm>
              <a:off x="10236838" y="3519784"/>
              <a:ext cx="457200" cy="461665"/>
            </a:xfrm>
            <a:prstGeom prst="rect">
              <a:avLst/>
            </a:prstGeom>
            <a:noFill/>
            <a:ln>
              <a:noFill/>
            </a:ln>
          </p:spPr>
          <p:txBody>
            <a:bodyPr wrap="square" rtlCol="1">
              <a:spAutoFit/>
            </a:bodyPr>
            <a:lstStyle/>
            <a:p>
              <a:pPr algn="ctr"/>
              <a:r>
                <a:rPr lang="ar-SA" sz="2400" b="1" dirty="0">
                  <a:cs typeface="AGA Aladdin Regular" pitchFamily="2" charset="-78"/>
                </a:rPr>
                <a:t>2</a:t>
              </a:r>
            </a:p>
          </p:txBody>
        </p:sp>
      </p:grpSp>
      <p:sp>
        <p:nvSpPr>
          <p:cNvPr id="39" name="مربع نص 38">
            <a:extLst>
              <a:ext uri="{FF2B5EF4-FFF2-40B4-BE49-F238E27FC236}">
                <a16:creationId xmlns:a16="http://schemas.microsoft.com/office/drawing/2014/main" id="{ED0DDFE2-2DA0-42FC-B38C-10A321C9AB76}"/>
              </a:ext>
            </a:extLst>
          </p:cNvPr>
          <p:cNvSpPr txBox="1"/>
          <p:nvPr/>
        </p:nvSpPr>
        <p:spPr>
          <a:xfrm>
            <a:off x="3784524" y="955109"/>
            <a:ext cx="4402712" cy="1077218"/>
          </a:xfrm>
          <a:prstGeom prst="rect">
            <a:avLst/>
          </a:prstGeom>
          <a:noFill/>
        </p:spPr>
        <p:txBody>
          <a:bodyPr wrap="square" rtlCol="1">
            <a:spAutoFit/>
          </a:bodyPr>
          <a:lstStyle/>
          <a:p>
            <a:r>
              <a:rPr lang="ar-SA" sz="3200" b="1" dirty="0">
                <a:solidFill>
                  <a:schemeClr val="tx2">
                    <a:lumMod val="60000"/>
                    <a:lumOff val="40000"/>
                  </a:schemeClr>
                </a:solidFill>
                <a:cs typeface="DecoType Naskh" panose="02010400000000000000" pitchFamily="2" charset="-78"/>
              </a:rPr>
              <a:t>تصف الخصائص الرئيسية واهمية النباتات معراة البذور ومغطاة البذور</a:t>
            </a:r>
          </a:p>
        </p:txBody>
      </p:sp>
      <p:sp>
        <p:nvSpPr>
          <p:cNvPr id="53" name="مربع نص 52">
            <a:extLst>
              <a:ext uri="{FF2B5EF4-FFF2-40B4-BE49-F238E27FC236}">
                <a16:creationId xmlns:a16="http://schemas.microsoft.com/office/drawing/2014/main" id="{93BE0E13-ADA6-49E5-9FD4-745BAA4B9324}"/>
              </a:ext>
            </a:extLst>
          </p:cNvPr>
          <p:cNvSpPr txBox="1"/>
          <p:nvPr/>
        </p:nvSpPr>
        <p:spPr>
          <a:xfrm>
            <a:off x="3766248" y="1938587"/>
            <a:ext cx="4402712" cy="1077218"/>
          </a:xfrm>
          <a:prstGeom prst="rect">
            <a:avLst/>
          </a:prstGeom>
          <a:noFill/>
        </p:spPr>
        <p:txBody>
          <a:bodyPr wrap="square" rtlCol="1">
            <a:spAutoFit/>
          </a:bodyPr>
          <a:lstStyle/>
          <a:p>
            <a:r>
              <a:rPr lang="ar-SA" sz="3200" b="1" dirty="0">
                <a:solidFill>
                  <a:schemeClr val="tx2">
                    <a:lumMod val="60000"/>
                    <a:lumOff val="40000"/>
                  </a:schemeClr>
                </a:solidFill>
                <a:cs typeface="DecoType Naskh" panose="02010400000000000000" pitchFamily="2" charset="-78"/>
              </a:rPr>
              <a:t>تحدد أوجه الشبه والاختلاف في النبات ذوات الفلقة والنبات ذوات الفلقتين</a:t>
            </a:r>
          </a:p>
        </p:txBody>
      </p:sp>
    </p:spTree>
    <p:extLst>
      <p:ext uri="{BB962C8B-B14F-4D97-AF65-F5344CB8AC3E}">
        <p14:creationId xmlns:p14="http://schemas.microsoft.com/office/powerpoint/2010/main" val="8223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right)">
                                      <p:cBhvr>
                                        <p:cTn id="23" dur="500"/>
                                        <p:tgtEl>
                                          <p:spTgt spid="39"/>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right)">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righ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right)">
                                      <p:cBhvr>
                                        <p:cTn id="53" dur="500"/>
                                        <p:tgtEl>
                                          <p:spTgt spid="49"/>
                                        </p:tgtEl>
                                      </p:cBhvr>
                                    </p:animEffect>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right)">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par>
                          <p:cTn id="63" fill="hold">
                            <p:stCondLst>
                              <p:cond delay="500"/>
                            </p:stCondLst>
                            <p:childTnLst>
                              <p:par>
                                <p:cTn id="64" presetID="22" presetClass="entr" presetSubtype="2"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right)">
                                      <p:cBhvr>
                                        <p:cTn id="66" dur="500"/>
                                        <p:tgtEl>
                                          <p:spTgt spid="51"/>
                                        </p:tgtEl>
                                      </p:cBhvr>
                                    </p:animEffect>
                                  </p:childTnLst>
                                </p:cTn>
                              </p:par>
                            </p:childTnLst>
                          </p:cTn>
                        </p:par>
                        <p:par>
                          <p:cTn id="67" fill="hold">
                            <p:stCondLst>
                              <p:cond delay="1000"/>
                            </p:stCondLst>
                            <p:childTnLst>
                              <p:par>
                                <p:cTn id="68" presetID="22" presetClass="entr" presetSubtype="2" fill="hold" grpId="0" nodeType="afterEffect">
                                  <p:stCondLst>
                                    <p:cond delay="0"/>
                                  </p:stCondLst>
                                  <p:childTnLst>
                                    <p:set>
                                      <p:cBhvr>
                                        <p:cTn id="69" dur="1" fill="hold">
                                          <p:stCondLst>
                                            <p:cond delay="0"/>
                                          </p:stCondLst>
                                        </p:cTn>
                                        <p:tgtEl>
                                          <p:spTgt spid="52">
                                            <p:txEl>
                                              <p:pRg st="0" end="0"/>
                                            </p:txEl>
                                          </p:spTgt>
                                        </p:tgtEl>
                                        <p:attrNameLst>
                                          <p:attrName>style.visibility</p:attrName>
                                        </p:attrNameLst>
                                      </p:cBhvr>
                                      <p:to>
                                        <p:strVal val="visible"/>
                                      </p:to>
                                    </p:set>
                                    <p:animEffect transition="in" filter="wipe(right)">
                                      <p:cBhvr>
                                        <p:cTn id="70" dur="500"/>
                                        <p:tgtEl>
                                          <p:spTgt spid="5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52">
                                            <p:txEl>
                                              <p:pRg st="1" end="1"/>
                                            </p:txEl>
                                          </p:spTgt>
                                        </p:tgtEl>
                                        <p:attrNameLst>
                                          <p:attrName>style.visibility</p:attrName>
                                        </p:attrNameLst>
                                      </p:cBhvr>
                                      <p:to>
                                        <p:strVal val="visible"/>
                                      </p:to>
                                    </p:set>
                                    <p:animEffect transition="in" filter="wipe(right)">
                                      <p:cBhvr>
                                        <p:cTn id="75" dur="5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9" grpId="0"/>
      <p:bldP spid="50" grpId="0"/>
      <p:bldP spid="51" grpId="0"/>
      <p:bldP spid="52" grpId="0" uiExpand="1" build="p"/>
      <p:bldP spid="39"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a:extLst>
              <a:ext uri="{FF2B5EF4-FFF2-40B4-BE49-F238E27FC236}">
                <a16:creationId xmlns:a16="http://schemas.microsoft.com/office/drawing/2014/main" id="{60D5D939-8267-471A-A1F8-E3A93139F47E}"/>
              </a:ext>
            </a:extLst>
          </p:cNvPr>
          <p:cNvSpPr txBox="1"/>
          <p:nvPr/>
        </p:nvSpPr>
        <p:spPr>
          <a:xfrm>
            <a:off x="4284336" y="506258"/>
            <a:ext cx="3310758" cy="646331"/>
          </a:xfrm>
          <a:prstGeom prst="rect">
            <a:avLst/>
          </a:prstGeom>
          <a:noFill/>
        </p:spPr>
        <p:txBody>
          <a:bodyPr wrap="square" rtlCol="1">
            <a:spAutoFit/>
          </a:bodyPr>
          <a:lstStyle/>
          <a:p>
            <a:pPr algn="ctr"/>
            <a:r>
              <a:rPr lang="ar-SA" sz="3600" b="1" dirty="0">
                <a:solidFill>
                  <a:srgbClr val="57A3A7"/>
                </a:solidFill>
                <a:cs typeface="AGA Aladdin Regular" pitchFamily="2" charset="-78"/>
              </a:rPr>
              <a:t>النباتات</a:t>
            </a:r>
          </a:p>
        </p:txBody>
      </p:sp>
      <p:cxnSp>
        <p:nvCxnSpPr>
          <p:cNvPr id="9" name="رابط كسهم مستقيم 8">
            <a:extLst>
              <a:ext uri="{FF2B5EF4-FFF2-40B4-BE49-F238E27FC236}">
                <a16:creationId xmlns:a16="http://schemas.microsoft.com/office/drawing/2014/main" id="{FF489A77-9703-4983-A3AE-110A595B1F83}"/>
              </a:ext>
            </a:extLst>
          </p:cNvPr>
          <p:cNvCxnSpPr/>
          <p:nvPr/>
        </p:nvCxnSpPr>
        <p:spPr>
          <a:xfrm>
            <a:off x="6242020" y="1157640"/>
            <a:ext cx="1418896" cy="1156138"/>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رابط كسهم مستقيم 9">
            <a:extLst>
              <a:ext uri="{FF2B5EF4-FFF2-40B4-BE49-F238E27FC236}">
                <a16:creationId xmlns:a16="http://schemas.microsoft.com/office/drawing/2014/main" id="{67D2258C-1CCE-4E3E-8622-0BF75D3BF52A}"/>
              </a:ext>
            </a:extLst>
          </p:cNvPr>
          <p:cNvCxnSpPr>
            <a:cxnSpLocks/>
          </p:cNvCxnSpPr>
          <p:nvPr/>
        </p:nvCxnSpPr>
        <p:spPr>
          <a:xfrm flipH="1">
            <a:off x="4360668" y="1152589"/>
            <a:ext cx="1140373" cy="1308334"/>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sp>
        <p:nvSpPr>
          <p:cNvPr id="14" name="مربع نص 13">
            <a:extLst>
              <a:ext uri="{FF2B5EF4-FFF2-40B4-BE49-F238E27FC236}">
                <a16:creationId xmlns:a16="http://schemas.microsoft.com/office/drawing/2014/main" id="{4F519C24-FF19-4366-B263-55576F4360DD}"/>
              </a:ext>
            </a:extLst>
          </p:cNvPr>
          <p:cNvSpPr txBox="1"/>
          <p:nvPr/>
        </p:nvSpPr>
        <p:spPr>
          <a:xfrm>
            <a:off x="6240508" y="2460923"/>
            <a:ext cx="3310758" cy="646331"/>
          </a:xfrm>
          <a:prstGeom prst="rect">
            <a:avLst/>
          </a:prstGeom>
          <a:noFill/>
        </p:spPr>
        <p:txBody>
          <a:bodyPr wrap="square" rtlCol="1">
            <a:spAutoFit/>
          </a:bodyPr>
          <a:lstStyle/>
          <a:p>
            <a:pPr algn="ctr"/>
            <a:r>
              <a:rPr lang="ar-SA" sz="3600" b="1" dirty="0">
                <a:solidFill>
                  <a:srgbClr val="8FAADC"/>
                </a:solidFill>
                <a:cs typeface="AGA Aladdin Regular" pitchFamily="2" charset="-78"/>
              </a:rPr>
              <a:t>معراة البذور </a:t>
            </a:r>
          </a:p>
        </p:txBody>
      </p:sp>
      <p:sp>
        <p:nvSpPr>
          <p:cNvPr id="15" name="مربع نص 14">
            <a:extLst>
              <a:ext uri="{FF2B5EF4-FFF2-40B4-BE49-F238E27FC236}">
                <a16:creationId xmlns:a16="http://schemas.microsoft.com/office/drawing/2014/main" id="{1EA9D39E-AC55-4B6F-B099-FD5A5B3210B9}"/>
              </a:ext>
            </a:extLst>
          </p:cNvPr>
          <p:cNvSpPr txBox="1"/>
          <p:nvPr/>
        </p:nvSpPr>
        <p:spPr>
          <a:xfrm>
            <a:off x="2705289" y="2460923"/>
            <a:ext cx="3310758" cy="646331"/>
          </a:xfrm>
          <a:prstGeom prst="rect">
            <a:avLst/>
          </a:prstGeom>
          <a:noFill/>
        </p:spPr>
        <p:txBody>
          <a:bodyPr wrap="square" rtlCol="1">
            <a:spAutoFit/>
          </a:bodyPr>
          <a:lstStyle/>
          <a:p>
            <a:pPr algn="ctr"/>
            <a:r>
              <a:rPr lang="ar-SA" sz="3600" b="1" dirty="0">
                <a:solidFill>
                  <a:srgbClr val="8FAADC"/>
                </a:solidFill>
                <a:cs typeface="AGA Aladdin Regular" pitchFamily="2" charset="-78"/>
              </a:rPr>
              <a:t>مغطاة البذور </a:t>
            </a:r>
          </a:p>
        </p:txBody>
      </p:sp>
      <p:cxnSp>
        <p:nvCxnSpPr>
          <p:cNvPr id="16" name="رابط كسهم مستقيم 15">
            <a:extLst>
              <a:ext uri="{FF2B5EF4-FFF2-40B4-BE49-F238E27FC236}">
                <a16:creationId xmlns:a16="http://schemas.microsoft.com/office/drawing/2014/main" id="{E1582CBF-FA18-4992-A5D0-0B841751F968}"/>
              </a:ext>
            </a:extLst>
          </p:cNvPr>
          <p:cNvCxnSpPr>
            <a:cxnSpLocks/>
          </p:cNvCxnSpPr>
          <p:nvPr/>
        </p:nvCxnSpPr>
        <p:spPr>
          <a:xfrm>
            <a:off x="7895887" y="3002206"/>
            <a:ext cx="0" cy="730469"/>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sp>
        <p:nvSpPr>
          <p:cNvPr id="18" name="مربع نص 17">
            <a:extLst>
              <a:ext uri="{FF2B5EF4-FFF2-40B4-BE49-F238E27FC236}">
                <a16:creationId xmlns:a16="http://schemas.microsoft.com/office/drawing/2014/main" id="{9E2AA923-ED66-4037-83A2-C3FD12E75004}"/>
              </a:ext>
            </a:extLst>
          </p:cNvPr>
          <p:cNvSpPr txBox="1"/>
          <p:nvPr/>
        </p:nvSpPr>
        <p:spPr>
          <a:xfrm>
            <a:off x="6329846" y="3950792"/>
            <a:ext cx="3310758" cy="646331"/>
          </a:xfrm>
          <a:prstGeom prst="rect">
            <a:avLst/>
          </a:prstGeom>
          <a:noFill/>
        </p:spPr>
        <p:txBody>
          <a:bodyPr wrap="square" rtlCol="1">
            <a:spAutoFit/>
          </a:bodyPr>
          <a:lstStyle/>
          <a:p>
            <a:pPr algn="ctr"/>
            <a:r>
              <a:rPr lang="ar-SA" sz="3600" b="1" dirty="0">
                <a:solidFill>
                  <a:srgbClr val="8D8DAA"/>
                </a:solidFill>
                <a:cs typeface="AGA Aladdin Regular" pitchFamily="2" charset="-78"/>
              </a:rPr>
              <a:t>بذورها لا تحاط بثمار </a:t>
            </a:r>
          </a:p>
        </p:txBody>
      </p:sp>
      <p:sp>
        <p:nvSpPr>
          <p:cNvPr id="19" name="مربع نص 18">
            <a:extLst>
              <a:ext uri="{FF2B5EF4-FFF2-40B4-BE49-F238E27FC236}">
                <a16:creationId xmlns:a16="http://schemas.microsoft.com/office/drawing/2014/main" id="{93B3C85F-A1D9-4E4B-9E1B-43CA9D905C5E}"/>
              </a:ext>
            </a:extLst>
          </p:cNvPr>
          <p:cNvSpPr txBox="1"/>
          <p:nvPr/>
        </p:nvSpPr>
        <p:spPr>
          <a:xfrm>
            <a:off x="2705289" y="3942882"/>
            <a:ext cx="3310758" cy="646331"/>
          </a:xfrm>
          <a:prstGeom prst="rect">
            <a:avLst/>
          </a:prstGeom>
          <a:noFill/>
        </p:spPr>
        <p:txBody>
          <a:bodyPr wrap="square" rtlCol="1">
            <a:spAutoFit/>
          </a:bodyPr>
          <a:lstStyle/>
          <a:p>
            <a:pPr algn="ctr"/>
            <a:r>
              <a:rPr lang="ar-SA" sz="3600" b="1" dirty="0">
                <a:solidFill>
                  <a:srgbClr val="8D8DAA"/>
                </a:solidFill>
                <a:cs typeface="AGA Aladdin Regular" pitchFamily="2" charset="-78"/>
              </a:rPr>
              <a:t>بذورها محاطة بثمار </a:t>
            </a:r>
          </a:p>
        </p:txBody>
      </p:sp>
      <p:cxnSp>
        <p:nvCxnSpPr>
          <p:cNvPr id="20" name="رابط كسهم مستقيم 19">
            <a:extLst>
              <a:ext uri="{FF2B5EF4-FFF2-40B4-BE49-F238E27FC236}">
                <a16:creationId xmlns:a16="http://schemas.microsoft.com/office/drawing/2014/main" id="{12A32E83-585F-4EB6-8FFA-5EE1A631253C}"/>
              </a:ext>
            </a:extLst>
          </p:cNvPr>
          <p:cNvCxnSpPr>
            <a:cxnSpLocks/>
          </p:cNvCxnSpPr>
          <p:nvPr/>
        </p:nvCxnSpPr>
        <p:spPr>
          <a:xfrm>
            <a:off x="4317491" y="3002206"/>
            <a:ext cx="0" cy="730469"/>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cxnSp>
        <p:nvCxnSpPr>
          <p:cNvPr id="11" name="رابط كسهم مستقيم 10">
            <a:extLst>
              <a:ext uri="{FF2B5EF4-FFF2-40B4-BE49-F238E27FC236}">
                <a16:creationId xmlns:a16="http://schemas.microsoft.com/office/drawing/2014/main" id="{98CBF8A6-08A3-4A4B-BCDF-4A5CC6AF2B77}"/>
              </a:ext>
            </a:extLst>
          </p:cNvPr>
          <p:cNvCxnSpPr>
            <a:cxnSpLocks/>
          </p:cNvCxnSpPr>
          <p:nvPr/>
        </p:nvCxnSpPr>
        <p:spPr>
          <a:xfrm>
            <a:off x="4317491" y="4417349"/>
            <a:ext cx="537538" cy="753365"/>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sp>
        <p:nvSpPr>
          <p:cNvPr id="13" name="مربع نص 12">
            <a:extLst>
              <a:ext uri="{FF2B5EF4-FFF2-40B4-BE49-F238E27FC236}">
                <a16:creationId xmlns:a16="http://schemas.microsoft.com/office/drawing/2014/main" id="{A591C9A5-82DD-40A0-BCC7-1B7978AC22F9}"/>
              </a:ext>
            </a:extLst>
          </p:cNvPr>
          <p:cNvSpPr txBox="1"/>
          <p:nvPr/>
        </p:nvSpPr>
        <p:spPr>
          <a:xfrm>
            <a:off x="3845662" y="5170714"/>
            <a:ext cx="3310758" cy="646331"/>
          </a:xfrm>
          <a:prstGeom prst="rect">
            <a:avLst/>
          </a:prstGeom>
          <a:noFill/>
        </p:spPr>
        <p:txBody>
          <a:bodyPr wrap="square" rtlCol="1">
            <a:spAutoFit/>
          </a:bodyPr>
          <a:lstStyle/>
          <a:p>
            <a:pPr algn="ctr"/>
            <a:r>
              <a:rPr lang="ar-SA" sz="3600" b="1" dirty="0">
                <a:solidFill>
                  <a:srgbClr val="8FAADC"/>
                </a:solidFill>
                <a:cs typeface="AGA Aladdin Regular" pitchFamily="2" charset="-78"/>
              </a:rPr>
              <a:t>ذوات الفلقة</a:t>
            </a:r>
          </a:p>
        </p:txBody>
      </p:sp>
      <p:sp>
        <p:nvSpPr>
          <p:cNvPr id="17" name="مربع نص 16">
            <a:extLst>
              <a:ext uri="{FF2B5EF4-FFF2-40B4-BE49-F238E27FC236}">
                <a16:creationId xmlns:a16="http://schemas.microsoft.com/office/drawing/2014/main" id="{3AFDA84A-FA8A-4DBC-9723-844A8F8157B3}"/>
              </a:ext>
            </a:extLst>
          </p:cNvPr>
          <p:cNvSpPr txBox="1"/>
          <p:nvPr/>
        </p:nvSpPr>
        <p:spPr>
          <a:xfrm>
            <a:off x="1501094" y="5119771"/>
            <a:ext cx="3310758" cy="646331"/>
          </a:xfrm>
          <a:prstGeom prst="rect">
            <a:avLst/>
          </a:prstGeom>
          <a:noFill/>
        </p:spPr>
        <p:txBody>
          <a:bodyPr wrap="square" rtlCol="1">
            <a:spAutoFit/>
          </a:bodyPr>
          <a:lstStyle/>
          <a:p>
            <a:pPr algn="ctr"/>
            <a:r>
              <a:rPr lang="ar-SA" sz="3600" b="1" dirty="0">
                <a:solidFill>
                  <a:srgbClr val="8FAADC"/>
                </a:solidFill>
                <a:cs typeface="AGA Aladdin Regular" pitchFamily="2" charset="-78"/>
              </a:rPr>
              <a:t>ذوات الفلقتين</a:t>
            </a:r>
          </a:p>
        </p:txBody>
      </p:sp>
      <p:cxnSp>
        <p:nvCxnSpPr>
          <p:cNvPr id="21" name="رابط كسهم مستقيم 20">
            <a:extLst>
              <a:ext uri="{FF2B5EF4-FFF2-40B4-BE49-F238E27FC236}">
                <a16:creationId xmlns:a16="http://schemas.microsoft.com/office/drawing/2014/main" id="{9DDA8723-536B-46C4-A146-A4998014D8D3}"/>
              </a:ext>
            </a:extLst>
          </p:cNvPr>
          <p:cNvCxnSpPr>
            <a:cxnSpLocks/>
          </p:cNvCxnSpPr>
          <p:nvPr/>
        </p:nvCxnSpPr>
        <p:spPr>
          <a:xfrm flipH="1">
            <a:off x="3156473" y="4473440"/>
            <a:ext cx="387566" cy="697274"/>
          </a:xfrm>
          <a:prstGeom prst="straightConnector1">
            <a:avLst/>
          </a:prstGeom>
          <a:ln w="38100">
            <a:solidFill>
              <a:srgbClr val="C65D7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24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right)">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righ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right)">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right)">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wipe(right)">
                                      <p:cBhvr>
                                        <p:cTn id="57" dur="5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up)">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wipe(right)">
                                      <p:cBhvr>
                                        <p:cTn id="6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build="p"/>
      <p:bldP spid="15" grpId="0" build="p"/>
      <p:bldP spid="18" grpId="0" build="p"/>
      <p:bldP spid="19" grpId="0" build="p"/>
      <p:bldP spid="13" grpId="0" build="p"/>
      <p:bldP spid="1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CE2EA71-9725-436C-B66D-4C4B0FA77FF4}"/>
              </a:ext>
            </a:extLst>
          </p:cNvPr>
          <p:cNvGrpSpPr/>
          <p:nvPr/>
        </p:nvGrpSpPr>
        <p:grpSpPr>
          <a:xfrm>
            <a:off x="8805113" y="169943"/>
            <a:ext cx="2248049" cy="1526117"/>
            <a:chOff x="8944302" y="0"/>
            <a:chExt cx="2248049" cy="1526117"/>
          </a:xfrm>
        </p:grpSpPr>
        <p:pic>
          <p:nvPicPr>
            <p:cNvPr id="7" name="صورة 6">
              <a:extLst>
                <a:ext uri="{FF2B5EF4-FFF2-40B4-BE49-F238E27FC236}">
                  <a16:creationId xmlns:a16="http://schemas.microsoft.com/office/drawing/2014/main" id="{6D75DF9D-175B-4771-87E2-803E37EC1AB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55" t="3423" r="64656" b="66126"/>
            <a:stretch/>
          </p:blipFill>
          <p:spPr>
            <a:xfrm>
              <a:off x="8944302" y="0"/>
              <a:ext cx="2248049" cy="1526117"/>
            </a:xfrm>
            <a:prstGeom prst="rect">
              <a:avLst/>
            </a:prstGeom>
          </p:spPr>
        </p:pic>
        <p:sp>
          <p:nvSpPr>
            <p:cNvPr id="8" name="مربع نص 7">
              <a:extLst>
                <a:ext uri="{FF2B5EF4-FFF2-40B4-BE49-F238E27FC236}">
                  <a16:creationId xmlns:a16="http://schemas.microsoft.com/office/drawing/2014/main" id="{B4AD7C39-459A-4138-99BD-3A2B90523411}"/>
                </a:ext>
              </a:extLst>
            </p:cNvPr>
            <p:cNvSpPr txBox="1"/>
            <p:nvPr/>
          </p:nvSpPr>
          <p:spPr>
            <a:xfrm>
              <a:off x="8944302" y="594553"/>
              <a:ext cx="1930636" cy="523220"/>
            </a:xfrm>
            <a:prstGeom prst="rect">
              <a:avLst/>
            </a:prstGeom>
            <a:noFill/>
          </p:spPr>
          <p:txBody>
            <a:bodyPr wrap="square" rtlCol="1">
              <a:spAutoFit/>
            </a:bodyPr>
            <a:lstStyle/>
            <a:p>
              <a:r>
                <a:rPr lang="ar-SA" sz="2800" b="1" dirty="0">
                  <a:solidFill>
                    <a:srgbClr val="5B7DB1"/>
                  </a:solidFill>
                </a:rPr>
                <a:t>نشاط جماعي </a:t>
              </a:r>
            </a:p>
          </p:txBody>
        </p:sp>
      </p:grpSp>
      <p:sp>
        <p:nvSpPr>
          <p:cNvPr id="9" name="مربع نص 8">
            <a:extLst>
              <a:ext uri="{FF2B5EF4-FFF2-40B4-BE49-F238E27FC236}">
                <a16:creationId xmlns:a16="http://schemas.microsoft.com/office/drawing/2014/main" id="{95EE881D-1382-4E36-B192-B5FCAABC2E4D}"/>
              </a:ext>
            </a:extLst>
          </p:cNvPr>
          <p:cNvSpPr txBox="1"/>
          <p:nvPr/>
        </p:nvSpPr>
        <p:spPr>
          <a:xfrm>
            <a:off x="2339235" y="1567356"/>
            <a:ext cx="6175424" cy="954107"/>
          </a:xfrm>
          <a:prstGeom prst="rect">
            <a:avLst/>
          </a:prstGeom>
          <a:noFill/>
        </p:spPr>
        <p:txBody>
          <a:bodyPr wrap="square">
            <a:spAutoFit/>
          </a:bodyPr>
          <a:lstStyle/>
          <a:p>
            <a:pPr algn="ctr" hangingPunct="0"/>
            <a:r>
              <a:rPr lang="ar-SA" sz="2800" b="1" dirty="0">
                <a:solidFill>
                  <a:srgbClr val="8D8DAA"/>
                </a:solidFill>
                <a:cs typeface="DecoType Naskh" panose="02010400000000000000" pitchFamily="2" charset="-78"/>
                <a:sym typeface="Arial"/>
              </a:rPr>
              <a:t>يوجد امامك  مجموعتين من الأوراق والبذور والازهار والصور للنسيج الوعائي للنباتات </a:t>
            </a:r>
          </a:p>
        </p:txBody>
      </p:sp>
      <p:sp>
        <p:nvSpPr>
          <p:cNvPr id="10" name="مربع نص 9">
            <a:extLst>
              <a:ext uri="{FF2B5EF4-FFF2-40B4-BE49-F238E27FC236}">
                <a16:creationId xmlns:a16="http://schemas.microsoft.com/office/drawing/2014/main" id="{8445767B-B9F8-493F-9A59-3E16D3EF33E6}"/>
              </a:ext>
            </a:extLst>
          </p:cNvPr>
          <p:cNvSpPr txBox="1"/>
          <p:nvPr/>
        </p:nvSpPr>
        <p:spPr>
          <a:xfrm>
            <a:off x="2257368" y="2389736"/>
            <a:ext cx="6747815" cy="954107"/>
          </a:xfrm>
          <a:prstGeom prst="rect">
            <a:avLst/>
          </a:prstGeom>
          <a:noFill/>
        </p:spPr>
        <p:txBody>
          <a:bodyPr wrap="square">
            <a:spAutoFit/>
          </a:bodyPr>
          <a:lstStyle/>
          <a:p>
            <a:pPr algn="ctr" hangingPunct="0"/>
            <a:r>
              <a:rPr lang="ar-SA" sz="2800" b="1" dirty="0">
                <a:solidFill>
                  <a:srgbClr val="8D8DAA"/>
                </a:solidFill>
                <a:cs typeface="DecoType Naskh" panose="02010400000000000000" pitchFamily="2" charset="-78"/>
                <a:sym typeface="Arial"/>
              </a:rPr>
              <a:t>تأمل العينات في المجموعتين جيدا وسجل بورقة الاختلافات التي تشاهدها بين المجموعتين </a:t>
            </a:r>
          </a:p>
        </p:txBody>
      </p:sp>
      <p:pic>
        <p:nvPicPr>
          <p:cNvPr id="5122" name="Picture 2" descr="أزهار قادرة على التعافي بعد تعرضها للإصابة | الشرق الأوسط">
            <a:extLst>
              <a:ext uri="{FF2B5EF4-FFF2-40B4-BE49-F238E27FC236}">
                <a16:creationId xmlns:a16="http://schemas.microsoft.com/office/drawing/2014/main" id="{69DD7BD2-77A3-4980-82F5-6C904D051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108" y="3372229"/>
            <a:ext cx="2734293" cy="15261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نبذة تعريفية عن طبيعة وخصائص النباتات ذوات الفلقة الواحدة -">
            <a:extLst>
              <a:ext uri="{FF2B5EF4-FFF2-40B4-BE49-F238E27FC236}">
                <a16:creationId xmlns:a16="http://schemas.microsoft.com/office/drawing/2014/main" id="{CED9E619-395A-4FDC-A674-C396B3A4DF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129"/>
          <a:stretch/>
        </p:blipFill>
        <p:spPr bwMode="auto">
          <a:xfrm>
            <a:off x="326610" y="4218576"/>
            <a:ext cx="1714500" cy="2130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مقارنة بين ذوات الفلقة وذوات الفلقتين | المرسال">
            <a:extLst>
              <a:ext uri="{FF2B5EF4-FFF2-40B4-BE49-F238E27FC236}">
                <a16:creationId xmlns:a16="http://schemas.microsoft.com/office/drawing/2014/main" id="{6DCC030E-E0BE-4A09-9001-E09BB14F84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59"/>
          <a:stretch/>
        </p:blipFill>
        <p:spPr bwMode="auto">
          <a:xfrm>
            <a:off x="9080045" y="4949161"/>
            <a:ext cx="1825832" cy="15261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ورقة نبات - المعرفة">
            <a:extLst>
              <a:ext uri="{FF2B5EF4-FFF2-40B4-BE49-F238E27FC236}">
                <a16:creationId xmlns:a16="http://schemas.microsoft.com/office/drawing/2014/main" id="{C9FD4A5E-7162-4FEF-9E09-4AD30BDF1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368" y="3650036"/>
            <a:ext cx="2041696" cy="272522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زراعة الذرة الصفراء 1- أحضر بذور... - الموسوعة الزراعية | Facebook">
            <a:extLst>
              <a:ext uri="{FF2B5EF4-FFF2-40B4-BE49-F238E27FC236}">
                <a16:creationId xmlns:a16="http://schemas.microsoft.com/office/drawing/2014/main" id="{9DEA3021-46BE-490A-BD0D-5094F5F489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3664" y="3429000"/>
            <a:ext cx="1729444" cy="133608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بذور الفول السوري - Vicia faba - 50 بذرة">
            <a:extLst>
              <a:ext uri="{FF2B5EF4-FFF2-40B4-BE49-F238E27FC236}">
                <a16:creationId xmlns:a16="http://schemas.microsoft.com/office/drawing/2014/main" id="{C0261017-3193-48D2-8D1F-D2E4908536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1312"/>
          <a:stretch/>
        </p:blipFill>
        <p:spPr bwMode="auto">
          <a:xfrm>
            <a:off x="259724" y="2614428"/>
            <a:ext cx="2143125" cy="1686385"/>
          </a:xfrm>
          <a:prstGeom prst="rect">
            <a:avLst/>
          </a:prstGeom>
          <a:noFill/>
          <a:extLst>
            <a:ext uri="{909E8E84-426E-40DD-AFC4-6F175D3DCCD1}">
              <a14:hiddenFill xmlns:a14="http://schemas.microsoft.com/office/drawing/2010/main">
                <a:solidFill>
                  <a:srgbClr val="FFFFFF"/>
                </a:solidFill>
              </a14:hiddenFill>
            </a:ext>
          </a:extLst>
        </p:spPr>
      </p:pic>
      <p:pic>
        <p:nvPicPr>
          <p:cNvPr id="13" name="صورة 12">
            <a:extLst>
              <a:ext uri="{FF2B5EF4-FFF2-40B4-BE49-F238E27FC236}">
                <a16:creationId xmlns:a16="http://schemas.microsoft.com/office/drawing/2014/main" id="{4229ED14-20C9-45E1-8591-74A1FC004AB5}"/>
              </a:ext>
            </a:extLst>
          </p:cNvPr>
          <p:cNvPicPr>
            <a:picLocks noChangeAspect="1"/>
          </p:cNvPicPr>
          <p:nvPr/>
        </p:nvPicPr>
        <p:blipFill rotWithShape="1">
          <a:blip r:embed="rId9"/>
          <a:srcRect l="15287" t="39597" r="63817" b="15402"/>
          <a:stretch/>
        </p:blipFill>
        <p:spPr>
          <a:xfrm>
            <a:off x="7503476" y="4995577"/>
            <a:ext cx="1441459" cy="1433283"/>
          </a:xfrm>
          <a:prstGeom prst="rect">
            <a:avLst/>
          </a:prstGeom>
        </p:spPr>
      </p:pic>
      <p:pic>
        <p:nvPicPr>
          <p:cNvPr id="14" name="صورة 13">
            <a:extLst>
              <a:ext uri="{FF2B5EF4-FFF2-40B4-BE49-F238E27FC236}">
                <a16:creationId xmlns:a16="http://schemas.microsoft.com/office/drawing/2014/main" id="{CF07FF9C-FF18-4955-9260-CF19B6B2C3F6}"/>
              </a:ext>
            </a:extLst>
          </p:cNvPr>
          <p:cNvPicPr>
            <a:picLocks noChangeAspect="1"/>
          </p:cNvPicPr>
          <p:nvPr/>
        </p:nvPicPr>
        <p:blipFill rotWithShape="1">
          <a:blip r:embed="rId9"/>
          <a:srcRect l="53000" t="32820" r="26143" b="15402"/>
          <a:stretch/>
        </p:blipFill>
        <p:spPr>
          <a:xfrm>
            <a:off x="4434174" y="4797383"/>
            <a:ext cx="1441459" cy="1652275"/>
          </a:xfrm>
          <a:prstGeom prst="rect">
            <a:avLst/>
          </a:prstGeom>
        </p:spPr>
      </p:pic>
      <p:sp>
        <p:nvSpPr>
          <p:cNvPr id="15" name="مربع نص 14">
            <a:extLst>
              <a:ext uri="{FF2B5EF4-FFF2-40B4-BE49-F238E27FC236}">
                <a16:creationId xmlns:a16="http://schemas.microsoft.com/office/drawing/2014/main" id="{CCB8F126-AC29-463A-933D-839B322F4687}"/>
              </a:ext>
            </a:extLst>
          </p:cNvPr>
          <p:cNvSpPr txBox="1"/>
          <p:nvPr/>
        </p:nvSpPr>
        <p:spPr>
          <a:xfrm>
            <a:off x="1402825" y="441330"/>
            <a:ext cx="5995561" cy="646331"/>
          </a:xfrm>
          <a:prstGeom prst="rect">
            <a:avLst/>
          </a:prstGeom>
          <a:noFill/>
        </p:spPr>
        <p:txBody>
          <a:bodyPr wrap="square" rtlCol="1">
            <a:spAutoFit/>
          </a:bodyPr>
          <a:lstStyle/>
          <a:p>
            <a:r>
              <a:rPr lang="ar-SA" sz="3600" b="1" dirty="0">
                <a:solidFill>
                  <a:schemeClr val="tx2">
                    <a:lumMod val="60000"/>
                    <a:lumOff val="40000"/>
                  </a:schemeClr>
                </a:solidFill>
                <a:latin typeface="(A) Arslan Wessam B" panose="03020402040406030203" pitchFamily="66" charset="-78"/>
                <a:cs typeface="(A) Arslan Wessam B" panose="03020402040406030203" pitchFamily="66" charset="-78"/>
              </a:rPr>
              <a:t>ذوات الفلقة وذوات الفلقتين </a:t>
            </a:r>
            <a:endParaRPr lang="ar-SA" sz="3200" b="1" dirty="0">
              <a:solidFill>
                <a:schemeClr val="tx2">
                  <a:lumMod val="60000"/>
                  <a:lumOff val="40000"/>
                </a:schemeClr>
              </a:solidFill>
              <a:latin typeface="(A) Arslan Wessam B" panose="03020402040406030203" pitchFamily="66" charset="-78"/>
              <a:cs typeface="(A) Arslan Wessam B" panose="03020402040406030203" pitchFamily="66" charset="-78"/>
            </a:endParaRPr>
          </a:p>
        </p:txBody>
      </p:sp>
      <p:grpSp>
        <p:nvGrpSpPr>
          <p:cNvPr id="17" name="Google Shape;2791;p94">
            <a:extLst>
              <a:ext uri="{FF2B5EF4-FFF2-40B4-BE49-F238E27FC236}">
                <a16:creationId xmlns:a16="http://schemas.microsoft.com/office/drawing/2014/main" id="{E2B9F1EE-FE71-412E-BAE2-1E87EC80B94A}"/>
              </a:ext>
            </a:extLst>
          </p:cNvPr>
          <p:cNvGrpSpPr/>
          <p:nvPr/>
        </p:nvGrpSpPr>
        <p:grpSpPr>
          <a:xfrm rot="10800000">
            <a:off x="6993259" y="504156"/>
            <a:ext cx="1230946" cy="456349"/>
            <a:chOff x="603900" y="3941305"/>
            <a:chExt cx="293185" cy="371629"/>
          </a:xfrm>
        </p:grpSpPr>
        <p:sp>
          <p:nvSpPr>
            <p:cNvPr id="19" name="Google Shape;2793;p94">
              <a:extLst>
                <a:ext uri="{FF2B5EF4-FFF2-40B4-BE49-F238E27FC236}">
                  <a16:creationId xmlns:a16="http://schemas.microsoft.com/office/drawing/2014/main" id="{79ACFCBD-4197-4DAA-A1AC-2229DB309C63}"/>
                </a:ext>
              </a:extLst>
            </p:cNvPr>
            <p:cNvSpPr/>
            <p:nvPr/>
          </p:nvSpPr>
          <p:spPr>
            <a:xfrm>
              <a:off x="603900" y="3941305"/>
              <a:ext cx="164195" cy="368193"/>
            </a:xfrm>
            <a:custGeom>
              <a:avLst/>
              <a:gdLst/>
              <a:ahLst/>
              <a:cxnLst/>
              <a:rect l="l" t="t" r="r" b="b"/>
              <a:pathLst>
                <a:path w="45323" h="54227" extrusionOk="0">
                  <a:moveTo>
                    <a:pt x="0" y="0"/>
                  </a:moveTo>
                  <a:lnTo>
                    <a:pt x="0" y="54227"/>
                  </a:lnTo>
                  <a:lnTo>
                    <a:pt x="45323" y="54227"/>
                  </a:lnTo>
                  <a:lnTo>
                    <a:pt x="45323" y="0"/>
                  </a:lnTo>
                  <a:close/>
                </a:path>
              </a:pathLst>
            </a:custGeom>
            <a:solidFill>
              <a:srgbClr val="FF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94;p94">
              <a:extLst>
                <a:ext uri="{FF2B5EF4-FFF2-40B4-BE49-F238E27FC236}">
                  <a16:creationId xmlns:a16="http://schemas.microsoft.com/office/drawing/2014/main" id="{5BACDB43-7E9F-4643-A224-76DC76668D76}"/>
                </a:ext>
              </a:extLst>
            </p:cNvPr>
            <p:cNvSpPr/>
            <p:nvPr/>
          </p:nvSpPr>
          <p:spPr>
            <a:xfrm rot="10800000">
              <a:off x="767064" y="3944924"/>
              <a:ext cx="130021" cy="368010"/>
            </a:xfrm>
            <a:custGeom>
              <a:avLst/>
              <a:gdLst/>
              <a:ahLst/>
              <a:cxnLst/>
              <a:rect l="l" t="t" r="r" b="b"/>
              <a:pathLst>
                <a:path w="45323" h="54227" extrusionOk="0">
                  <a:moveTo>
                    <a:pt x="0" y="0"/>
                  </a:moveTo>
                  <a:lnTo>
                    <a:pt x="0" y="54227"/>
                  </a:lnTo>
                  <a:lnTo>
                    <a:pt x="45323" y="54227"/>
                  </a:lnTo>
                  <a:lnTo>
                    <a:pt x="45323" y="0"/>
                  </a:lnTo>
                  <a:close/>
                </a:path>
              </a:pathLst>
            </a:custGeom>
            <a:gradFill>
              <a:gsLst>
                <a:gs pos="0">
                  <a:srgbClr val="CF8890">
                    <a:alpha val="41176"/>
                  </a:srgbClr>
                </a:gs>
                <a:gs pos="100000">
                  <a:srgbClr val="FFC5CB">
                    <a:alpha val="0"/>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240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par>
                                <p:cTn id="19" presetID="53" presetClass="entr" presetSubtype="16"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 calcmode="lin" valueType="num">
                                      <p:cBhvr>
                                        <p:cTn id="21" dur="500" fill="hold"/>
                                        <p:tgtEl>
                                          <p:spTgt spid="5124"/>
                                        </p:tgtEl>
                                        <p:attrNameLst>
                                          <p:attrName>ppt_w</p:attrName>
                                        </p:attrNameLst>
                                      </p:cBhvr>
                                      <p:tavLst>
                                        <p:tav tm="0">
                                          <p:val>
                                            <p:fltVal val="0"/>
                                          </p:val>
                                        </p:tav>
                                        <p:tav tm="100000">
                                          <p:val>
                                            <p:strVal val="#ppt_w"/>
                                          </p:val>
                                        </p:tav>
                                      </p:tavLst>
                                    </p:anim>
                                    <p:anim calcmode="lin" valueType="num">
                                      <p:cBhvr>
                                        <p:cTn id="22" dur="500" fill="hold"/>
                                        <p:tgtEl>
                                          <p:spTgt spid="5124"/>
                                        </p:tgtEl>
                                        <p:attrNameLst>
                                          <p:attrName>ppt_h</p:attrName>
                                        </p:attrNameLst>
                                      </p:cBhvr>
                                      <p:tavLst>
                                        <p:tav tm="0">
                                          <p:val>
                                            <p:fltVal val="0"/>
                                          </p:val>
                                        </p:tav>
                                        <p:tav tm="100000">
                                          <p:val>
                                            <p:strVal val="#ppt_h"/>
                                          </p:val>
                                        </p:tav>
                                      </p:tavLst>
                                    </p:anim>
                                    <p:animEffect transition="in" filter="fade">
                                      <p:cBhvr>
                                        <p:cTn id="23" dur="500"/>
                                        <p:tgtEl>
                                          <p:spTgt spid="5124"/>
                                        </p:tgtEl>
                                      </p:cBhvr>
                                    </p:animEffect>
                                  </p:childTnLst>
                                </p:cTn>
                              </p:par>
                              <p:par>
                                <p:cTn id="24" presetID="53" presetClass="entr" presetSubtype="16" fill="hold" nodeType="withEffect">
                                  <p:stCondLst>
                                    <p:cond delay="0"/>
                                  </p:stCondLst>
                                  <p:childTnLst>
                                    <p:set>
                                      <p:cBhvr>
                                        <p:cTn id="25" dur="1" fill="hold">
                                          <p:stCondLst>
                                            <p:cond delay="0"/>
                                          </p:stCondLst>
                                        </p:cTn>
                                        <p:tgtEl>
                                          <p:spTgt spid="5128"/>
                                        </p:tgtEl>
                                        <p:attrNameLst>
                                          <p:attrName>style.visibility</p:attrName>
                                        </p:attrNameLst>
                                      </p:cBhvr>
                                      <p:to>
                                        <p:strVal val="visible"/>
                                      </p:to>
                                    </p:set>
                                    <p:anim calcmode="lin" valueType="num">
                                      <p:cBhvr>
                                        <p:cTn id="26" dur="500" fill="hold"/>
                                        <p:tgtEl>
                                          <p:spTgt spid="5128"/>
                                        </p:tgtEl>
                                        <p:attrNameLst>
                                          <p:attrName>ppt_w</p:attrName>
                                        </p:attrNameLst>
                                      </p:cBhvr>
                                      <p:tavLst>
                                        <p:tav tm="0">
                                          <p:val>
                                            <p:fltVal val="0"/>
                                          </p:val>
                                        </p:tav>
                                        <p:tav tm="100000">
                                          <p:val>
                                            <p:strVal val="#ppt_w"/>
                                          </p:val>
                                        </p:tav>
                                      </p:tavLst>
                                    </p:anim>
                                    <p:anim calcmode="lin" valueType="num">
                                      <p:cBhvr>
                                        <p:cTn id="27" dur="500" fill="hold"/>
                                        <p:tgtEl>
                                          <p:spTgt spid="5128"/>
                                        </p:tgtEl>
                                        <p:attrNameLst>
                                          <p:attrName>ppt_h</p:attrName>
                                        </p:attrNameLst>
                                      </p:cBhvr>
                                      <p:tavLst>
                                        <p:tav tm="0">
                                          <p:val>
                                            <p:fltVal val="0"/>
                                          </p:val>
                                        </p:tav>
                                        <p:tav tm="100000">
                                          <p:val>
                                            <p:strVal val="#ppt_h"/>
                                          </p:val>
                                        </p:tav>
                                      </p:tavLst>
                                    </p:anim>
                                    <p:animEffect transition="in" filter="fade">
                                      <p:cBhvr>
                                        <p:cTn id="28" dur="500"/>
                                        <p:tgtEl>
                                          <p:spTgt spid="5128"/>
                                        </p:tgtEl>
                                      </p:cBhvr>
                                    </p:animEffect>
                                  </p:childTnLst>
                                </p:cTn>
                              </p:par>
                              <p:par>
                                <p:cTn id="29" presetID="53" presetClass="entr" presetSubtype="16" fill="hold" nodeType="withEffect">
                                  <p:stCondLst>
                                    <p:cond delay="0"/>
                                  </p:stCondLst>
                                  <p:childTnLst>
                                    <p:set>
                                      <p:cBhvr>
                                        <p:cTn id="30" dur="1" fill="hold">
                                          <p:stCondLst>
                                            <p:cond delay="0"/>
                                          </p:stCondLst>
                                        </p:cTn>
                                        <p:tgtEl>
                                          <p:spTgt spid="5130"/>
                                        </p:tgtEl>
                                        <p:attrNameLst>
                                          <p:attrName>style.visibility</p:attrName>
                                        </p:attrNameLst>
                                      </p:cBhvr>
                                      <p:to>
                                        <p:strVal val="visible"/>
                                      </p:to>
                                    </p:set>
                                    <p:anim calcmode="lin" valueType="num">
                                      <p:cBhvr>
                                        <p:cTn id="31" dur="500" fill="hold"/>
                                        <p:tgtEl>
                                          <p:spTgt spid="5130"/>
                                        </p:tgtEl>
                                        <p:attrNameLst>
                                          <p:attrName>ppt_w</p:attrName>
                                        </p:attrNameLst>
                                      </p:cBhvr>
                                      <p:tavLst>
                                        <p:tav tm="0">
                                          <p:val>
                                            <p:fltVal val="0"/>
                                          </p:val>
                                        </p:tav>
                                        <p:tav tm="100000">
                                          <p:val>
                                            <p:strVal val="#ppt_w"/>
                                          </p:val>
                                        </p:tav>
                                      </p:tavLst>
                                    </p:anim>
                                    <p:anim calcmode="lin" valueType="num">
                                      <p:cBhvr>
                                        <p:cTn id="32" dur="500" fill="hold"/>
                                        <p:tgtEl>
                                          <p:spTgt spid="5130"/>
                                        </p:tgtEl>
                                        <p:attrNameLst>
                                          <p:attrName>ppt_h</p:attrName>
                                        </p:attrNameLst>
                                      </p:cBhvr>
                                      <p:tavLst>
                                        <p:tav tm="0">
                                          <p:val>
                                            <p:fltVal val="0"/>
                                          </p:val>
                                        </p:tav>
                                        <p:tav tm="100000">
                                          <p:val>
                                            <p:strVal val="#ppt_h"/>
                                          </p:val>
                                        </p:tav>
                                      </p:tavLst>
                                    </p:anim>
                                    <p:animEffect transition="in" filter="fade">
                                      <p:cBhvr>
                                        <p:cTn id="33" dur="500"/>
                                        <p:tgtEl>
                                          <p:spTgt spid="5130"/>
                                        </p:tgtEl>
                                      </p:cBhvr>
                                    </p:animEffect>
                                  </p:childTnLst>
                                </p:cTn>
                              </p:par>
                              <p:par>
                                <p:cTn id="34" presetID="53" presetClass="entr" presetSubtype="16" fill="hold" nodeType="withEffect">
                                  <p:stCondLst>
                                    <p:cond delay="0"/>
                                  </p:stCondLst>
                                  <p:childTnLst>
                                    <p:set>
                                      <p:cBhvr>
                                        <p:cTn id="35" dur="1" fill="hold">
                                          <p:stCondLst>
                                            <p:cond delay="0"/>
                                          </p:stCondLst>
                                        </p:cTn>
                                        <p:tgtEl>
                                          <p:spTgt spid="5132"/>
                                        </p:tgtEl>
                                        <p:attrNameLst>
                                          <p:attrName>style.visibility</p:attrName>
                                        </p:attrNameLst>
                                      </p:cBhvr>
                                      <p:to>
                                        <p:strVal val="visible"/>
                                      </p:to>
                                    </p:set>
                                    <p:anim calcmode="lin" valueType="num">
                                      <p:cBhvr>
                                        <p:cTn id="36" dur="500" fill="hold"/>
                                        <p:tgtEl>
                                          <p:spTgt spid="5132"/>
                                        </p:tgtEl>
                                        <p:attrNameLst>
                                          <p:attrName>ppt_w</p:attrName>
                                        </p:attrNameLst>
                                      </p:cBhvr>
                                      <p:tavLst>
                                        <p:tav tm="0">
                                          <p:val>
                                            <p:fltVal val="0"/>
                                          </p:val>
                                        </p:tav>
                                        <p:tav tm="100000">
                                          <p:val>
                                            <p:strVal val="#ppt_w"/>
                                          </p:val>
                                        </p:tav>
                                      </p:tavLst>
                                    </p:anim>
                                    <p:anim calcmode="lin" valueType="num">
                                      <p:cBhvr>
                                        <p:cTn id="37" dur="500" fill="hold"/>
                                        <p:tgtEl>
                                          <p:spTgt spid="5132"/>
                                        </p:tgtEl>
                                        <p:attrNameLst>
                                          <p:attrName>ppt_h</p:attrName>
                                        </p:attrNameLst>
                                      </p:cBhvr>
                                      <p:tavLst>
                                        <p:tav tm="0">
                                          <p:val>
                                            <p:fltVal val="0"/>
                                          </p:val>
                                        </p:tav>
                                        <p:tav tm="100000">
                                          <p:val>
                                            <p:strVal val="#ppt_h"/>
                                          </p:val>
                                        </p:tav>
                                      </p:tavLst>
                                    </p:anim>
                                    <p:animEffect transition="in" filter="fade">
                                      <p:cBhvr>
                                        <p:cTn id="38" dur="500"/>
                                        <p:tgtEl>
                                          <p:spTgt spid="5132"/>
                                        </p:tgtEl>
                                      </p:cBhvr>
                                    </p:animEffect>
                                  </p:childTnLst>
                                </p:cTn>
                              </p:par>
                              <p:par>
                                <p:cTn id="39" presetID="53" presetClass="entr" presetSubtype="16" fill="hold" nodeType="withEffect">
                                  <p:stCondLst>
                                    <p:cond delay="0"/>
                                  </p:stCondLst>
                                  <p:childTnLst>
                                    <p:set>
                                      <p:cBhvr>
                                        <p:cTn id="40" dur="1" fill="hold">
                                          <p:stCondLst>
                                            <p:cond delay="0"/>
                                          </p:stCondLst>
                                        </p:cTn>
                                        <p:tgtEl>
                                          <p:spTgt spid="5134"/>
                                        </p:tgtEl>
                                        <p:attrNameLst>
                                          <p:attrName>style.visibility</p:attrName>
                                        </p:attrNameLst>
                                      </p:cBhvr>
                                      <p:to>
                                        <p:strVal val="visible"/>
                                      </p:to>
                                    </p:set>
                                    <p:anim calcmode="lin" valueType="num">
                                      <p:cBhvr>
                                        <p:cTn id="41" dur="500" fill="hold"/>
                                        <p:tgtEl>
                                          <p:spTgt spid="5134"/>
                                        </p:tgtEl>
                                        <p:attrNameLst>
                                          <p:attrName>ppt_w</p:attrName>
                                        </p:attrNameLst>
                                      </p:cBhvr>
                                      <p:tavLst>
                                        <p:tav tm="0">
                                          <p:val>
                                            <p:fltVal val="0"/>
                                          </p:val>
                                        </p:tav>
                                        <p:tav tm="100000">
                                          <p:val>
                                            <p:strVal val="#ppt_w"/>
                                          </p:val>
                                        </p:tav>
                                      </p:tavLst>
                                    </p:anim>
                                    <p:anim calcmode="lin" valueType="num">
                                      <p:cBhvr>
                                        <p:cTn id="42" dur="500" fill="hold"/>
                                        <p:tgtEl>
                                          <p:spTgt spid="5134"/>
                                        </p:tgtEl>
                                        <p:attrNameLst>
                                          <p:attrName>ppt_h</p:attrName>
                                        </p:attrNameLst>
                                      </p:cBhvr>
                                      <p:tavLst>
                                        <p:tav tm="0">
                                          <p:val>
                                            <p:fltVal val="0"/>
                                          </p:val>
                                        </p:tav>
                                        <p:tav tm="100000">
                                          <p:val>
                                            <p:strVal val="#ppt_h"/>
                                          </p:val>
                                        </p:tav>
                                      </p:tavLst>
                                    </p:anim>
                                    <p:animEffect transition="in" filter="fade">
                                      <p:cBhvr>
                                        <p:cTn id="43" dur="500"/>
                                        <p:tgtEl>
                                          <p:spTgt spid="5134"/>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right)">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D44B6BBE-3760-45FF-AC17-C51C76E95AB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96" t="3525" r="63793" b="69349"/>
          <a:stretch/>
        </p:blipFill>
        <p:spPr>
          <a:xfrm>
            <a:off x="2024412" y="12147"/>
            <a:ext cx="7838374" cy="2086304"/>
          </a:xfrm>
          <a:prstGeom prst="rect">
            <a:avLst/>
          </a:prstGeom>
        </p:spPr>
      </p:pic>
      <p:sp>
        <p:nvSpPr>
          <p:cNvPr id="5" name="مربع نص 4">
            <a:extLst>
              <a:ext uri="{FF2B5EF4-FFF2-40B4-BE49-F238E27FC236}">
                <a16:creationId xmlns:a16="http://schemas.microsoft.com/office/drawing/2014/main" id="{8EF952A2-35B9-4C0C-BFB8-751634226C23}"/>
              </a:ext>
            </a:extLst>
          </p:cNvPr>
          <p:cNvSpPr txBox="1"/>
          <p:nvPr/>
        </p:nvSpPr>
        <p:spPr>
          <a:xfrm>
            <a:off x="3069676" y="654916"/>
            <a:ext cx="5600700" cy="120032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srgbClr val="5B7DB1"/>
                </a:solidFill>
                <a:effectLst/>
                <a:uLnTx/>
                <a:uFillTx/>
                <a:latin typeface="Calibri" panose="020F0502020204030204"/>
                <a:ea typeface="+mn-ea"/>
                <a:cs typeface="AGA Aladdin Regular" pitchFamily="2" charset="-78"/>
              </a:rPr>
              <a:t>بعد ان استنتجنا الاختلاف بين </a:t>
            </a:r>
            <a:r>
              <a:rPr kumimoji="0" lang="ar-SA" sz="2400" b="1" i="0" u="none" strike="noStrike" kern="1200" cap="none" spc="0" normalizeH="0" baseline="0" noProof="0" dirty="0" err="1">
                <a:ln>
                  <a:noFill/>
                </a:ln>
                <a:solidFill>
                  <a:srgbClr val="5B7DB1"/>
                </a:solidFill>
                <a:effectLst/>
                <a:uLnTx/>
                <a:uFillTx/>
                <a:latin typeface="Calibri" panose="020F0502020204030204"/>
                <a:ea typeface="+mn-ea"/>
                <a:cs typeface="AGA Aladdin Regular" pitchFamily="2" charset="-78"/>
              </a:rPr>
              <a:t>النباتا</a:t>
            </a:r>
            <a:r>
              <a:rPr lang="ar-SA" sz="2400" b="1" dirty="0">
                <a:solidFill>
                  <a:srgbClr val="5B7DB1"/>
                </a:solidFill>
                <a:latin typeface="Calibri" panose="020F0502020204030204"/>
                <a:cs typeface="AGA Aladdin Regular" pitchFamily="2" charset="-78"/>
              </a:rPr>
              <a:t>ت ذوات الفلقة وذوات الفلقتين لنشاهد معا الفيديو التالي ثم قارن بينهما استخدام مخطط فن </a:t>
            </a:r>
            <a:endParaRPr kumimoji="0" lang="ar-SA" sz="2400" b="1" i="0" u="none" strike="noStrike" kern="1200" cap="none" spc="0" normalizeH="0" baseline="0" noProof="0" dirty="0">
              <a:ln>
                <a:noFill/>
              </a:ln>
              <a:solidFill>
                <a:srgbClr val="5B7DB1"/>
              </a:solidFill>
              <a:effectLst/>
              <a:uLnTx/>
              <a:uFillTx/>
              <a:latin typeface="Calibri" panose="020F0502020204030204"/>
              <a:ea typeface="+mn-ea"/>
              <a:cs typeface="AGA Aladdin Regular" pitchFamily="2" charset="-78"/>
            </a:endParaRPr>
          </a:p>
        </p:txBody>
      </p:sp>
      <p:pic>
        <p:nvPicPr>
          <p:cNvPr id="2" name="videoplayback (48)">
            <a:hlinkClick r:id="" action="ppaction://media"/>
            <a:extLst>
              <a:ext uri="{FF2B5EF4-FFF2-40B4-BE49-F238E27FC236}">
                <a16:creationId xmlns:a16="http://schemas.microsoft.com/office/drawing/2014/main" id="{A112B576-2A4A-4DF9-BFB9-8DE152904830}"/>
              </a:ext>
            </a:extLst>
          </p:cNvPr>
          <p:cNvPicPr>
            <a:picLocks noChangeAspect="1"/>
          </p:cNvPicPr>
          <p:nvPr>
            <a:videoFile r:link="rId1"/>
            <p:extLst>
              <p:ext uri="{DAA4B4D4-6D71-4841-9C94-3DE7FCFB9230}">
                <p14:media xmlns:p14="http://schemas.microsoft.com/office/powerpoint/2010/main" r:embed="rId2">
                  <p14:trim st="43160" end="186941"/>
                </p14:media>
              </p:ext>
            </p:extLst>
          </p:nvPr>
        </p:nvPicPr>
        <p:blipFill>
          <a:blip r:embed="rId5"/>
          <a:stretch>
            <a:fillRect/>
          </a:stretch>
        </p:blipFill>
        <p:spPr>
          <a:xfrm>
            <a:off x="2719349" y="2280746"/>
            <a:ext cx="6582962" cy="370291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911857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7">
            <a:extLst>
              <a:ext uri="{FF2B5EF4-FFF2-40B4-BE49-F238E27FC236}">
                <a16:creationId xmlns:a16="http://schemas.microsoft.com/office/drawing/2014/main" id="{1969B952-CA1A-4F64-8522-DCEF2E7FD672}"/>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9696" t="38280" r="8240" b="26637"/>
          <a:stretch/>
        </p:blipFill>
        <p:spPr>
          <a:xfrm>
            <a:off x="1403984" y="1468114"/>
            <a:ext cx="9055696" cy="3829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مربع نص 8">
            <a:extLst>
              <a:ext uri="{FF2B5EF4-FFF2-40B4-BE49-F238E27FC236}">
                <a16:creationId xmlns:a16="http://schemas.microsoft.com/office/drawing/2014/main" id="{A357AD6C-5B7B-4D9D-A68F-F74248755AD3}"/>
              </a:ext>
            </a:extLst>
          </p:cNvPr>
          <p:cNvSpPr txBox="1"/>
          <p:nvPr/>
        </p:nvSpPr>
        <p:spPr>
          <a:xfrm>
            <a:off x="6853476" y="1990345"/>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عدد بتلات الزهرة من </a:t>
            </a:r>
            <a:r>
              <a:rPr kumimoji="0" lang="ar-SA" sz="2000" b="1" i="0" u="none" strike="noStrike" cap="none" spc="0" normalizeH="0" baseline="0" dirty="0" err="1">
                <a:ln>
                  <a:noFill/>
                </a:ln>
                <a:solidFill>
                  <a:schemeClr val="accent6">
                    <a:lumMod val="75000"/>
                  </a:schemeClr>
                </a:solidFill>
                <a:effectLst/>
                <a:uFillTx/>
                <a:latin typeface="+mn-lt"/>
                <a:ea typeface="+mn-ea"/>
                <a:cs typeface="+mn-cs"/>
                <a:sym typeface="Arial"/>
              </a:rPr>
              <a:t>مضاعافات</a:t>
            </a: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 العدد 3</a:t>
            </a:r>
          </a:p>
        </p:txBody>
      </p:sp>
      <p:sp>
        <p:nvSpPr>
          <p:cNvPr id="16" name="مربع نص 15">
            <a:extLst>
              <a:ext uri="{FF2B5EF4-FFF2-40B4-BE49-F238E27FC236}">
                <a16:creationId xmlns:a16="http://schemas.microsoft.com/office/drawing/2014/main" id="{B06CD56E-AC9C-473B-AC87-AEAE488F1265}"/>
              </a:ext>
            </a:extLst>
          </p:cNvPr>
          <p:cNvSpPr txBox="1"/>
          <p:nvPr/>
        </p:nvSpPr>
        <p:spPr>
          <a:xfrm>
            <a:off x="8551835" y="1556303"/>
            <a:ext cx="190784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defTabSz="914400" rtl="1" fontAlgn="auto" latinLnBrk="0" hangingPunct="0">
              <a:lnSpc>
                <a:spcPct val="100000"/>
              </a:lnSpc>
              <a:spcBef>
                <a:spcPts val="0"/>
              </a:spcBef>
              <a:spcAft>
                <a:spcPts val="0"/>
              </a:spcAft>
              <a:buClrTx/>
              <a:buSzTx/>
              <a:buFontTx/>
              <a:buNone/>
              <a:tabLst/>
            </a:pPr>
            <a:r>
              <a:rPr lang="ar-SA" sz="2000" b="1" dirty="0">
                <a:solidFill>
                  <a:srgbClr val="C00000"/>
                </a:solidFill>
              </a:rPr>
              <a:t>ذوات الفلقة</a:t>
            </a:r>
            <a:endParaRPr kumimoji="0" lang="ar-SA" sz="1600" b="1" i="0" u="none" strike="noStrike" cap="none" spc="0" normalizeH="0" baseline="0" dirty="0">
              <a:ln>
                <a:noFill/>
              </a:ln>
              <a:solidFill>
                <a:srgbClr val="C00000"/>
              </a:solidFill>
              <a:effectLst/>
              <a:uFillTx/>
              <a:latin typeface="+mn-lt"/>
              <a:ea typeface="+mn-ea"/>
              <a:cs typeface="+mn-cs"/>
              <a:sym typeface="Arial"/>
            </a:endParaRPr>
          </a:p>
        </p:txBody>
      </p:sp>
      <p:sp>
        <p:nvSpPr>
          <p:cNvPr id="17" name="مربع نص 16">
            <a:extLst>
              <a:ext uri="{FF2B5EF4-FFF2-40B4-BE49-F238E27FC236}">
                <a16:creationId xmlns:a16="http://schemas.microsoft.com/office/drawing/2014/main" id="{AD28C96D-3057-4C04-A2A8-EC4A3B95A2F9}"/>
              </a:ext>
            </a:extLst>
          </p:cNvPr>
          <p:cNvSpPr txBox="1"/>
          <p:nvPr/>
        </p:nvSpPr>
        <p:spPr>
          <a:xfrm>
            <a:off x="893380" y="1468114"/>
            <a:ext cx="1907807"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C00000"/>
                </a:solidFill>
                <a:effectLst/>
                <a:uFillTx/>
                <a:latin typeface="+mn-lt"/>
                <a:ea typeface="+mn-ea"/>
                <a:cs typeface="+mn-cs"/>
                <a:sym typeface="Arial"/>
              </a:rPr>
              <a:t>ذوات الفلقتين</a:t>
            </a:r>
          </a:p>
        </p:txBody>
      </p:sp>
      <p:sp>
        <p:nvSpPr>
          <p:cNvPr id="19" name="مربع نص 18">
            <a:extLst>
              <a:ext uri="{FF2B5EF4-FFF2-40B4-BE49-F238E27FC236}">
                <a16:creationId xmlns:a16="http://schemas.microsoft.com/office/drawing/2014/main" id="{8A8C6F1B-2BE3-417F-97D9-EC2A610D5283}"/>
              </a:ext>
            </a:extLst>
          </p:cNvPr>
          <p:cNvSpPr txBox="1"/>
          <p:nvPr/>
        </p:nvSpPr>
        <p:spPr>
          <a:xfrm>
            <a:off x="2633573" y="2028665"/>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عدد بتلات الزهرة من </a:t>
            </a:r>
            <a:r>
              <a:rPr kumimoji="0" lang="ar-SA" sz="2000" b="1" i="0" u="none" strike="noStrike" cap="none" spc="0" normalizeH="0" baseline="0" dirty="0" err="1">
                <a:ln>
                  <a:noFill/>
                </a:ln>
                <a:solidFill>
                  <a:schemeClr val="accent6">
                    <a:lumMod val="75000"/>
                  </a:schemeClr>
                </a:solidFill>
                <a:effectLst/>
                <a:uFillTx/>
                <a:latin typeface="+mn-lt"/>
                <a:ea typeface="+mn-ea"/>
                <a:cs typeface="+mn-cs"/>
                <a:sym typeface="Arial"/>
              </a:rPr>
              <a:t>مضاعافات</a:t>
            </a: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 العدد 4او5</a:t>
            </a:r>
          </a:p>
        </p:txBody>
      </p:sp>
      <p:sp>
        <p:nvSpPr>
          <p:cNvPr id="20" name="مربع نص 19">
            <a:extLst>
              <a:ext uri="{FF2B5EF4-FFF2-40B4-BE49-F238E27FC236}">
                <a16:creationId xmlns:a16="http://schemas.microsoft.com/office/drawing/2014/main" id="{ACFD99C3-F0F2-4CB9-BAD0-714BEFF1E61B}"/>
              </a:ext>
            </a:extLst>
          </p:cNvPr>
          <p:cNvSpPr txBox="1"/>
          <p:nvPr/>
        </p:nvSpPr>
        <p:spPr>
          <a:xfrm>
            <a:off x="5104074" y="2880950"/>
            <a:ext cx="1350930"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85516F"/>
                </a:solidFill>
                <a:effectLst/>
                <a:uFillTx/>
                <a:latin typeface="+mn-lt"/>
                <a:ea typeface="+mn-ea"/>
                <a:cs typeface="+mn-cs"/>
                <a:sym typeface="Arial"/>
              </a:rPr>
              <a:t>وعائية مغطاة</a:t>
            </a:r>
            <a:r>
              <a:rPr kumimoji="0" lang="ar-SA" sz="2000" b="1" i="0" u="none" strike="noStrike" cap="none" spc="0" normalizeH="0" dirty="0">
                <a:ln>
                  <a:noFill/>
                </a:ln>
                <a:solidFill>
                  <a:srgbClr val="85516F"/>
                </a:solidFill>
                <a:effectLst/>
                <a:uFillTx/>
                <a:latin typeface="+mn-lt"/>
                <a:ea typeface="+mn-ea"/>
                <a:cs typeface="+mn-cs"/>
                <a:sym typeface="Arial"/>
              </a:rPr>
              <a:t> البذور </a:t>
            </a:r>
            <a:endParaRPr kumimoji="0" lang="ar-SA" sz="2000" b="1" i="0" u="none" strike="noStrike" cap="none" spc="0" normalizeH="0" baseline="0" dirty="0">
              <a:ln>
                <a:noFill/>
              </a:ln>
              <a:solidFill>
                <a:srgbClr val="85516F"/>
              </a:solidFill>
              <a:effectLst/>
              <a:uFillTx/>
              <a:latin typeface="+mn-lt"/>
              <a:ea typeface="+mn-ea"/>
              <a:cs typeface="+mn-cs"/>
              <a:sym typeface="Arial"/>
            </a:endParaRPr>
          </a:p>
        </p:txBody>
      </p:sp>
      <p:sp>
        <p:nvSpPr>
          <p:cNvPr id="21" name="مربع نص 20">
            <a:extLst>
              <a:ext uri="{FF2B5EF4-FFF2-40B4-BE49-F238E27FC236}">
                <a16:creationId xmlns:a16="http://schemas.microsoft.com/office/drawing/2014/main" id="{3A53FDD8-92F7-4040-ACAF-910303BFAF8E}"/>
              </a:ext>
            </a:extLst>
          </p:cNvPr>
          <p:cNvSpPr txBox="1"/>
          <p:nvPr/>
        </p:nvSpPr>
        <p:spPr>
          <a:xfrm>
            <a:off x="2633573" y="2817693"/>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الأوراق عريضة وعروقها متشابكة</a:t>
            </a:r>
          </a:p>
        </p:txBody>
      </p:sp>
      <p:sp>
        <p:nvSpPr>
          <p:cNvPr id="22" name="مربع نص 21">
            <a:extLst>
              <a:ext uri="{FF2B5EF4-FFF2-40B4-BE49-F238E27FC236}">
                <a16:creationId xmlns:a16="http://schemas.microsoft.com/office/drawing/2014/main" id="{96EFE4D9-26FA-4ECD-BA74-A1D6A4640EC3}"/>
              </a:ext>
            </a:extLst>
          </p:cNvPr>
          <p:cNvSpPr txBox="1"/>
          <p:nvPr/>
        </p:nvSpPr>
        <p:spPr>
          <a:xfrm>
            <a:off x="6965608" y="3445444"/>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الحزم الوعائية موزعة بشكل عشوائي</a:t>
            </a:r>
          </a:p>
        </p:txBody>
      </p:sp>
      <p:sp>
        <p:nvSpPr>
          <p:cNvPr id="23" name="مربع نص 22">
            <a:extLst>
              <a:ext uri="{FF2B5EF4-FFF2-40B4-BE49-F238E27FC236}">
                <a16:creationId xmlns:a16="http://schemas.microsoft.com/office/drawing/2014/main" id="{9A9DF654-E800-43FB-BB17-2AEA623B74BD}"/>
              </a:ext>
            </a:extLst>
          </p:cNvPr>
          <p:cNvSpPr txBox="1"/>
          <p:nvPr/>
        </p:nvSpPr>
        <p:spPr>
          <a:xfrm>
            <a:off x="2633573" y="3404611"/>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الحزم الوعائية </a:t>
            </a:r>
            <a:r>
              <a:rPr kumimoji="0" lang="ar-SA" sz="2000" b="1" i="0" u="none" strike="noStrike" cap="none" spc="0" normalizeH="0" dirty="0">
                <a:ln>
                  <a:noFill/>
                </a:ln>
                <a:solidFill>
                  <a:schemeClr val="accent6">
                    <a:lumMod val="75000"/>
                  </a:schemeClr>
                </a:solidFill>
                <a:effectLst/>
                <a:uFillTx/>
                <a:latin typeface="+mn-lt"/>
                <a:ea typeface="+mn-ea"/>
                <a:cs typeface="+mn-cs"/>
                <a:sym typeface="Arial"/>
              </a:rPr>
              <a:t>منتظمة </a:t>
            </a:r>
            <a:r>
              <a:rPr kumimoji="0" lang="ar-SA" sz="2000" b="1" i="0" u="none" strike="noStrike" cap="none" spc="0" normalizeH="0" baseline="0" dirty="0">
                <a:ln>
                  <a:noFill/>
                </a:ln>
                <a:solidFill>
                  <a:schemeClr val="accent6">
                    <a:lumMod val="75000"/>
                  </a:schemeClr>
                </a:solidFill>
                <a:effectLst/>
                <a:uFillTx/>
                <a:latin typeface="+mn-lt"/>
                <a:ea typeface="+mn-ea"/>
                <a:cs typeface="+mn-cs"/>
                <a:sym typeface="Arial"/>
              </a:rPr>
              <a:t>بصورة حلقية </a:t>
            </a:r>
          </a:p>
        </p:txBody>
      </p:sp>
      <p:sp>
        <p:nvSpPr>
          <p:cNvPr id="24" name="مربع نص 23">
            <a:extLst>
              <a:ext uri="{FF2B5EF4-FFF2-40B4-BE49-F238E27FC236}">
                <a16:creationId xmlns:a16="http://schemas.microsoft.com/office/drawing/2014/main" id="{692FC9FD-188E-4F8F-A4A6-9F8D6D8C45C6}"/>
              </a:ext>
            </a:extLst>
          </p:cNvPr>
          <p:cNvSpPr txBox="1"/>
          <p:nvPr/>
        </p:nvSpPr>
        <p:spPr>
          <a:xfrm>
            <a:off x="6694006" y="4112056"/>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تتكون بذورها من فلقة واحدة</a:t>
            </a:r>
          </a:p>
        </p:txBody>
      </p:sp>
      <p:sp>
        <p:nvSpPr>
          <p:cNvPr id="25" name="مربع نص 24">
            <a:extLst>
              <a:ext uri="{FF2B5EF4-FFF2-40B4-BE49-F238E27FC236}">
                <a16:creationId xmlns:a16="http://schemas.microsoft.com/office/drawing/2014/main" id="{73A7E339-5FA2-4981-A02D-0AFF7F4FB106}"/>
              </a:ext>
            </a:extLst>
          </p:cNvPr>
          <p:cNvSpPr txBox="1"/>
          <p:nvPr/>
        </p:nvSpPr>
        <p:spPr>
          <a:xfrm>
            <a:off x="2720807" y="4112056"/>
            <a:ext cx="212936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تتكون بذورها من فلقتين </a:t>
            </a:r>
          </a:p>
        </p:txBody>
      </p:sp>
      <p:sp>
        <p:nvSpPr>
          <p:cNvPr id="26" name="مربع نص 25">
            <a:extLst>
              <a:ext uri="{FF2B5EF4-FFF2-40B4-BE49-F238E27FC236}">
                <a16:creationId xmlns:a16="http://schemas.microsoft.com/office/drawing/2014/main" id="{759C0B39-5556-4259-93E7-7D9077427432}"/>
              </a:ext>
            </a:extLst>
          </p:cNvPr>
          <p:cNvSpPr txBox="1"/>
          <p:nvPr/>
        </p:nvSpPr>
        <p:spPr>
          <a:xfrm>
            <a:off x="7100938" y="2793300"/>
            <a:ext cx="212936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2000" b="1" i="0" u="none" strike="noStrike" cap="none" spc="0" normalizeH="0" baseline="0" dirty="0">
                <a:ln>
                  <a:noFill/>
                </a:ln>
                <a:solidFill>
                  <a:srgbClr val="5B7DB1"/>
                </a:solidFill>
                <a:effectLst/>
                <a:uFillTx/>
                <a:latin typeface="+mn-lt"/>
                <a:ea typeface="+mn-ea"/>
                <a:cs typeface="+mn-cs"/>
                <a:sym typeface="Arial"/>
              </a:rPr>
              <a:t>الأوراق رفيعة وطويلة وعروقها متوازية</a:t>
            </a:r>
          </a:p>
        </p:txBody>
      </p:sp>
    </p:spTree>
    <p:extLst>
      <p:ext uri="{BB962C8B-B14F-4D97-AF65-F5344CB8AC3E}">
        <p14:creationId xmlns:p14="http://schemas.microsoft.com/office/powerpoint/2010/main" val="605329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righ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right)">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صورة 18">
            <a:extLst>
              <a:ext uri="{FF2B5EF4-FFF2-40B4-BE49-F238E27FC236}">
                <a16:creationId xmlns:a16="http://schemas.microsoft.com/office/drawing/2014/main" id="{14FAC720-0456-45A8-B6E9-670624AC296A}"/>
              </a:ext>
            </a:extLst>
          </p:cNvPr>
          <p:cNvPicPr>
            <a:picLocks noChangeAspect="1"/>
          </p:cNvPicPr>
          <p:nvPr/>
        </p:nvPicPr>
        <p:blipFill rotWithShape="1">
          <a:blip r:embed="rId2">
            <a:clrChange>
              <a:clrFrom>
                <a:srgbClr val="E6E7E9"/>
              </a:clrFrom>
              <a:clrTo>
                <a:srgbClr val="E6E7E9">
                  <a:alpha val="0"/>
                </a:srgbClr>
              </a:clrTo>
            </a:clrChange>
            <a:extLst>
              <a:ext uri="{28A0092B-C50C-407E-A947-70E740481C1C}">
                <a14:useLocalDpi xmlns:a14="http://schemas.microsoft.com/office/drawing/2010/main" val="0"/>
              </a:ext>
            </a:extLst>
          </a:blip>
          <a:srcRect l="30122" t="36935" r="51382" b="35173"/>
          <a:stretch/>
        </p:blipFill>
        <p:spPr>
          <a:xfrm>
            <a:off x="3111062" y="1041124"/>
            <a:ext cx="5223641" cy="5463809"/>
          </a:xfrm>
          <a:prstGeom prst="rect">
            <a:avLst/>
          </a:prstGeom>
        </p:spPr>
      </p:pic>
      <p:grpSp>
        <p:nvGrpSpPr>
          <p:cNvPr id="22" name="مجموعة 21">
            <a:extLst>
              <a:ext uri="{FF2B5EF4-FFF2-40B4-BE49-F238E27FC236}">
                <a16:creationId xmlns:a16="http://schemas.microsoft.com/office/drawing/2014/main" id="{FE3F92AF-77F7-4984-9BEB-B3CF42736B26}"/>
              </a:ext>
            </a:extLst>
          </p:cNvPr>
          <p:cNvGrpSpPr/>
          <p:nvPr/>
        </p:nvGrpSpPr>
        <p:grpSpPr>
          <a:xfrm>
            <a:off x="8429296" y="131464"/>
            <a:ext cx="3581399" cy="1372617"/>
            <a:chOff x="9334261" y="54911"/>
            <a:chExt cx="2262352" cy="2380593"/>
          </a:xfrm>
        </p:grpSpPr>
        <p:pic>
          <p:nvPicPr>
            <p:cNvPr id="23" name="صورة 22">
              <a:extLst>
                <a:ext uri="{FF2B5EF4-FFF2-40B4-BE49-F238E27FC236}">
                  <a16:creationId xmlns:a16="http://schemas.microsoft.com/office/drawing/2014/main" id="{65893CB5-A343-4B1D-B67C-AD6746B6732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012" t="65287"/>
            <a:stretch/>
          </p:blipFill>
          <p:spPr>
            <a:xfrm>
              <a:off x="9334261" y="54911"/>
              <a:ext cx="2262352" cy="2380593"/>
            </a:xfrm>
            <a:prstGeom prst="rect">
              <a:avLst/>
            </a:prstGeom>
          </p:spPr>
        </p:pic>
        <p:sp>
          <p:nvSpPr>
            <p:cNvPr id="24" name="مربع نص 23">
              <a:extLst>
                <a:ext uri="{FF2B5EF4-FFF2-40B4-BE49-F238E27FC236}">
                  <a16:creationId xmlns:a16="http://schemas.microsoft.com/office/drawing/2014/main" id="{43BBB19C-2F95-4194-ACD7-69B53F156AC5}"/>
                </a:ext>
              </a:extLst>
            </p:cNvPr>
            <p:cNvSpPr txBox="1"/>
            <p:nvPr/>
          </p:nvSpPr>
          <p:spPr>
            <a:xfrm>
              <a:off x="9668386" y="678469"/>
              <a:ext cx="1094942" cy="907445"/>
            </a:xfrm>
            <a:prstGeom prst="rect">
              <a:avLst/>
            </a:prstGeom>
            <a:noFill/>
          </p:spPr>
          <p:txBody>
            <a:bodyPr wrap="square" rtlCol="1">
              <a:spAutoFit/>
            </a:bodyPr>
            <a:lstStyle/>
            <a:p>
              <a:r>
                <a:rPr lang="ar-SA" sz="2800" b="1" dirty="0">
                  <a:solidFill>
                    <a:schemeClr val="tx2">
                      <a:lumMod val="75000"/>
                    </a:schemeClr>
                  </a:solidFill>
                </a:rPr>
                <a:t>التفكير الناقد</a:t>
              </a:r>
            </a:p>
          </p:txBody>
        </p:sp>
      </p:grpSp>
      <p:sp>
        <p:nvSpPr>
          <p:cNvPr id="17" name="مربع نص 16">
            <a:extLst>
              <a:ext uri="{FF2B5EF4-FFF2-40B4-BE49-F238E27FC236}">
                <a16:creationId xmlns:a16="http://schemas.microsoft.com/office/drawing/2014/main" id="{6FE1148C-965C-48A5-9F04-A40862953B70}"/>
              </a:ext>
            </a:extLst>
          </p:cNvPr>
          <p:cNvSpPr txBox="1"/>
          <p:nvPr/>
        </p:nvSpPr>
        <p:spPr>
          <a:xfrm>
            <a:off x="3567939" y="2284523"/>
            <a:ext cx="4309885"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1" anchor="t">
            <a:spAutoFit/>
          </a:bodyPr>
          <a:lstStyle/>
          <a:p>
            <a:pPr marL="0" marR="0" indent="0" algn="ctr" defTabSz="914400" rtl="1" fontAlgn="auto" latinLnBrk="0" hangingPunct="0">
              <a:lnSpc>
                <a:spcPct val="100000"/>
              </a:lnSpc>
              <a:spcBef>
                <a:spcPts val="0"/>
              </a:spcBef>
              <a:spcAft>
                <a:spcPts val="0"/>
              </a:spcAft>
              <a:buClrTx/>
              <a:buSzTx/>
              <a:buFontTx/>
              <a:buNone/>
              <a:tabLst/>
            </a:pPr>
            <a:r>
              <a:rPr kumimoji="0" lang="ar-SA" sz="3600" b="1" i="0" u="none" strike="noStrike" cap="none" spc="0" normalizeH="0" baseline="0" dirty="0">
                <a:ln>
                  <a:noFill/>
                </a:ln>
                <a:solidFill>
                  <a:srgbClr val="5B7DB1"/>
                </a:solidFill>
                <a:effectLst/>
                <a:uFillTx/>
                <a:cs typeface="DecoType Naskh" panose="02010400000000000000" pitchFamily="2" charset="-78"/>
                <a:sym typeface="Arial"/>
              </a:rPr>
              <a:t>اذا كان الشيء الوحيد الذي تعرفه عن نبات ما أنه يحتوي على 12 بتلة </a:t>
            </a:r>
          </a:p>
          <a:p>
            <a:pPr marL="0" marR="0" indent="0" algn="ctr" defTabSz="914400" rtl="1" fontAlgn="auto" latinLnBrk="0" hangingPunct="0">
              <a:lnSpc>
                <a:spcPct val="100000"/>
              </a:lnSpc>
              <a:spcBef>
                <a:spcPts val="0"/>
              </a:spcBef>
              <a:spcAft>
                <a:spcPts val="0"/>
              </a:spcAft>
              <a:buClrTx/>
              <a:buSzTx/>
              <a:buFontTx/>
              <a:buNone/>
              <a:tabLst/>
            </a:pPr>
            <a:r>
              <a:rPr kumimoji="0" lang="ar-SA" sz="3600" b="1" i="0" u="none" strike="noStrike" cap="none" spc="0" normalizeH="0" baseline="0" dirty="0">
                <a:ln>
                  <a:noFill/>
                </a:ln>
                <a:solidFill>
                  <a:srgbClr val="5B7DB1"/>
                </a:solidFill>
                <a:effectLst/>
                <a:uFillTx/>
                <a:cs typeface="DecoType Naskh" panose="02010400000000000000" pitchFamily="2" charset="-78"/>
                <a:sym typeface="Arial"/>
              </a:rPr>
              <a:t>هل نستطيع أن نحدد هل النبات من ذوات الفلقة ام ذوات الفلقتين ؟ ولماذا ؟</a:t>
            </a:r>
          </a:p>
        </p:txBody>
      </p:sp>
    </p:spTree>
    <p:extLst>
      <p:ext uri="{BB962C8B-B14F-4D97-AF65-F5344CB8AC3E}">
        <p14:creationId xmlns:p14="http://schemas.microsoft.com/office/powerpoint/2010/main" val="11635455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511</Words>
  <Application>Microsoft Office PowerPoint</Application>
  <PresentationFormat>شاشة عريضة</PresentationFormat>
  <Paragraphs>114</Paragraphs>
  <Slides>20</Slides>
  <Notes>1</Notes>
  <HiddenSlides>1</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20</vt:i4>
      </vt:variant>
    </vt:vector>
  </HeadingPairs>
  <TitlesOfParts>
    <vt:vector size="27" baseType="lpstr">
      <vt:lpstr>HP Simplified Jpan</vt:lpstr>
      <vt:lpstr>(A) Arslan Wessam B</vt:lpstr>
      <vt:lpstr>Arial</vt:lpstr>
      <vt:lpstr>Calibri</vt:lpstr>
      <vt:lpstr>Calibri Light</vt:lpstr>
      <vt:lpstr>Century Gothic</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وديان الردادي</dc:creator>
  <cp:lastModifiedBy>وديان الردادي</cp:lastModifiedBy>
  <cp:revision>261</cp:revision>
  <dcterms:created xsi:type="dcterms:W3CDTF">2022-03-03T23:13:20Z</dcterms:created>
  <dcterms:modified xsi:type="dcterms:W3CDTF">2022-03-29T23:01:11Z</dcterms:modified>
</cp:coreProperties>
</file>