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80.xml" ContentType="application/vnd.openxmlformats-officedocument.presentationml.slide+xml"/>
  <Override PartName="/ppt/slides/slide190.xml" ContentType="application/vnd.openxmlformats-officedocument.presentationml.slide+xml"/>
  <Override PartName="/ppt/slides/slide241.xml" ContentType="application/vnd.openxmlformats-officedocument.presentationml.slide+xml"/>
  <Override PartName="/ppt/slides/slide240.xml" ContentType="application/vnd.openxmlformats-officedocument.presentationml.slide+xml"/>
  <Override PartName="/ppt/slideLayouts/slideLayout200.xml" ContentType="application/vnd.openxmlformats-officedocument.presentationml.slideLayout+xml"/>
  <Override PartName="/ppt/slideLayouts/slideLayout210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7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Masters/notesMaster10.xml" ContentType="application/vnd.openxmlformats-officedocument.presentationml.notesMaster+xml"/>
  <Override PartName="/ppt/slideMasters/slideMaster100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10.xml" ContentType="application/vnd.openxmlformats-officedocument.theme+xml"/>
  <Override PartName="/ppt/slideLayouts/slideLayout1200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30.xml" ContentType="application/vnd.openxmlformats-officedocument.theme+xml"/>
  <Override PartName="/ppt/slideLayouts/slideLayout80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100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90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256" r:id="rId2"/>
    <p:sldId id="515" r:id="rId3"/>
    <p:sldId id="566" r:id="rId4"/>
    <p:sldId id="545" r:id="rId5"/>
    <p:sldId id="264" r:id="rId6"/>
    <p:sldId id="535" r:id="rId7"/>
    <p:sldId id="555" r:id="rId8"/>
    <p:sldId id="280" r:id="rId9"/>
    <p:sldId id="581" r:id="rId10"/>
    <p:sldId id="582" r:id="rId11"/>
    <p:sldId id="583" r:id="rId12"/>
    <p:sldId id="584" r:id="rId13"/>
    <p:sldId id="270" r:id="rId14"/>
    <p:sldId id="570" r:id="rId15"/>
    <p:sldId id="537" r:id="rId16"/>
    <p:sldId id="549" r:id="rId17"/>
    <p:sldId id="585" r:id="rId18"/>
    <p:sldId id="586" r:id="rId19"/>
    <p:sldId id="587" r:id="rId20"/>
    <p:sldId id="588" r:id="rId21"/>
    <p:sldId id="530" r:id="rId22"/>
    <p:sldId id="538" r:id="rId23"/>
    <p:sldId id="589" r:id="rId24"/>
    <p:sldId id="536" r:id="rId25"/>
    <p:sldId id="546" r:id="rId26"/>
    <p:sldId id="567" r:id="rId27"/>
    <p:sldId id="542" r:id="rId28"/>
    <p:sldId id="514" r:id="rId29"/>
    <p:sldId id="523" r:id="rId30"/>
    <p:sldId id="524" r:id="rId31"/>
    <p:sldId id="525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7DB1"/>
    <a:srgbClr val="57A3A7"/>
    <a:srgbClr val="85516F"/>
    <a:srgbClr val="C65D7B"/>
    <a:srgbClr val="FBFFE5"/>
    <a:srgbClr val="D1E8E4"/>
    <a:srgbClr val="DFDFDE"/>
    <a:srgbClr val="E0D0D3"/>
    <a:srgbClr val="FEFEFC"/>
    <a:srgbClr val="8D8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983" autoAdjust="0"/>
    <p:restoredTop sz="94660"/>
  </p:normalViewPr>
  <p:slideViewPr>
    <p:cSldViewPr snapToGrid="0">
      <p:cViewPr>
        <p:scale>
          <a:sx n="61" d="100"/>
          <a:sy n="61" d="100"/>
        </p:scale>
        <p:origin x="4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9C9B9FC-C773-4CA6-9639-9FC59838C024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AB9F27B-60F3-4659-B3E9-B56C1C27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499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9C9B9FC-C773-4CA6-9639-9FC59838C024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AB9F27B-60F3-4659-B3E9-B56C1C27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499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15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1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0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200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100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1110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9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17/09/43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28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7.jpe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slide" Target="slide190.xml"/><Relationship Id="rId12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slide" Target="slide241.xml"/><Relationship Id="rId4" Type="http://schemas.openxmlformats.org/officeDocument/2006/relationships/slide" Target="slide180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slide" Target="slide28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2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30;p29">
            <a:extLst>
              <a:ext uri="{FF2B5EF4-FFF2-40B4-BE49-F238E27FC236}">
                <a16:creationId xmlns:a16="http://schemas.microsoft.com/office/drawing/2014/main" id="{B75A38C9-209F-455C-B060-01D563BD123E}"/>
              </a:ext>
            </a:extLst>
          </p:cNvPr>
          <p:cNvSpPr/>
          <p:nvPr/>
        </p:nvSpPr>
        <p:spPr>
          <a:xfrm rot="21327401">
            <a:off x="2485136" y="1117101"/>
            <a:ext cx="6694857" cy="4623799"/>
          </a:xfrm>
          <a:prstGeom prst="rect">
            <a:avLst/>
          </a:prstGeom>
          <a:solidFill>
            <a:srgbClr val="B7E1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331;p29">
            <a:extLst>
              <a:ext uri="{FF2B5EF4-FFF2-40B4-BE49-F238E27FC236}">
                <a16:creationId xmlns:a16="http://schemas.microsoft.com/office/drawing/2014/main" id="{4BC12625-434B-4DF6-BF9D-8B6FA68F4DB6}"/>
              </a:ext>
            </a:extLst>
          </p:cNvPr>
          <p:cNvSpPr/>
          <p:nvPr/>
        </p:nvSpPr>
        <p:spPr>
          <a:xfrm rot="21064705">
            <a:off x="2083959" y="1137759"/>
            <a:ext cx="1548947" cy="1306547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DB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332;p29">
            <a:extLst>
              <a:ext uri="{FF2B5EF4-FFF2-40B4-BE49-F238E27FC236}">
                <a16:creationId xmlns:a16="http://schemas.microsoft.com/office/drawing/2014/main" id="{113B6DBF-8085-4BE0-B312-71CF388BD62D}"/>
              </a:ext>
            </a:extLst>
          </p:cNvPr>
          <p:cNvSpPr/>
          <p:nvPr/>
        </p:nvSpPr>
        <p:spPr>
          <a:xfrm rot="4430286">
            <a:off x="7882852" y="537095"/>
            <a:ext cx="1511904" cy="133841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D8D2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C688C5-C5E5-4A53-8E98-9CBB26C644EE}"/>
              </a:ext>
            </a:extLst>
          </p:cNvPr>
          <p:cNvSpPr txBox="1"/>
          <p:nvPr/>
        </p:nvSpPr>
        <p:spPr>
          <a:xfrm rot="21448290">
            <a:off x="3334589" y="1507285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09F497C-03BD-4258-AE0B-1067FDE29C32}"/>
              </a:ext>
            </a:extLst>
          </p:cNvPr>
          <p:cNvSpPr txBox="1"/>
          <p:nvPr/>
        </p:nvSpPr>
        <p:spPr>
          <a:xfrm rot="21448290">
            <a:off x="2854142" y="2492005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6">
                    <a:lumMod val="50000"/>
                  </a:schemeClr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  <a:cs typeface="Hesham Free" pitchFamily="2" charset="-78"/>
              </a:rPr>
              <a:t>التلوث وحماية البيئة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A0CED56-CA7E-4205-BFC3-787140FE9054}"/>
              </a:ext>
            </a:extLst>
          </p:cNvPr>
          <p:cNvSpPr txBox="1"/>
          <p:nvPr/>
        </p:nvSpPr>
        <p:spPr>
          <a:xfrm rot="21448290">
            <a:off x="4644759" y="3548844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>
                    <a:lumMod val="50000"/>
                  </a:schemeClr>
                </a:solidFill>
                <a:cs typeface="Hesham Free" pitchFamily="2" charset="-78"/>
              </a:rPr>
              <a:t>التاريخ :      17   / 9    / 1443هـ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A885E94-0187-403B-BA6E-BDD1AF335462}"/>
              </a:ext>
            </a:extLst>
          </p:cNvPr>
          <p:cNvSpPr txBox="1"/>
          <p:nvPr/>
        </p:nvSpPr>
        <p:spPr>
          <a:xfrm rot="21448290">
            <a:off x="4770659" y="4488554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>
                    <a:lumMod val="50000"/>
                  </a:schemeClr>
                </a:solidFill>
                <a:cs typeface="Hesham Free" pitchFamily="2" charset="-78"/>
              </a:rPr>
              <a:t>الحصة:</a:t>
            </a:r>
          </a:p>
        </p:txBody>
      </p:sp>
    </p:spTree>
    <p:extLst>
      <p:ext uri="{BB962C8B-B14F-4D97-AF65-F5344CB8AC3E}">
        <p14:creationId xmlns:p14="http://schemas.microsoft.com/office/powerpoint/2010/main" val="358676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8487962" y="111706"/>
            <a:ext cx="3078368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653599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تلوث الماء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536E0D-B77B-4EE3-A7EE-2534A3A56185}"/>
              </a:ext>
            </a:extLst>
          </p:cNvPr>
          <p:cNvSpPr txBox="1"/>
          <p:nvPr/>
        </p:nvSpPr>
        <p:spPr>
          <a:xfrm>
            <a:off x="5867612" y="1692652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 أسباب تلوث المياه السطحية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BBF2BD9-06F4-46AB-B2F0-2C84DC4F5657}"/>
              </a:ext>
            </a:extLst>
          </p:cNvPr>
          <p:cNvSpPr txBox="1"/>
          <p:nvPr/>
        </p:nvSpPr>
        <p:spPr>
          <a:xfrm>
            <a:off x="2406579" y="372868"/>
            <a:ext cx="5747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بالاستعانة بقراءة نص ( تلوث الماء)  صفحة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130-131 اجب على الأسئلة التالية  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AE238C3-3EFB-455B-8693-E40CD1FA6785}"/>
              </a:ext>
            </a:extLst>
          </p:cNvPr>
          <p:cNvSpPr txBox="1"/>
          <p:nvPr/>
        </p:nvSpPr>
        <p:spPr>
          <a:xfrm>
            <a:off x="4398409" y="2658555"/>
            <a:ext cx="6781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1-تسرب الأسمدة الكيميائية من المزارع الى البحيرات والجداول فتسبب موت المخلوقات الحية فيها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5672E166-D0CE-4781-BE09-9B87D5ECE3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07" t="25676" r="72676" b="52917"/>
          <a:stretch/>
        </p:blipFill>
        <p:spPr>
          <a:xfrm>
            <a:off x="945693" y="2394599"/>
            <a:ext cx="2655405" cy="1473208"/>
          </a:xfrm>
          <a:prstGeom prst="rect">
            <a:avLst/>
          </a:prstGeom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FE3B964-E90A-4475-8168-6B449561C7D1}"/>
              </a:ext>
            </a:extLst>
          </p:cNvPr>
          <p:cNvSpPr txBox="1"/>
          <p:nvPr/>
        </p:nvSpPr>
        <p:spPr>
          <a:xfrm>
            <a:off x="4398409" y="3972910"/>
            <a:ext cx="6781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2- تراكم بعض الملوثات </a:t>
            </a:r>
            <a:r>
              <a:rPr lang="ar-SA" sz="2800" b="1" dirty="0" err="1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كازئبق</a:t>
            </a:r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 في الانسجة الحيوانية فتنتقل الى الانسان او الحيوانات الاخرى عتد تناولها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EB54B056-7892-4130-9644-AEC31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06" t="50477" r="72676" b="30226"/>
          <a:stretch/>
        </p:blipFill>
        <p:spPr>
          <a:xfrm>
            <a:off x="861847" y="3972910"/>
            <a:ext cx="2739251" cy="1093076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BF5AEB4-637C-4712-8299-995B4CFDFAD2}"/>
              </a:ext>
            </a:extLst>
          </p:cNvPr>
          <p:cNvSpPr txBox="1"/>
          <p:nvPr/>
        </p:nvSpPr>
        <p:spPr>
          <a:xfrm>
            <a:off x="4398409" y="5065986"/>
            <a:ext cx="67810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3- وجود الأسمدة الكيميائية في الماء يساعد في زيادة اعداد الطحالب التي تتحلل بواسطة البكتيريا بعد موتها مما يستهلك الاكسجين في الماء ويؤدي الى موت الاسماك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8C533C6E-9EEC-476E-8E2B-583A63911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35" t="75696" r="72676" b="2760"/>
          <a:stretch/>
        </p:blipFill>
        <p:spPr>
          <a:xfrm>
            <a:off x="861846" y="5173717"/>
            <a:ext cx="2739251" cy="121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27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33" grpId="0"/>
      <p:bldP spid="18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8487962" y="111706"/>
            <a:ext cx="3078368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653599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تلوث الماء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536E0D-B77B-4EE3-A7EE-2534A3A56185}"/>
              </a:ext>
            </a:extLst>
          </p:cNvPr>
          <p:cNvSpPr txBox="1"/>
          <p:nvPr/>
        </p:nvSpPr>
        <p:spPr>
          <a:xfrm>
            <a:off x="5867612" y="1692652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 أسباب تلوث البحار والمحيطات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BBF2BD9-06F4-46AB-B2F0-2C84DC4F5657}"/>
              </a:ext>
            </a:extLst>
          </p:cNvPr>
          <p:cNvSpPr txBox="1"/>
          <p:nvPr/>
        </p:nvSpPr>
        <p:spPr>
          <a:xfrm>
            <a:off x="2406579" y="372868"/>
            <a:ext cx="5747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بالاستعانة بقراءة نص ( تلوث الماء)  صفحة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130-131 اجب على الأسئلة التالية  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AE238C3-3EFB-455B-8693-E40CD1FA6785}"/>
              </a:ext>
            </a:extLst>
          </p:cNvPr>
          <p:cNvSpPr txBox="1"/>
          <p:nvPr/>
        </p:nvSpPr>
        <p:spPr>
          <a:xfrm>
            <a:off x="5280119" y="2583898"/>
            <a:ext cx="6781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1-عمليات الإبحار في البحار والمحيطات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FE3B964-E90A-4475-8168-6B449561C7D1}"/>
              </a:ext>
            </a:extLst>
          </p:cNvPr>
          <p:cNvSpPr txBox="1"/>
          <p:nvPr/>
        </p:nvSpPr>
        <p:spPr>
          <a:xfrm>
            <a:off x="4398409" y="3972910"/>
            <a:ext cx="6781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2- تسرب النفط للبحار والمحيطات الذي يأتي من تسرب النفط من ناقلات النفط او عندما تغسل السفن خزاناتها في البحار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BF5AEB4-637C-4712-8299-995B4CFDFAD2}"/>
              </a:ext>
            </a:extLst>
          </p:cNvPr>
          <p:cNvSpPr txBox="1"/>
          <p:nvPr/>
        </p:nvSpPr>
        <p:spPr>
          <a:xfrm>
            <a:off x="4398409" y="5569475"/>
            <a:ext cx="6781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3- عندما تصب الأنهار والجداول في المحيطات قد تحمل معها الملوثات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43618E74-F22F-463C-893E-CC8EA61917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8" t="29948" r="67406" b="42223"/>
          <a:stretch/>
        </p:blipFill>
        <p:spPr>
          <a:xfrm>
            <a:off x="819487" y="1769235"/>
            <a:ext cx="3117793" cy="1349079"/>
          </a:xfrm>
          <a:prstGeom prst="rect">
            <a:avLst/>
          </a:prstGeom>
        </p:spPr>
      </p:pic>
      <p:pic>
        <p:nvPicPr>
          <p:cNvPr id="7170" name="Picture 2" descr="أسوأ 10 حوادث تسرُّب نفطي في البحار">
            <a:extLst>
              <a:ext uri="{FF2B5EF4-FFF2-40B4-BE49-F238E27FC236}">
                <a16:creationId xmlns:a16="http://schemas.microsoft.com/office/drawing/2014/main" id="{4B8214C0-C595-48EE-A8E7-AC8EF64E2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87" y="3273153"/>
            <a:ext cx="3117793" cy="160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السياحة في أنطاليا - المسافرون إلى تركيا">
            <a:extLst>
              <a:ext uri="{FF2B5EF4-FFF2-40B4-BE49-F238E27FC236}">
                <a16:creationId xmlns:a16="http://schemas.microsoft.com/office/drawing/2014/main" id="{45894DE5-139D-4DE1-B9DF-314E1B840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87" y="5034922"/>
            <a:ext cx="3117793" cy="14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48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33" grpId="0"/>
      <p:bldP spid="18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8487962" y="111706"/>
            <a:ext cx="3078368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653599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تلوث الماء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536E0D-B77B-4EE3-A7EE-2534A3A56185}"/>
              </a:ext>
            </a:extLst>
          </p:cNvPr>
          <p:cNvSpPr txBox="1"/>
          <p:nvPr/>
        </p:nvSpPr>
        <p:spPr>
          <a:xfrm>
            <a:off x="5867612" y="1692652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 المقصود بالمياه الجوفية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BBF2BD9-06F4-46AB-B2F0-2C84DC4F5657}"/>
              </a:ext>
            </a:extLst>
          </p:cNvPr>
          <p:cNvSpPr txBox="1"/>
          <p:nvPr/>
        </p:nvSpPr>
        <p:spPr>
          <a:xfrm>
            <a:off x="2406579" y="372868"/>
            <a:ext cx="5747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بالاستعانة بقراءة نص ( تلوث الماء)  صفحة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130-131 اجب على الأسئلة التالية  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AE238C3-3EFB-455B-8693-E40CD1FA6785}"/>
              </a:ext>
            </a:extLst>
          </p:cNvPr>
          <p:cNvSpPr txBox="1"/>
          <p:nvPr/>
        </p:nvSpPr>
        <p:spPr>
          <a:xfrm>
            <a:off x="3962400" y="2208412"/>
            <a:ext cx="73630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هي مياه مجتمعة بين جزيئات التربة والصخور تأتي من تساقط الامطار والمياه الجارية  تتسرب ببطء خلال طبقات التربة حتى تصل للخزانات الجوفية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FE3B964-E90A-4475-8168-6B449561C7D1}"/>
              </a:ext>
            </a:extLst>
          </p:cNvPr>
          <p:cNvSpPr txBox="1"/>
          <p:nvPr/>
        </p:nvSpPr>
        <p:spPr>
          <a:xfrm>
            <a:off x="5410920" y="3995773"/>
            <a:ext cx="6781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 1- تتلوث اثناء انتقالها ببطء بين طبقات التربة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BBF5AEB4-637C-4712-8299-995B4CFDFAD2}"/>
              </a:ext>
            </a:extLst>
          </p:cNvPr>
          <p:cNvSpPr txBox="1"/>
          <p:nvPr/>
        </p:nvSpPr>
        <p:spPr>
          <a:xfrm>
            <a:off x="5410920" y="5569475"/>
            <a:ext cx="6781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2-تسرب المواد الكيميائية المخزنة تحت الأرض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5586037-9A8F-4840-A383-5F72BD78645B}"/>
              </a:ext>
            </a:extLst>
          </p:cNvPr>
          <p:cNvSpPr txBox="1"/>
          <p:nvPr/>
        </p:nvSpPr>
        <p:spPr>
          <a:xfrm>
            <a:off x="6444919" y="3390071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 أسباب تلوث المياه الجوفية 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0B97AEC3-BA66-4CB8-B278-683BB0571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08" t="34380" r="55959" b="38013"/>
          <a:stretch/>
        </p:blipFill>
        <p:spPr>
          <a:xfrm>
            <a:off x="573578" y="3074559"/>
            <a:ext cx="3388822" cy="159203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4FDB5AC-CA65-4610-9CBE-DC8AA0F59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6" t="64516" r="64262" b="4689"/>
          <a:stretch/>
        </p:blipFill>
        <p:spPr>
          <a:xfrm>
            <a:off x="2659117" y="4666594"/>
            <a:ext cx="3208495" cy="17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848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33" grpId="0"/>
      <p:bldP spid="18" grpId="0"/>
      <p:bldP spid="25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2EF51CB1-1D9F-4BD8-B704-F4DC54EFD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86" t="27306" r="34748" b="2441"/>
          <a:stretch/>
        </p:blipFill>
        <p:spPr>
          <a:xfrm>
            <a:off x="1339709" y="565609"/>
            <a:ext cx="9265229" cy="546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0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A6DB91BE-C764-41C5-B811-EF31689A3598}"/>
              </a:ext>
            </a:extLst>
          </p:cNvPr>
          <p:cNvGrpSpPr/>
          <p:nvPr/>
        </p:nvGrpSpPr>
        <p:grpSpPr>
          <a:xfrm>
            <a:off x="8961196" y="158409"/>
            <a:ext cx="2727435" cy="1173494"/>
            <a:chOff x="9334261" y="54911"/>
            <a:chExt cx="2262352" cy="238059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FD12EA21-875E-465D-BAF3-133C524DC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8F0AAE0B-C4FA-4D5C-9337-1FEACA522D8F}"/>
                </a:ext>
              </a:extLst>
            </p:cNvPr>
            <p:cNvSpPr txBox="1"/>
            <p:nvPr/>
          </p:nvSpPr>
          <p:spPr>
            <a:xfrm>
              <a:off x="9621959" y="714496"/>
              <a:ext cx="1376759" cy="10614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التفكير الناقد</a:t>
              </a:r>
            </a:p>
          </p:txBody>
        </p: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33B3930F-364E-4683-ACAD-ABE6A24FD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2" t="36935" r="51382" b="35173"/>
          <a:stretch/>
        </p:blipFill>
        <p:spPr>
          <a:xfrm>
            <a:off x="2423160" y="1136309"/>
            <a:ext cx="5409457" cy="3115652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E64ECD3C-96BF-47C1-A06B-B3C4E4AB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01" y="3214437"/>
            <a:ext cx="2856129" cy="28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045DE8E-8B26-47FD-9032-7FA644D3DEA5}"/>
              </a:ext>
            </a:extLst>
          </p:cNvPr>
          <p:cNvSpPr txBox="1"/>
          <p:nvPr/>
        </p:nvSpPr>
        <p:spPr>
          <a:xfrm>
            <a:off x="3100552" y="1660634"/>
            <a:ext cx="404648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لو علمت ان والدك  يفكر عند بناء منزلكم في حفر خزان الصرف الصحي ملاصقا لخزان مياه الشرب</a:t>
            </a:r>
          </a:p>
          <a:p>
            <a:pPr algn="ctr"/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ما رأيك في هذا الموقف مع توضيح الإجابة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496E0D1-BBF2-4C04-B7E5-39C99C6772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328" t="58353" r="24914" b="3601"/>
          <a:stretch/>
        </p:blipFill>
        <p:spPr>
          <a:xfrm>
            <a:off x="3016468" y="4321404"/>
            <a:ext cx="4214650" cy="18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1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E3F92AF-77F7-4984-9BEB-B3CF42736B26}"/>
              </a:ext>
            </a:extLst>
          </p:cNvPr>
          <p:cNvGrpSpPr/>
          <p:nvPr/>
        </p:nvGrpSpPr>
        <p:grpSpPr>
          <a:xfrm>
            <a:off x="8429296" y="131464"/>
            <a:ext cx="3581399" cy="1372617"/>
            <a:chOff x="9334261" y="54911"/>
            <a:chExt cx="2262352" cy="2380593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5893CB5-A343-4B1D-B67C-AD6746B67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43BBB19C-2F95-4194-ACD7-69B53F156AC5}"/>
                </a:ext>
              </a:extLst>
            </p:cNvPr>
            <p:cNvSpPr txBox="1"/>
            <p:nvPr/>
          </p:nvSpPr>
          <p:spPr>
            <a:xfrm>
              <a:off x="9452204" y="678469"/>
              <a:ext cx="1311124" cy="9074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تقويم مرحلي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صورة الشريحة 24">
                <a:extLst>
                  <a:ext uri="{FF2B5EF4-FFF2-40B4-BE49-F238E27FC236}">
                    <a16:creationId xmlns:a16="http://schemas.microsoft.com/office/drawing/2014/main" id="{3AFB21EA-7FAD-4892-B67E-71FCF7F65A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8025027"/>
                  </p:ext>
                </p:extLst>
              </p:nvPr>
            </p:nvGraphicFramePr>
            <p:xfrm>
              <a:off x="331407" y="490999"/>
              <a:ext cx="2146822" cy="1207587"/>
            </p:xfrm>
            <a:graphic>
              <a:graphicData uri="http://schemas.microsoft.com/office/powerpoint/2016/slidezoom">
                <pslz:sldZm>
                  <pslz:sldZmObj sldId="514" cId="3718854687">
                    <pslz:zmPr id="{DFC03CD8-4953-4271-B977-F4E7CB82A677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822" cy="12075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صورة الشريحة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AFB21EA-7FAD-4892-B67E-71FCF7F65A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407" y="490999"/>
                <a:ext cx="2146822" cy="120758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30C0C117-CFDB-4355-88D3-15D334DB0B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04" t="50000" r="25948" b="26743"/>
          <a:stretch/>
        </p:blipFill>
        <p:spPr>
          <a:xfrm>
            <a:off x="1344247" y="2208901"/>
            <a:ext cx="9503505" cy="244019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B3459AE-8515-41C6-8B1D-F5909B8F6BA9}"/>
              </a:ext>
            </a:extLst>
          </p:cNvPr>
          <p:cNvSpPr txBox="1"/>
          <p:nvPr/>
        </p:nvSpPr>
        <p:spPr>
          <a:xfrm>
            <a:off x="8616005" y="2117805"/>
            <a:ext cx="11876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المياه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D601141-3995-4F27-8302-164A2CDB1DA6}"/>
              </a:ext>
            </a:extLst>
          </p:cNvPr>
          <p:cNvSpPr txBox="1"/>
          <p:nvPr/>
        </p:nvSpPr>
        <p:spPr>
          <a:xfrm>
            <a:off x="7428336" y="2628120"/>
            <a:ext cx="11876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السطحية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8220236-86DA-4E64-8A29-CDCC26106D22}"/>
              </a:ext>
            </a:extLst>
          </p:cNvPr>
          <p:cNvSpPr txBox="1"/>
          <p:nvPr/>
        </p:nvSpPr>
        <p:spPr>
          <a:xfrm>
            <a:off x="6240667" y="3138435"/>
            <a:ext cx="11876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المحيطات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73F6461-D6E7-439B-A64E-93D730217889}"/>
              </a:ext>
            </a:extLst>
          </p:cNvPr>
          <p:cNvSpPr txBox="1"/>
          <p:nvPr/>
        </p:nvSpPr>
        <p:spPr>
          <a:xfrm>
            <a:off x="7687726" y="3618828"/>
            <a:ext cx="18565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المياه الجوفية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507BE9C1-002A-4813-8E66-2278B89DA205}"/>
              </a:ext>
            </a:extLst>
          </p:cNvPr>
          <p:cNvSpPr txBox="1"/>
          <p:nvPr/>
        </p:nvSpPr>
        <p:spPr>
          <a:xfrm>
            <a:off x="851338" y="1273814"/>
            <a:ext cx="911246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رأينا في التجربة الاستهلالية بداية الفصل اثر النباتات في التقليل من انجراف التربة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E17CD6BE-FE1A-4D45-B990-FD6F30255F0E}"/>
              </a:ext>
            </a:extLst>
          </p:cNvPr>
          <p:cNvSpPr txBox="1"/>
          <p:nvPr/>
        </p:nvSpPr>
        <p:spPr>
          <a:xfrm>
            <a:off x="2974428" y="1874863"/>
            <a:ext cx="50922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ما أهمية التربة ولماذا نحرص على عدم انجرافها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32A4727C-D791-402C-9E37-F4EE983BC7CD}"/>
              </a:ext>
            </a:extLst>
          </p:cNvPr>
          <p:cNvSpPr txBox="1"/>
          <p:nvPr/>
        </p:nvSpPr>
        <p:spPr>
          <a:xfrm>
            <a:off x="2627586" y="2753203"/>
            <a:ext cx="83294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DecoType Naskh" panose="02010400000000000000" pitchFamily="2" charset="-78"/>
              </a:rPr>
              <a:t>التربة مهمة لنمو النباتات وتشكل تربة جديدة يحتاج لمئات او الاف السنين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07D61A-99DA-459B-A3F8-C33CBC671A08}"/>
              </a:ext>
            </a:extLst>
          </p:cNvPr>
          <p:cNvSpPr txBox="1"/>
          <p:nvPr/>
        </p:nvSpPr>
        <p:spPr>
          <a:xfrm>
            <a:off x="3773212" y="3550321"/>
            <a:ext cx="71838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ماذا تسمى عملية انجراف التربة وانتقالها من مكان </a:t>
            </a:r>
            <a:r>
              <a:rPr lang="ar-SA" sz="32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لاخر</a:t>
            </a:r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 ؟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10FA626-4235-4F9E-A0EE-23A57C7F6F2C}"/>
              </a:ext>
            </a:extLst>
          </p:cNvPr>
          <p:cNvSpPr txBox="1"/>
          <p:nvPr/>
        </p:nvSpPr>
        <p:spPr>
          <a:xfrm>
            <a:off x="8671033" y="4241267"/>
            <a:ext cx="101950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DecoType Naskh" panose="02010400000000000000" pitchFamily="2" charset="-78"/>
              </a:rPr>
              <a:t>التعرية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01B99A6-2FC9-4DA1-B024-292864C46ABA}"/>
              </a:ext>
            </a:extLst>
          </p:cNvPr>
          <p:cNvSpPr txBox="1"/>
          <p:nvPr/>
        </p:nvSpPr>
        <p:spPr>
          <a:xfrm>
            <a:off x="3773211" y="4826042"/>
            <a:ext cx="71838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ما العوامل التي تؤدي الى انجراف التربة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6A277E7-627B-492A-ADB3-73B4D8EAF1B2}"/>
              </a:ext>
            </a:extLst>
          </p:cNvPr>
          <p:cNvSpPr txBox="1"/>
          <p:nvPr/>
        </p:nvSpPr>
        <p:spPr>
          <a:xfrm>
            <a:off x="8274269" y="5576371"/>
            <a:ext cx="18130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DecoType Naskh" panose="02010400000000000000" pitchFamily="2" charset="-78"/>
              </a:rPr>
              <a:t>الرياح والامطار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791DAFB-E58F-4751-9182-4686BC4D5D6F}"/>
              </a:ext>
            </a:extLst>
          </p:cNvPr>
          <p:cNvGrpSpPr/>
          <p:nvPr/>
        </p:nvGrpSpPr>
        <p:grpSpPr>
          <a:xfrm>
            <a:off x="8464037" y="149310"/>
            <a:ext cx="2999540" cy="1095087"/>
            <a:chOff x="8870702" y="0"/>
            <a:chExt cx="2594920" cy="176159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618D0FB-0112-42C6-B684-51641829F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D90C302-9620-4D61-815E-0BCB776D923D}"/>
                </a:ext>
              </a:extLst>
            </p:cNvPr>
            <p:cNvSpPr txBox="1"/>
            <p:nvPr/>
          </p:nvSpPr>
          <p:spPr>
            <a:xfrm>
              <a:off x="8870702" y="462976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C37B89"/>
                  </a:solidFill>
                </a:rPr>
                <a:t>فقدان التربة </a:t>
              </a:r>
              <a:endParaRPr lang="ar-SA" sz="2400" b="1" dirty="0">
                <a:solidFill>
                  <a:srgbClr val="C37B89"/>
                </a:solidFill>
              </a:endParaRP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CA4F302-0941-4BDF-A75B-2EAB848FA5F3}"/>
              </a:ext>
            </a:extLst>
          </p:cNvPr>
          <p:cNvSpPr txBox="1"/>
          <p:nvPr/>
        </p:nvSpPr>
        <p:spPr>
          <a:xfrm>
            <a:off x="532818" y="544557"/>
            <a:ext cx="81382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بالاستعانة بقراءة نص ( فقدان التربة) صفحة 132 اجب عن الأسئلة التالية </a:t>
            </a:r>
          </a:p>
        </p:txBody>
      </p:sp>
    </p:spTree>
    <p:extLst>
      <p:ext uri="{BB962C8B-B14F-4D97-AF65-F5344CB8AC3E}">
        <p14:creationId xmlns:p14="http://schemas.microsoft.com/office/powerpoint/2010/main" val="174666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8" grpId="0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1F07D61A-99DA-459B-A3F8-C33CBC671A08}"/>
              </a:ext>
            </a:extLst>
          </p:cNvPr>
          <p:cNvSpPr txBox="1"/>
          <p:nvPr/>
        </p:nvSpPr>
        <p:spPr>
          <a:xfrm>
            <a:off x="3773210" y="1739570"/>
            <a:ext cx="71838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ما الاضرار التي تنشأ عن تعرية التربة ؟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10FA626-4235-4F9E-A0EE-23A57C7F6F2C}"/>
              </a:ext>
            </a:extLst>
          </p:cNvPr>
          <p:cNvSpPr txBox="1"/>
          <p:nvPr/>
        </p:nvSpPr>
        <p:spPr>
          <a:xfrm>
            <a:off x="1618594" y="2642195"/>
            <a:ext cx="897846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DecoType Naskh" panose="02010400000000000000" pitchFamily="2" charset="-78"/>
              </a:rPr>
              <a:t>قد تحمل هذه التربة عبر الأنهار والبحيرات الى المسطحات المائية مما يحجب ضوء الشمس فيقلل عملية البناء الضوئي فيها</a:t>
            </a:r>
          </a:p>
          <a:p>
            <a:r>
              <a:rPr lang="ar-SA" sz="3200" b="1" dirty="0">
                <a:solidFill>
                  <a:srgbClr val="85516F"/>
                </a:solidFill>
                <a:cs typeface="DecoType Naskh" panose="02010400000000000000" pitchFamily="2" charset="-78"/>
              </a:rPr>
              <a:t>كما انه قد يلحق الضرر </a:t>
            </a:r>
            <a:r>
              <a:rPr lang="ar-SA" sz="3200" b="1" dirty="0" err="1">
                <a:solidFill>
                  <a:srgbClr val="85516F"/>
                </a:solidFill>
                <a:cs typeface="DecoType Naskh" panose="02010400000000000000" pitchFamily="2" charset="-78"/>
              </a:rPr>
              <a:t>بالاسماك</a:t>
            </a:r>
            <a:r>
              <a:rPr lang="ar-SA" sz="3200" b="1" dirty="0">
                <a:solidFill>
                  <a:srgbClr val="85516F"/>
                </a:solidFill>
                <a:cs typeface="DecoType Naskh" panose="02010400000000000000" pitchFamily="2" charset="-78"/>
              </a:rPr>
              <a:t> والمخلوقات الحية الأخرى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01B99A6-2FC9-4DA1-B024-292864C46ABA}"/>
              </a:ext>
            </a:extLst>
          </p:cNvPr>
          <p:cNvSpPr txBox="1"/>
          <p:nvPr/>
        </p:nvSpPr>
        <p:spPr>
          <a:xfrm>
            <a:off x="3773210" y="4309337"/>
            <a:ext cx="71838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ما العوامل التي يمكن ان تساعد في زيادة عملية تعرية التربة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6A277E7-627B-492A-ADB3-73B4D8EAF1B2}"/>
              </a:ext>
            </a:extLst>
          </p:cNvPr>
          <p:cNvSpPr txBox="1"/>
          <p:nvPr/>
        </p:nvSpPr>
        <p:spPr>
          <a:xfrm>
            <a:off x="4601925" y="4991594"/>
            <a:ext cx="608286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DecoType Naskh" panose="02010400000000000000" pitchFamily="2" charset="-78"/>
              </a:rPr>
              <a:t>عند حراثة الأراضي او قطع الأشجار يترك التراب عاريا مما يسهل عملية نقله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791DAFB-E58F-4751-9182-4686BC4D5D6F}"/>
              </a:ext>
            </a:extLst>
          </p:cNvPr>
          <p:cNvGrpSpPr/>
          <p:nvPr/>
        </p:nvGrpSpPr>
        <p:grpSpPr>
          <a:xfrm>
            <a:off x="8464037" y="149310"/>
            <a:ext cx="2999540" cy="1095087"/>
            <a:chOff x="8870702" y="0"/>
            <a:chExt cx="2594920" cy="176159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618D0FB-0112-42C6-B684-51641829F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D90C302-9620-4D61-815E-0BCB776D923D}"/>
                </a:ext>
              </a:extLst>
            </p:cNvPr>
            <p:cNvSpPr txBox="1"/>
            <p:nvPr/>
          </p:nvSpPr>
          <p:spPr>
            <a:xfrm>
              <a:off x="8870702" y="462976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C37B89"/>
                  </a:solidFill>
                </a:rPr>
                <a:t>فقدان التربة </a:t>
              </a:r>
              <a:endParaRPr lang="ar-SA" sz="2400" b="1" dirty="0">
                <a:solidFill>
                  <a:srgbClr val="C37B89"/>
                </a:solidFill>
              </a:endParaRP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CA4F302-0941-4BDF-A75B-2EAB848FA5F3}"/>
              </a:ext>
            </a:extLst>
          </p:cNvPr>
          <p:cNvSpPr txBox="1"/>
          <p:nvPr/>
        </p:nvSpPr>
        <p:spPr>
          <a:xfrm>
            <a:off x="532818" y="544557"/>
            <a:ext cx="81382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بالاستعانة بقراءة نص ( فقدان التربة) صفحة 132 اجب عن الأسئلة التالية </a:t>
            </a:r>
          </a:p>
        </p:txBody>
      </p:sp>
    </p:spTree>
    <p:extLst>
      <p:ext uri="{BB962C8B-B14F-4D97-AF65-F5344CB8AC3E}">
        <p14:creationId xmlns:p14="http://schemas.microsoft.com/office/powerpoint/2010/main" val="27463360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1F07D61A-99DA-459B-A3F8-C33CBC671A08}"/>
              </a:ext>
            </a:extLst>
          </p:cNvPr>
          <p:cNvSpPr txBox="1"/>
          <p:nvPr/>
        </p:nvSpPr>
        <p:spPr>
          <a:xfrm>
            <a:off x="3541983" y="1137518"/>
            <a:ext cx="71838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ماهي الطرق التي يتبعها المزارعون للتقليل من فقدان التربة ؟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791DAFB-E58F-4751-9182-4686BC4D5D6F}"/>
              </a:ext>
            </a:extLst>
          </p:cNvPr>
          <p:cNvGrpSpPr/>
          <p:nvPr/>
        </p:nvGrpSpPr>
        <p:grpSpPr>
          <a:xfrm>
            <a:off x="8464037" y="149310"/>
            <a:ext cx="2999540" cy="1095087"/>
            <a:chOff x="8870702" y="0"/>
            <a:chExt cx="2594920" cy="176159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618D0FB-0112-42C6-B684-51641829F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D90C302-9620-4D61-815E-0BCB776D923D}"/>
                </a:ext>
              </a:extLst>
            </p:cNvPr>
            <p:cNvSpPr txBox="1"/>
            <p:nvPr/>
          </p:nvSpPr>
          <p:spPr>
            <a:xfrm>
              <a:off x="8870702" y="462976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C37B89"/>
                  </a:solidFill>
                </a:rPr>
                <a:t>فقدان التربة </a:t>
              </a:r>
              <a:endParaRPr lang="ar-SA" sz="2400" b="1" dirty="0">
                <a:solidFill>
                  <a:srgbClr val="C37B89"/>
                </a:solidFill>
              </a:endParaRP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CA4F302-0941-4BDF-A75B-2EAB848FA5F3}"/>
              </a:ext>
            </a:extLst>
          </p:cNvPr>
          <p:cNvSpPr txBox="1"/>
          <p:nvPr/>
        </p:nvSpPr>
        <p:spPr>
          <a:xfrm>
            <a:off x="532818" y="544557"/>
            <a:ext cx="81382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بالاستعانة بقراءة نص ( فقدان التربة) صفحة 132 اجب عن الأسئلة التالية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504424C-D35C-41F0-8E4F-ED2C08234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83" t="29119" r="43879" b="28582"/>
          <a:stretch/>
        </p:blipFill>
        <p:spPr>
          <a:xfrm>
            <a:off x="7558306" y="1796168"/>
            <a:ext cx="3398725" cy="220717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E40A0-0036-4916-89F1-99662CE90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776" t="16468" r="30577" b="61073"/>
          <a:stretch/>
        </p:blipFill>
        <p:spPr>
          <a:xfrm>
            <a:off x="350123" y="2056698"/>
            <a:ext cx="2964750" cy="27446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82B0BA6-B000-4D77-ACF3-2CF30EDA7A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45" t="41112" r="30577" b="37319"/>
          <a:stretch/>
        </p:blipFill>
        <p:spPr>
          <a:xfrm>
            <a:off x="8082455" y="4077215"/>
            <a:ext cx="2748452" cy="2368651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3D46DC21-D03D-45A6-BD22-A1BFF41C7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45" t="63866" r="30577" b="13564"/>
          <a:stretch/>
        </p:blipFill>
        <p:spPr>
          <a:xfrm>
            <a:off x="3816857" y="1933321"/>
            <a:ext cx="3317036" cy="299135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5533F4B-A2A5-4A4E-AC06-79C0E50F38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04" t="42671" r="54199" b="39583"/>
          <a:stretch/>
        </p:blipFill>
        <p:spPr>
          <a:xfrm>
            <a:off x="3792916" y="4924679"/>
            <a:ext cx="3815258" cy="127614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EAA4892-4B28-45C5-A0BB-5BDB1B8231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rcRect l="6206" t="52875" r="50862" b="3507"/>
          <a:stretch/>
        </p:blipFill>
        <p:spPr>
          <a:xfrm>
            <a:off x="607206" y="4766856"/>
            <a:ext cx="2785238" cy="159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36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806262" y="473780"/>
            <a:ext cx="6768663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4587766" y="2879834"/>
            <a:ext cx="301646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ماهي وظائف الجذور</a:t>
            </a:r>
          </a:p>
        </p:txBody>
      </p:sp>
    </p:spTree>
    <p:extLst>
      <p:ext uri="{BB962C8B-B14F-4D97-AF65-F5344CB8AC3E}">
        <p14:creationId xmlns:p14="http://schemas.microsoft.com/office/powerpoint/2010/main" val="137080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F649046-48AC-4856-BBDB-A95E91D20075}"/>
              </a:ext>
            </a:extLst>
          </p:cNvPr>
          <p:cNvGrpSpPr/>
          <p:nvPr/>
        </p:nvGrpSpPr>
        <p:grpSpPr>
          <a:xfrm>
            <a:off x="1996967" y="116304"/>
            <a:ext cx="7587300" cy="1761594"/>
            <a:chOff x="8870702" y="-125434"/>
            <a:chExt cx="2594919" cy="1761594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AEC80197-D890-48C9-8A99-6CCC07803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2" y="-125434"/>
              <a:ext cx="2594919" cy="1761594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E72D0E01-E566-4042-9F6E-0214F15C6A2C}"/>
                </a:ext>
              </a:extLst>
            </p:cNvPr>
            <p:cNvSpPr txBox="1"/>
            <p:nvPr/>
          </p:nvSpPr>
          <p:spPr>
            <a:xfrm>
              <a:off x="8870702" y="239834"/>
              <a:ext cx="2594919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C37B89"/>
                  </a:solidFill>
                </a:rPr>
                <a:t>هل يمكن للتربة ان تتعرض للتلوث</a:t>
              </a:r>
            </a:p>
            <a:p>
              <a:pPr algn="ctr"/>
              <a:r>
                <a:rPr lang="ar-SA" sz="2400" b="1" dirty="0">
                  <a:solidFill>
                    <a:srgbClr val="C37B89"/>
                  </a:solidFill>
                </a:rPr>
                <a:t>دعونا نشاهد معا الفيديو التالي للإجابة على هذا السؤال </a:t>
              </a:r>
            </a:p>
          </p:txBody>
        </p:sp>
      </p:grpSp>
      <p:pic>
        <p:nvPicPr>
          <p:cNvPr id="6" name="تلوث التربة">
            <a:hlinkClick r:id="" action="ppaction://media"/>
            <a:extLst>
              <a:ext uri="{FF2B5EF4-FFF2-40B4-BE49-F238E27FC236}">
                <a16:creationId xmlns:a16="http://schemas.microsoft.com/office/drawing/2014/main" id="{B81DBC1C-1BA9-4B87-900F-886F89346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0582" y="2164780"/>
            <a:ext cx="6909399" cy="3533462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325530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596055" y="473780"/>
            <a:ext cx="6148552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418489" y="2905420"/>
            <a:ext cx="433551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ما أنواع النباتات البذرية </a:t>
            </a:r>
          </a:p>
        </p:txBody>
      </p:sp>
    </p:spTree>
    <p:extLst>
      <p:ext uri="{BB962C8B-B14F-4D97-AF65-F5344CB8AC3E}">
        <p14:creationId xmlns:p14="http://schemas.microsoft.com/office/powerpoint/2010/main" val="179594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F4F163E-9CA1-41B6-BE3F-A703CC56D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"/>
          <a:stretch/>
        </p:blipFill>
        <p:spPr bwMode="auto">
          <a:xfrm>
            <a:off x="482037" y="1849498"/>
            <a:ext cx="9783868" cy="30325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A02C4067-2493-4ECA-817A-6489722C9C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81603">
              <a:off x="4472820" y="2561318"/>
              <a:ext cx="1864687" cy="1048886"/>
            </p:xfrm>
            <a:graphic>
              <a:graphicData uri="http://schemas.microsoft.com/office/powerpoint/2016/slidezoom">
                <pslz:sldZm>
                  <pslz:sldZmObj sldId="523" cId="1370808892">
                    <pslz:zmPr id="{350A1BEB-296C-46F9-A1C0-33B5B10A4FE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81603">
                          <a:off x="0" y="0"/>
                          <a:ext cx="1864687" cy="104888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02C4067-2493-4ECA-817A-6489722C9C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981603">
                <a:off x="4472820" y="2561318"/>
                <a:ext cx="1864687" cy="10488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5582616-4DD4-4B50-B9B2-F40BFAEFC7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79375">
              <a:off x="7045698" y="2591327"/>
              <a:ext cx="1757988" cy="988868"/>
            </p:xfrm>
            <a:graphic>
              <a:graphicData uri="http://schemas.microsoft.com/office/powerpoint/2016/slidezoom">
                <pslz:sldZm>
                  <pslz:sldZmObj sldId="524" cId="1795941754">
                    <pslz:zmPr id="{C2D1615E-6079-416A-83BA-AF89E53A8DF6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79375">
                          <a:off x="0" y="0"/>
                          <a:ext cx="1757988" cy="9888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5582616-4DD4-4B50-B9B2-F40BFAEFC7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79375">
                <a:off x="7045698" y="2591327"/>
                <a:ext cx="1757988" cy="9888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1A6CD641-BD92-43BC-86A4-E5D804D5CE1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60469">
              <a:off x="2129564" y="2997828"/>
              <a:ext cx="1873979" cy="1054113"/>
            </p:xfrm>
            <a:graphic>
              <a:graphicData uri="http://schemas.microsoft.com/office/powerpoint/2016/slidezoom">
                <pslz:sldZm>
                  <pslz:sldZmObj sldId="525" cId="1513979667">
                    <pslz:zmPr id="{22109067-EE29-4C6E-9D8E-FCF318C30C8F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60469">
                          <a:off x="0" y="0"/>
                          <a:ext cx="1873979" cy="105411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A6CD641-BD92-43BC-86A4-E5D804D5CE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960469">
                <a:off x="2129564" y="2997828"/>
                <a:ext cx="1873979" cy="105411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EBC65D4-E51F-42E8-9F03-42D1E167E1CC}"/>
              </a:ext>
            </a:extLst>
          </p:cNvPr>
          <p:cNvGrpSpPr/>
          <p:nvPr/>
        </p:nvGrpSpPr>
        <p:grpSpPr>
          <a:xfrm>
            <a:off x="8173415" y="20294"/>
            <a:ext cx="3536548" cy="1955652"/>
            <a:chOff x="8695827" y="-34772"/>
            <a:chExt cx="2900786" cy="2380593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130F6649-5DB8-414B-95D8-C6C94D941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3CD875E-170D-4D84-A825-02CE6515FBB6}"/>
                </a:ext>
              </a:extLst>
            </p:cNvPr>
            <p:cNvSpPr txBox="1"/>
            <p:nvPr/>
          </p:nvSpPr>
          <p:spPr>
            <a:xfrm>
              <a:off x="8695827" y="760690"/>
              <a:ext cx="243687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مراجعة ما سبق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2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صورة 31">
            <a:extLst>
              <a:ext uri="{FF2B5EF4-FFF2-40B4-BE49-F238E27FC236}">
                <a16:creationId xmlns:a16="http://schemas.microsoft.com/office/drawing/2014/main" id="{61051E1E-D60D-4725-AF93-A9939D4F0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0040811">
            <a:off x="7245306" y="3722329"/>
            <a:ext cx="1451059" cy="454719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7AED5779-5F63-4E79-85E7-21C61F036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0040811">
            <a:off x="7255831" y="4184267"/>
            <a:ext cx="1451059" cy="454719"/>
          </a:xfrm>
          <a:prstGeom prst="rect">
            <a:avLst/>
          </a:prstGeom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E9976843-7B7E-4617-A17C-40DB505F76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1260951" flipH="1">
            <a:off x="1376649" y="4238311"/>
            <a:ext cx="1410324" cy="453279"/>
          </a:xfrm>
          <a:prstGeom prst="rect">
            <a:avLst/>
          </a:prstGeom>
        </p:spPr>
      </p:pic>
      <p:pic>
        <p:nvPicPr>
          <p:cNvPr id="34" name="صورة 33">
            <a:extLst>
              <a:ext uri="{FF2B5EF4-FFF2-40B4-BE49-F238E27FC236}">
                <a16:creationId xmlns:a16="http://schemas.microsoft.com/office/drawing/2014/main" id="{45167B64-56DC-4928-8864-7B9F8E84C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1260951" flipH="1">
            <a:off x="1430237" y="3567468"/>
            <a:ext cx="1410324" cy="45327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68B7E00-21C9-4662-9615-63F4AF8A9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0314877" flipH="1">
            <a:off x="3035123" y="2977468"/>
            <a:ext cx="1410324" cy="45327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F187FB7C-F919-42A6-9B71-21B3D3F8D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1447667">
            <a:off x="5318997" y="3008620"/>
            <a:ext cx="1403401" cy="454719"/>
          </a:xfrm>
          <a:prstGeom prst="rect">
            <a:avLst/>
          </a:prstGeom>
        </p:spPr>
      </p:pic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791DAFB-E58F-4751-9182-4686BC4D5D6F}"/>
              </a:ext>
            </a:extLst>
          </p:cNvPr>
          <p:cNvGrpSpPr/>
          <p:nvPr/>
        </p:nvGrpSpPr>
        <p:grpSpPr>
          <a:xfrm>
            <a:off x="8464037" y="149310"/>
            <a:ext cx="2999540" cy="1095087"/>
            <a:chOff x="8870702" y="0"/>
            <a:chExt cx="2594920" cy="176159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618D0FB-0112-42C6-B684-51641829F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D90C302-9620-4D61-815E-0BCB776D923D}"/>
                </a:ext>
              </a:extLst>
            </p:cNvPr>
            <p:cNvSpPr txBox="1"/>
            <p:nvPr/>
          </p:nvSpPr>
          <p:spPr>
            <a:xfrm>
              <a:off x="8870702" y="462976"/>
              <a:ext cx="2594919" cy="94068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C37B89"/>
                  </a:solidFill>
                </a:rPr>
                <a:t>تلوث التربة </a:t>
              </a:r>
              <a:endParaRPr lang="ar-SA" sz="2400" b="1" dirty="0">
                <a:solidFill>
                  <a:srgbClr val="C37B89"/>
                </a:solidFill>
              </a:endParaRP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CA4F302-0941-4BDF-A75B-2EAB848FA5F3}"/>
              </a:ext>
            </a:extLst>
          </p:cNvPr>
          <p:cNvSpPr txBox="1"/>
          <p:nvPr/>
        </p:nvSpPr>
        <p:spPr>
          <a:xfrm>
            <a:off x="0" y="544557"/>
            <a:ext cx="867103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بالاستعانة بقراءة نص (تلوث التربة) صفحة صمم خارطة مفاهيم بملوثات التربة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8E1A490-D6BA-43BD-802B-8E3D6B544BFD}"/>
              </a:ext>
            </a:extLst>
          </p:cNvPr>
          <p:cNvSpPr txBox="1"/>
          <p:nvPr/>
        </p:nvSpPr>
        <p:spPr>
          <a:xfrm>
            <a:off x="2634179" y="908080"/>
            <a:ext cx="8830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36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تلوث التربة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EBDB3AD-038D-4112-B866-1EE35C95B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1447667">
            <a:off x="7802165" y="1423262"/>
            <a:ext cx="1403401" cy="454719"/>
          </a:xfrm>
          <a:prstGeom prst="rect">
            <a:avLst/>
          </a:prstGeom>
        </p:spPr>
      </p:pic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6DBA1B9A-EE1F-4CD7-90D8-A93E57E87BA6}"/>
              </a:ext>
            </a:extLst>
          </p:cNvPr>
          <p:cNvSpPr/>
          <p:nvPr/>
        </p:nvSpPr>
        <p:spPr>
          <a:xfrm>
            <a:off x="8897167" y="2005377"/>
            <a:ext cx="2042242" cy="1320240"/>
          </a:xfrm>
          <a:prstGeom prst="roundRect">
            <a:avLst/>
          </a:prstGeom>
          <a:solidFill>
            <a:srgbClr val="DF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8D8DAA"/>
                </a:solidFill>
                <a:cs typeface="AGA Aladdin Regular" pitchFamily="2" charset="-78"/>
              </a:rPr>
              <a:t>تساقط ملوثات الهواء او تسرب ملوثات الماء للتربة </a:t>
            </a:r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4F2C113C-58E2-41C5-9430-A66DE61AAB34}"/>
              </a:ext>
            </a:extLst>
          </p:cNvPr>
          <p:cNvSpPr/>
          <p:nvPr/>
        </p:nvSpPr>
        <p:spPr>
          <a:xfrm>
            <a:off x="3761125" y="2005377"/>
            <a:ext cx="1992579" cy="1104426"/>
          </a:xfrm>
          <a:prstGeom prst="roundRect">
            <a:avLst/>
          </a:prstGeom>
          <a:solidFill>
            <a:srgbClr val="D1E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8D8DAA"/>
                </a:solidFill>
                <a:cs typeface="AGA Aladdin Regular" pitchFamily="2" charset="-78"/>
              </a:rPr>
              <a:t>النفايات 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0B16A56F-7BE1-41A2-BCD4-1DF169104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0314877" flipH="1">
            <a:off x="4633131" y="1392793"/>
            <a:ext cx="1410324" cy="453279"/>
          </a:xfrm>
          <a:prstGeom prst="rect">
            <a:avLst/>
          </a:prstGeom>
        </p:spPr>
      </p:pic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2F2B3EF6-EE64-431A-8FBE-DEECBA401311}"/>
              </a:ext>
            </a:extLst>
          </p:cNvPr>
          <p:cNvSpPr/>
          <p:nvPr/>
        </p:nvSpPr>
        <p:spPr>
          <a:xfrm>
            <a:off x="5580284" y="3565339"/>
            <a:ext cx="1992579" cy="1104426"/>
          </a:xfrm>
          <a:prstGeom prst="roundRect">
            <a:avLst/>
          </a:prstGeom>
          <a:solidFill>
            <a:srgbClr val="FB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8D8DAA"/>
                </a:solidFill>
                <a:cs typeface="AGA Aladdin Regular" pitchFamily="2" charset="-78"/>
              </a:rPr>
              <a:t>النفايات الصلبة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AA239973-6FC7-4937-A0E1-567BF4034498}"/>
              </a:ext>
            </a:extLst>
          </p:cNvPr>
          <p:cNvSpPr/>
          <p:nvPr/>
        </p:nvSpPr>
        <p:spPr>
          <a:xfrm>
            <a:off x="2615685" y="3560769"/>
            <a:ext cx="1992579" cy="1104426"/>
          </a:xfrm>
          <a:prstGeom prst="roundRect">
            <a:avLst/>
          </a:prstGeom>
          <a:solidFill>
            <a:srgbClr val="FB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8D8DAA"/>
                </a:solidFill>
                <a:cs typeface="AGA Aladdin Regular" pitchFamily="2" charset="-78"/>
              </a:rPr>
              <a:t>النفايات الخطرة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1E2574F5-425A-4BA8-94DA-C692BC951DA8}"/>
              </a:ext>
            </a:extLst>
          </p:cNvPr>
          <p:cNvSpPr txBox="1"/>
          <p:nvPr/>
        </p:nvSpPr>
        <p:spPr>
          <a:xfrm>
            <a:off x="5439154" y="4861086"/>
            <a:ext cx="24333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تطمر النفايات في مكبات النفايات مما يقلل من تحللها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3DB0361-03D5-4D62-AD37-29B71C5D0BF7}"/>
              </a:ext>
            </a:extLst>
          </p:cNvPr>
          <p:cNvSpPr txBox="1"/>
          <p:nvPr/>
        </p:nvSpPr>
        <p:spPr>
          <a:xfrm>
            <a:off x="8305219" y="3853257"/>
            <a:ext cx="2433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مخلفات المنازل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77761AAC-BED9-4D85-A70B-B53F5D213B0B}"/>
              </a:ext>
            </a:extLst>
          </p:cNvPr>
          <p:cNvSpPr txBox="1"/>
          <p:nvPr/>
        </p:nvSpPr>
        <p:spPr>
          <a:xfrm>
            <a:off x="8163976" y="4468497"/>
            <a:ext cx="2433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مخلفات المصانع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13382DDF-490C-4946-BEC4-26658A5B2766}"/>
              </a:ext>
            </a:extLst>
          </p:cNvPr>
          <p:cNvSpPr txBox="1"/>
          <p:nvPr/>
        </p:nvSpPr>
        <p:spPr>
          <a:xfrm>
            <a:off x="2395289" y="4698289"/>
            <a:ext cx="243337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هي النفايات التي تسبب الضرر للمخلوقات الحية ويجب 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 التخلص منها بطرق خاصة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BA4BC73-F5AB-447B-8A51-879EE2CBE6FD}"/>
              </a:ext>
            </a:extLst>
          </p:cNvPr>
          <p:cNvSpPr txBox="1"/>
          <p:nvPr/>
        </p:nvSpPr>
        <p:spPr>
          <a:xfrm>
            <a:off x="-105973" y="3949688"/>
            <a:ext cx="2433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57A3A7"/>
                </a:solidFill>
                <a:latin typeface="Calibri" panose="020F0502020204030204"/>
                <a:cs typeface="DecoType Naskh" panose="02010400000000000000" pitchFamily="2" charset="-78"/>
                <a:sym typeface="Arial"/>
              </a:rPr>
              <a:t>مخلفات كيميائية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57A3A7"/>
              </a:solidFill>
              <a:effectLst/>
              <a:uLnTx/>
              <a:uFillTx/>
              <a:latin typeface="Calibri" panose="020F0502020204030204"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E14B425-85DE-4A1C-B36E-C282BCF94D46}"/>
              </a:ext>
            </a:extLst>
          </p:cNvPr>
          <p:cNvSpPr txBox="1"/>
          <p:nvPr/>
        </p:nvSpPr>
        <p:spPr>
          <a:xfrm>
            <a:off x="-230006" y="4665195"/>
            <a:ext cx="24333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57A3A7"/>
                </a:solidFill>
                <a:latin typeface="Calibri" panose="020F0502020204030204"/>
                <a:cs typeface="DecoType Naskh" panose="02010400000000000000" pitchFamily="2" charset="-78"/>
                <a:sym typeface="Arial"/>
              </a:rPr>
              <a:t>مخلفات اشعاعية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57A3A7"/>
              </a:solidFill>
              <a:effectLst/>
              <a:uLnTx/>
              <a:uFillTx/>
              <a:latin typeface="Calibri" panose="020F0502020204030204"/>
              <a:cs typeface="DecoType Naskh" panose="020104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816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1" grpId="0" animBg="1"/>
      <p:bldP spid="23" grpId="0" animBg="1"/>
      <p:bldP spid="24" grpId="0" animBg="1"/>
      <p:bldP spid="29" grpId="0"/>
      <p:bldP spid="30" grpId="0"/>
      <p:bldP spid="35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52B5BA6-4513-454E-8846-B2D486B8F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7" t="30192" r="19483" b="15096"/>
          <a:stretch/>
        </p:blipFill>
        <p:spPr>
          <a:xfrm>
            <a:off x="3100552" y="420414"/>
            <a:ext cx="7924800" cy="375219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D65898B-DF81-44F9-AC84-93AFF7C6C9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11" t="39233" r="66724" b="19387"/>
          <a:stretch/>
        </p:blipFill>
        <p:spPr>
          <a:xfrm>
            <a:off x="483476" y="1114097"/>
            <a:ext cx="2617076" cy="283779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97E39ED-A78D-478A-8EC9-1E88C21FB5E7}"/>
              </a:ext>
            </a:extLst>
          </p:cNvPr>
          <p:cNvSpPr txBox="1"/>
          <p:nvPr/>
        </p:nvSpPr>
        <p:spPr>
          <a:xfrm>
            <a:off x="1534511" y="4981904"/>
            <a:ext cx="8830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36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اقترح طرق للتخلص من هذه النفايات </a:t>
            </a:r>
          </a:p>
        </p:txBody>
      </p:sp>
    </p:spTree>
    <p:extLst>
      <p:ext uri="{BB962C8B-B14F-4D97-AF65-F5344CB8AC3E}">
        <p14:creationId xmlns:p14="http://schemas.microsoft.com/office/powerpoint/2010/main" val="60532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F93CA13-751C-45F5-AF8C-CB03BA89C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48" t="67280" r="16466" b="25977"/>
          <a:stretch/>
        </p:blipFill>
        <p:spPr>
          <a:xfrm>
            <a:off x="2426946" y="1030014"/>
            <a:ext cx="7338108" cy="1008994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2915233-655E-4FBC-B652-9A6D62902544}"/>
              </a:ext>
            </a:extLst>
          </p:cNvPr>
          <p:cNvGrpSpPr/>
          <p:nvPr/>
        </p:nvGrpSpPr>
        <p:grpSpPr>
          <a:xfrm>
            <a:off x="3618997" y="2652548"/>
            <a:ext cx="4158658" cy="1488528"/>
            <a:chOff x="3618997" y="2652548"/>
            <a:chExt cx="4158658" cy="1488528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FEBC24E6-415A-47DE-A6E9-30AD19FC4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DFDF1"/>
                </a:clrFrom>
                <a:clrTo>
                  <a:srgbClr val="FDFDF1">
                    <a:alpha val="0"/>
                  </a:srgbClr>
                </a:clrTo>
              </a:clrChange>
            </a:blip>
            <a:srcRect l="1466" t="32644" r="71466" b="50000"/>
            <a:stretch/>
          </p:blipFill>
          <p:spPr>
            <a:xfrm>
              <a:off x="3618997" y="2652548"/>
              <a:ext cx="4127127" cy="1488528"/>
            </a:xfrm>
            <a:prstGeom prst="rect">
              <a:avLst/>
            </a:prstGeom>
          </p:spPr>
        </p:pic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C63DC4DC-D13A-491F-81E0-46C4E2856722}"/>
                </a:ext>
              </a:extLst>
            </p:cNvPr>
            <p:cNvSpPr/>
            <p:nvPr/>
          </p:nvSpPr>
          <p:spPr>
            <a:xfrm>
              <a:off x="6810703" y="2669628"/>
              <a:ext cx="966952" cy="378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28601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049832F-BC33-481A-A2A4-C66B2DE28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3" t="37612" r="22414" b="48659"/>
          <a:stretch/>
        </p:blipFill>
        <p:spPr>
          <a:xfrm>
            <a:off x="308343" y="1964682"/>
            <a:ext cx="10911186" cy="1546523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E3F92AF-77F7-4984-9BEB-B3CF42736B26}"/>
              </a:ext>
            </a:extLst>
          </p:cNvPr>
          <p:cNvGrpSpPr/>
          <p:nvPr/>
        </p:nvGrpSpPr>
        <p:grpSpPr>
          <a:xfrm>
            <a:off x="8429296" y="131464"/>
            <a:ext cx="3581399" cy="1372617"/>
            <a:chOff x="9334261" y="54911"/>
            <a:chExt cx="2262352" cy="2380593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5893CB5-A343-4B1D-B67C-AD6746B67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43BBB19C-2F95-4194-ACD7-69B53F156AC5}"/>
                </a:ext>
              </a:extLst>
            </p:cNvPr>
            <p:cNvSpPr txBox="1"/>
            <p:nvPr/>
          </p:nvSpPr>
          <p:spPr>
            <a:xfrm>
              <a:off x="9452204" y="678469"/>
              <a:ext cx="1311124" cy="9074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تقويم مرحلي</a:t>
              </a:r>
            </a:p>
          </p:txBody>
        </p:sp>
      </p:grp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5" name="صورة الشريحة 24">
                <a:extLst>
                  <a:ext uri="{FF2B5EF4-FFF2-40B4-BE49-F238E27FC236}">
                    <a16:creationId xmlns:a16="http://schemas.microsoft.com/office/drawing/2014/main" id="{3AFB21EA-7FAD-4892-B67E-71FCF7F65A0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31407" y="490999"/>
              <a:ext cx="2146822" cy="1207587"/>
            </p:xfrm>
            <a:graphic>
              <a:graphicData uri="http://schemas.microsoft.com/office/powerpoint/2016/slidezoom">
                <pslz:sldZm>
                  <pslz:sldZmObj sldId="514" cId="3718854687">
                    <pslz:zmPr id="{DFC03CD8-4953-4271-B977-F4E7CB82A67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822" cy="12075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5" name="صورة الشريحة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AFB21EA-7FAD-4892-B67E-71FCF7F65A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1407" y="490999"/>
                <a:ext cx="2146822" cy="120758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مربع نص 4">
            <a:extLst>
              <a:ext uri="{FF2B5EF4-FFF2-40B4-BE49-F238E27FC236}">
                <a16:creationId xmlns:a16="http://schemas.microsoft.com/office/drawing/2014/main" id="{7B3459AE-8515-41C6-8B1D-F5909B8F6BA9}"/>
              </a:ext>
            </a:extLst>
          </p:cNvPr>
          <p:cNvSpPr txBox="1"/>
          <p:nvPr/>
        </p:nvSpPr>
        <p:spPr>
          <a:xfrm>
            <a:off x="8826212" y="1990580"/>
            <a:ext cx="11876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تعرية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8220236-86DA-4E64-8A29-CDCC26106D22}"/>
              </a:ext>
            </a:extLst>
          </p:cNvPr>
          <p:cNvSpPr txBox="1"/>
          <p:nvPr/>
        </p:nvSpPr>
        <p:spPr>
          <a:xfrm>
            <a:off x="1404818" y="2607978"/>
            <a:ext cx="118766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الخطرة 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55B2C54-30D0-4D57-AB04-D1E10D9BA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65" t="55383" r="32500" b="34197"/>
          <a:stretch/>
        </p:blipFill>
        <p:spPr>
          <a:xfrm>
            <a:off x="2592487" y="4154501"/>
            <a:ext cx="7752916" cy="1261241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39853663-7AA8-4F02-B6D9-C267776B91FC}"/>
              </a:ext>
            </a:extLst>
          </p:cNvPr>
          <p:cNvSpPr/>
          <p:nvPr/>
        </p:nvSpPr>
        <p:spPr>
          <a:xfrm>
            <a:off x="9798419" y="5083207"/>
            <a:ext cx="430924" cy="424214"/>
          </a:xfrm>
          <a:prstGeom prst="ellipse">
            <a:avLst/>
          </a:prstGeom>
          <a:noFill/>
          <a:ln w="38100">
            <a:solidFill>
              <a:srgbClr val="5B7D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11337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07DCE84F-E7DE-4978-BBF0-FAEA3B6C5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2" t="26198" r="31256"/>
          <a:stretch/>
        </p:blipFill>
        <p:spPr>
          <a:xfrm>
            <a:off x="1650356" y="735724"/>
            <a:ext cx="8891287" cy="51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60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8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16" y="6659062"/>
            <a:ext cx="820768" cy="180000"/>
            <a:chOff x="5464435" y="6630924"/>
            <a:chExt cx="820768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2" y="72756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نقطتين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نقطة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5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6550" r="32988" b="5095"/>
          <a:stretch/>
        </p:blipFill>
        <p:spPr>
          <a:xfrm>
            <a:off x="2385848" y="567559"/>
            <a:ext cx="7062952" cy="508700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725917" y="2848387"/>
            <a:ext cx="418837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كيف تتكاثر الاسفنجيات </a:t>
            </a:r>
            <a:r>
              <a:rPr kumimoji="0" lang="ar-SA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والجوفمعويات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397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BCB721CE-F798-4779-A08D-59B02C5F2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4" t="25811" r="28054" b="3693"/>
          <a:stretch/>
        </p:blipFill>
        <p:spPr>
          <a:xfrm>
            <a:off x="953832" y="1161862"/>
            <a:ext cx="9874085" cy="5112814"/>
          </a:xfrm>
          <a:prstGeom prst="rect">
            <a:avLst/>
          </a:prstGeom>
        </p:spPr>
      </p:pic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EFED28A-723A-49EF-9011-38B4A19F33FC}"/>
              </a:ext>
            </a:extLst>
          </p:cNvPr>
          <p:cNvGrpSpPr/>
          <p:nvPr/>
        </p:nvGrpSpPr>
        <p:grpSpPr>
          <a:xfrm>
            <a:off x="-517417" y="85162"/>
            <a:ext cx="3594778" cy="1468538"/>
            <a:chOff x="8953353" y="-104650"/>
            <a:chExt cx="2643260" cy="2380593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EE0A76EE-21F4-4902-A9DC-8F6DCCCE3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104650"/>
              <a:ext cx="2262352" cy="2380593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B7FA95DC-8A29-464C-82A5-A9530191D415}"/>
                </a:ext>
              </a:extLst>
            </p:cNvPr>
            <p:cNvSpPr txBox="1"/>
            <p:nvPr/>
          </p:nvSpPr>
          <p:spPr>
            <a:xfrm>
              <a:off x="8953353" y="312312"/>
              <a:ext cx="2607043" cy="154666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الربط بالوطن</a:t>
              </a:r>
            </a:p>
            <a:p>
              <a:pPr algn="ctr"/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 ورؤية2030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640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9B8F681-55A7-4D78-98F9-D2BE51FE3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3" t="27323" r="28781"/>
          <a:stretch/>
        </p:blipFill>
        <p:spPr>
          <a:xfrm>
            <a:off x="1703728" y="1402242"/>
            <a:ext cx="8784543" cy="4777841"/>
          </a:xfrm>
          <a:prstGeom prst="rect">
            <a:avLst/>
          </a:prstGeom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0190593-86D3-48C3-92C4-AA650BBB0902}"/>
              </a:ext>
            </a:extLst>
          </p:cNvPr>
          <p:cNvGrpSpPr/>
          <p:nvPr/>
        </p:nvGrpSpPr>
        <p:grpSpPr>
          <a:xfrm>
            <a:off x="-559458" y="85162"/>
            <a:ext cx="3636819" cy="1468538"/>
            <a:chOff x="8922440" y="-104650"/>
            <a:chExt cx="2674173" cy="2380593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4415375E-7673-4683-B39C-54EAFA2AD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104650"/>
              <a:ext cx="2262352" cy="2380593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DEAF1BC1-C55D-478E-BE50-4E8D7F7496BD}"/>
                </a:ext>
              </a:extLst>
            </p:cNvPr>
            <p:cNvSpPr txBox="1"/>
            <p:nvPr/>
          </p:nvSpPr>
          <p:spPr>
            <a:xfrm>
              <a:off x="8922440" y="661560"/>
              <a:ext cx="2607043" cy="84817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الربط بالدين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2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427F457-E3AC-4F00-87E1-069DC0DEF44D}"/>
              </a:ext>
            </a:extLst>
          </p:cNvPr>
          <p:cNvGrpSpPr/>
          <p:nvPr/>
        </p:nvGrpSpPr>
        <p:grpSpPr>
          <a:xfrm>
            <a:off x="9372332" y="-104016"/>
            <a:ext cx="2262352" cy="2380593"/>
            <a:chOff x="9334261" y="-34772"/>
            <a:chExt cx="2262352" cy="2380593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842EA5A-0B57-4999-9E83-E4121F530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D990D9BA-2EE1-46C8-A680-24A080AE4922}"/>
                </a:ext>
              </a:extLst>
            </p:cNvPr>
            <p:cNvSpPr txBox="1"/>
            <p:nvPr/>
          </p:nvSpPr>
          <p:spPr>
            <a:xfrm>
              <a:off x="9668386" y="678470"/>
              <a:ext cx="1094942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تقويم ختامي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01C0A047-0E44-4166-B195-738CDB4A0584}"/>
              </a:ext>
            </a:extLst>
          </p:cNvPr>
          <p:cNvGrpSpPr/>
          <p:nvPr/>
        </p:nvGrpSpPr>
        <p:grpSpPr>
          <a:xfrm rot="16200000">
            <a:off x="6933281" y="-565312"/>
            <a:ext cx="938288" cy="3445072"/>
            <a:chOff x="5477911" y="1390081"/>
            <a:chExt cx="1036272" cy="2950631"/>
          </a:xfrm>
        </p:grpSpPr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FFC98B5F-AD04-483A-B0B6-4493AF7A2B31}"/>
                </a:ext>
              </a:extLst>
            </p:cNvPr>
            <p:cNvGrpSpPr/>
            <p:nvPr/>
          </p:nvGrpSpPr>
          <p:grpSpPr>
            <a:xfrm rot="5400000">
              <a:off x="4560189" y="2307803"/>
              <a:ext cx="2871716" cy="1036272"/>
              <a:chOff x="3557812" y="-574757"/>
              <a:chExt cx="4342801" cy="1417835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1A8B2585-8466-4DB4-8DF7-DD1ABBB27339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1A8AEC44-B18E-4343-810E-84F142425B8A}"/>
                  </a:ext>
                </a:extLst>
              </p:cNvPr>
              <p:cNvSpPr/>
              <p:nvPr/>
            </p:nvSpPr>
            <p:spPr>
              <a:xfrm>
                <a:off x="3557812" y="-574757"/>
                <a:ext cx="565937" cy="1417833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B63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A8D341E8-3611-45D2-8E19-C7127AEAE428}"/>
                </a:ext>
              </a:extLst>
            </p:cNvPr>
            <p:cNvSpPr txBox="1"/>
            <p:nvPr/>
          </p:nvSpPr>
          <p:spPr>
            <a:xfrm rot="5400000">
              <a:off x="4687708" y="2741396"/>
              <a:ext cx="2688757" cy="5098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DecoType Naskh" panose="02010400000000000000" pitchFamily="2" charset="-78"/>
                </a:rPr>
                <a:t>ما أسباب تلوث المياه السطحية</a:t>
              </a:r>
            </a:p>
          </p:txBody>
        </p:sp>
      </p:grp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B4573CAE-59F7-4FEE-B25D-9F95D12F6152}"/>
              </a:ext>
            </a:extLst>
          </p:cNvPr>
          <p:cNvSpPr/>
          <p:nvPr/>
        </p:nvSpPr>
        <p:spPr>
          <a:xfrm>
            <a:off x="5828179" y="581074"/>
            <a:ext cx="3300843" cy="1015663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ECA4ACE-D5AB-46FF-8CF5-EC3A549A3F86}"/>
              </a:ext>
            </a:extLst>
          </p:cNvPr>
          <p:cNvSpPr txBox="1"/>
          <p:nvPr/>
        </p:nvSpPr>
        <p:spPr>
          <a:xfrm>
            <a:off x="7171799" y="704511"/>
            <a:ext cx="7577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B673816-374D-47A4-AAA3-4DA4CA8C5DC3}"/>
              </a:ext>
            </a:extLst>
          </p:cNvPr>
          <p:cNvGrpSpPr/>
          <p:nvPr/>
        </p:nvGrpSpPr>
        <p:grpSpPr>
          <a:xfrm rot="16200000">
            <a:off x="6779509" y="885012"/>
            <a:ext cx="1159180" cy="3566578"/>
            <a:chOff x="5488297" y="1361340"/>
            <a:chExt cx="1041549" cy="3160341"/>
          </a:xfrm>
        </p:grpSpPr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C8B4A709-48CB-4E08-8F58-C0D7A0BF37D0}"/>
                </a:ext>
              </a:extLst>
            </p:cNvPr>
            <p:cNvGrpSpPr/>
            <p:nvPr/>
          </p:nvGrpSpPr>
          <p:grpSpPr>
            <a:xfrm rot="5400000">
              <a:off x="4520027" y="2356159"/>
              <a:ext cx="2978090" cy="1041549"/>
              <a:chOff x="3554498" y="-596187"/>
              <a:chExt cx="4503667" cy="1425054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17" name="شكل حر: شكل 16">
                <a:extLst>
                  <a:ext uri="{FF2B5EF4-FFF2-40B4-BE49-F238E27FC236}">
                    <a16:creationId xmlns:a16="http://schemas.microsoft.com/office/drawing/2014/main" id="{AAA23282-2226-4158-9BB6-5A284B68C43A}"/>
                  </a:ext>
                </a:extLst>
              </p:cNvPr>
              <p:cNvSpPr/>
              <p:nvPr/>
            </p:nvSpPr>
            <p:spPr>
              <a:xfrm>
                <a:off x="3722473" y="-596187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شكل حر: شكل 17">
                <a:extLst>
                  <a:ext uri="{FF2B5EF4-FFF2-40B4-BE49-F238E27FC236}">
                    <a16:creationId xmlns:a16="http://schemas.microsoft.com/office/drawing/2014/main" id="{9DDF3452-44EC-4699-B376-31CA39D454D8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B63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19B7110-B3C7-4AFE-A2A0-9A3E8BE7F440}"/>
                </a:ext>
              </a:extLst>
            </p:cNvPr>
            <p:cNvSpPr txBox="1"/>
            <p:nvPr/>
          </p:nvSpPr>
          <p:spPr>
            <a:xfrm rot="5400000">
              <a:off x="4409984" y="2512868"/>
              <a:ext cx="3160341" cy="8572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DecoType Naskh" panose="02010400000000000000" pitchFamily="2" charset="-78"/>
                </a:rPr>
                <a:t>عددي بعض طرائق منع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DecoType Naskh" panose="02010400000000000000" pitchFamily="2" charset="-78"/>
                </a:rPr>
                <a:t>فقدان التربة </a:t>
              </a:r>
            </a:p>
          </p:txBody>
        </p:sp>
      </p:grpSp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id="{5BEEE6DD-43CB-4C56-8A3A-B62A05BB5A60}"/>
              </a:ext>
            </a:extLst>
          </p:cNvPr>
          <p:cNvSpPr/>
          <p:nvPr/>
        </p:nvSpPr>
        <p:spPr>
          <a:xfrm>
            <a:off x="5768122" y="2032828"/>
            <a:ext cx="3360899" cy="1168657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F1A4C56-E7A6-48FA-90F9-60827B6D9436}"/>
              </a:ext>
            </a:extLst>
          </p:cNvPr>
          <p:cNvSpPr txBox="1"/>
          <p:nvPr/>
        </p:nvSpPr>
        <p:spPr>
          <a:xfrm>
            <a:off x="7381162" y="2185588"/>
            <a:ext cx="561817" cy="8366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صورة الشريحة 23">
                <a:extLst>
                  <a:ext uri="{FF2B5EF4-FFF2-40B4-BE49-F238E27FC236}">
                    <a16:creationId xmlns:a16="http://schemas.microsoft.com/office/drawing/2014/main" id="{AEFE22AB-50DA-4481-9E4B-9E1BF6FDBA8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7738" y="839450"/>
              <a:ext cx="2146822" cy="1207587"/>
            </p:xfrm>
            <a:graphic>
              <a:graphicData uri="http://schemas.microsoft.com/office/powerpoint/2016/slidezoom">
                <pslz:sldZm>
                  <pslz:sldZmObj sldId="514" cId="3718854687">
                    <pslz:zmPr id="{DFC03CD8-4953-4271-B977-F4E7CB82A677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822" cy="12075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صورة الشريحة 2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EFE22AB-50DA-4481-9E4B-9E1BF6FDBA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738" y="839450"/>
                <a:ext cx="2146822" cy="120758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1E0076BD-E820-4ABA-AE4B-314EE1B98A6B}"/>
              </a:ext>
            </a:extLst>
          </p:cNvPr>
          <p:cNvGrpSpPr/>
          <p:nvPr/>
        </p:nvGrpSpPr>
        <p:grpSpPr>
          <a:xfrm rot="16200000">
            <a:off x="6826293" y="2257013"/>
            <a:ext cx="1159182" cy="3638745"/>
            <a:chOff x="5488298" y="1387889"/>
            <a:chExt cx="1041550" cy="3224288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BAC17363-F2CF-45C4-A3D1-12DCBCF6CC28}"/>
                </a:ext>
              </a:extLst>
            </p:cNvPr>
            <p:cNvGrpSpPr/>
            <p:nvPr/>
          </p:nvGrpSpPr>
          <p:grpSpPr>
            <a:xfrm rot="5400000">
              <a:off x="4520028" y="2356159"/>
              <a:ext cx="2978090" cy="1041550"/>
              <a:chOff x="3554498" y="-596189"/>
              <a:chExt cx="4503666" cy="1425056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25" name="شكل حر: شكل 24">
                <a:extLst>
                  <a:ext uri="{FF2B5EF4-FFF2-40B4-BE49-F238E27FC236}">
                    <a16:creationId xmlns:a16="http://schemas.microsoft.com/office/drawing/2014/main" id="{F49AD376-571A-4881-B9B4-D3AB406CE3FD}"/>
                  </a:ext>
                </a:extLst>
              </p:cNvPr>
              <p:cNvSpPr/>
              <p:nvPr/>
            </p:nvSpPr>
            <p:spPr>
              <a:xfrm>
                <a:off x="3722472" y="-596189"/>
                <a:ext cx="4335692" cy="1417831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شكل حر: شكل 25">
                <a:extLst>
                  <a:ext uri="{FF2B5EF4-FFF2-40B4-BE49-F238E27FC236}">
                    <a16:creationId xmlns:a16="http://schemas.microsoft.com/office/drawing/2014/main" id="{425234AE-5C08-4903-82B1-81224674D866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E0D0D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B63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C38528C-B97F-4075-9268-C273C6A8E0D5}"/>
                </a:ext>
              </a:extLst>
            </p:cNvPr>
            <p:cNvSpPr txBox="1"/>
            <p:nvPr/>
          </p:nvSpPr>
          <p:spPr>
            <a:xfrm rot="5400000">
              <a:off x="4539319" y="2626927"/>
              <a:ext cx="3113215" cy="8572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DecoType Naskh" panose="02010400000000000000" pitchFamily="2" charset="-78"/>
                </a:rPr>
                <a:t>ماهي أسباب تلوث المحيطات والبحار</a:t>
              </a:r>
            </a:p>
          </p:txBody>
        </p:sp>
      </p:grp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id="{C5A86D83-BBB9-4008-858D-E107FCE6A502}"/>
              </a:ext>
            </a:extLst>
          </p:cNvPr>
          <p:cNvSpPr/>
          <p:nvPr/>
        </p:nvSpPr>
        <p:spPr>
          <a:xfrm>
            <a:off x="5768122" y="3429000"/>
            <a:ext cx="3360899" cy="1168657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C65D7B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428E28B8-FBE3-4AF0-BB44-FE9018862A78}"/>
              </a:ext>
            </a:extLst>
          </p:cNvPr>
          <p:cNvSpPr txBox="1"/>
          <p:nvPr/>
        </p:nvSpPr>
        <p:spPr>
          <a:xfrm>
            <a:off x="7381162" y="3581760"/>
            <a:ext cx="561817" cy="8366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E0D0D3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6703A0DF-3009-4085-B180-AE1DC80328DD}"/>
              </a:ext>
            </a:extLst>
          </p:cNvPr>
          <p:cNvGrpSpPr/>
          <p:nvPr/>
        </p:nvGrpSpPr>
        <p:grpSpPr>
          <a:xfrm rot="16200000">
            <a:off x="6836106" y="3786392"/>
            <a:ext cx="938288" cy="3398957"/>
            <a:chOff x="5477911" y="1390081"/>
            <a:chExt cx="1036272" cy="2911134"/>
          </a:xfrm>
        </p:grpSpPr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D3CC649A-2C4C-49B0-AE77-10179CCE6121}"/>
                </a:ext>
              </a:extLst>
            </p:cNvPr>
            <p:cNvGrpSpPr/>
            <p:nvPr/>
          </p:nvGrpSpPr>
          <p:grpSpPr>
            <a:xfrm rot="5400000">
              <a:off x="4560189" y="2307803"/>
              <a:ext cx="2871716" cy="1036272"/>
              <a:chOff x="3557812" y="-574757"/>
              <a:chExt cx="4342801" cy="1417835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A5C559A7-DB68-4690-99A3-22EE1266AFB9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id="{9A7DE237-4E8D-4BC3-BC1C-9DF8CCB10665}"/>
                  </a:ext>
                </a:extLst>
              </p:cNvPr>
              <p:cNvSpPr/>
              <p:nvPr/>
            </p:nvSpPr>
            <p:spPr>
              <a:xfrm>
                <a:off x="3557812" y="-574757"/>
                <a:ext cx="565937" cy="1417833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ar-SA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1B635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17EF7216-D58F-4B6B-BB1B-C84E8EE9D295}"/>
                </a:ext>
              </a:extLst>
            </p:cNvPr>
            <p:cNvSpPr txBox="1"/>
            <p:nvPr/>
          </p:nvSpPr>
          <p:spPr>
            <a:xfrm rot="5400000">
              <a:off x="4796373" y="2701899"/>
              <a:ext cx="2688757" cy="5098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DecoType Naskh" panose="02010400000000000000" pitchFamily="2" charset="-78"/>
                </a:rPr>
                <a:t>ماهي مسببات تلوث التربة </a:t>
              </a:r>
            </a:p>
          </p:txBody>
        </p:sp>
      </p:grp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id="{083307B0-D116-4603-9EFB-EF375FD76C34}"/>
              </a:ext>
            </a:extLst>
          </p:cNvPr>
          <p:cNvSpPr/>
          <p:nvPr/>
        </p:nvSpPr>
        <p:spPr>
          <a:xfrm>
            <a:off x="5730740" y="4944982"/>
            <a:ext cx="3300843" cy="1015663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E0D0D3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07E6A34-C034-4E81-8F22-361C517A20D5}"/>
              </a:ext>
            </a:extLst>
          </p:cNvPr>
          <p:cNvSpPr txBox="1"/>
          <p:nvPr/>
        </p:nvSpPr>
        <p:spPr>
          <a:xfrm>
            <a:off x="6904287" y="5097985"/>
            <a:ext cx="7577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9993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77556E-17 L -0.25 2.77556E-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25 1.11111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0.25 -4.44444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25 1.48148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8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16" y="6659062"/>
            <a:ext cx="820768" cy="180000"/>
            <a:chOff x="5464435" y="6630924"/>
            <a:chExt cx="820768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2" y="72756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نقطتين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نقطة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5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806262" y="473780"/>
            <a:ext cx="6768663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4127938" y="2522483"/>
            <a:ext cx="393612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مالمقصود</a:t>
            </a: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بالاحتباس الحراري </a:t>
            </a:r>
          </a:p>
        </p:txBody>
      </p:sp>
    </p:spTree>
    <p:extLst>
      <p:ext uri="{BB962C8B-B14F-4D97-AF65-F5344CB8AC3E}">
        <p14:creationId xmlns:p14="http://schemas.microsoft.com/office/powerpoint/2010/main" val="137080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C457D12-1480-4784-921F-94F521F3706C}"/>
              </a:ext>
            </a:extLst>
          </p:cNvPr>
          <p:cNvGrpSpPr/>
          <p:nvPr/>
        </p:nvGrpSpPr>
        <p:grpSpPr>
          <a:xfrm>
            <a:off x="8912773" y="20294"/>
            <a:ext cx="2797193" cy="1661362"/>
            <a:chOff x="9262037" y="-34772"/>
            <a:chExt cx="2334576" cy="2380593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3944C5D0-2604-45AF-AF13-53DAC25AA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F91E713F-5D1C-4B15-9A14-DF029D868742}"/>
                </a:ext>
              </a:extLst>
            </p:cNvPr>
            <p:cNvSpPr txBox="1"/>
            <p:nvPr/>
          </p:nvSpPr>
          <p:spPr>
            <a:xfrm>
              <a:off x="9262037" y="870940"/>
              <a:ext cx="1711660" cy="52321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تعلمنا سابقا  </a:t>
              </a:r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EFCC9FB-59E9-4039-982D-F498A5F8772F}"/>
              </a:ext>
            </a:extLst>
          </p:cNvPr>
          <p:cNvSpPr txBox="1"/>
          <p:nvPr/>
        </p:nvSpPr>
        <p:spPr>
          <a:xfrm>
            <a:off x="1531073" y="629359"/>
            <a:ext cx="8830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8D8DA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المشكلات البيئية الناتجة عن تلوث الهواء 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180710BA-103D-491E-9C75-8A326E10F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2404201">
            <a:off x="7413661" y="1490183"/>
            <a:ext cx="1873160" cy="454719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620B9492-4451-4166-AA11-AE49D975D445}"/>
              </a:ext>
            </a:extLst>
          </p:cNvPr>
          <p:cNvSpPr/>
          <p:nvPr/>
        </p:nvSpPr>
        <p:spPr>
          <a:xfrm>
            <a:off x="8489484" y="2606064"/>
            <a:ext cx="1992579" cy="1104426"/>
          </a:xfrm>
          <a:prstGeom prst="roundRect">
            <a:avLst/>
          </a:prstGeom>
          <a:solidFill>
            <a:srgbClr val="E0D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8D8DAA"/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الضباب الدخاني </a:t>
            </a: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5E6ACB31-7A66-4D72-AC7B-9C3396C7AC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2757506">
            <a:off x="5940087" y="1575365"/>
            <a:ext cx="1873160" cy="454719"/>
          </a:xfrm>
          <a:prstGeom prst="rect">
            <a:avLst/>
          </a:prstGeom>
        </p:spPr>
      </p:pic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C0B0DC8F-A827-4A66-AD04-286D7EFA37E1}"/>
              </a:ext>
            </a:extLst>
          </p:cNvPr>
          <p:cNvSpPr/>
          <p:nvPr/>
        </p:nvSpPr>
        <p:spPr>
          <a:xfrm>
            <a:off x="6115167" y="2607055"/>
            <a:ext cx="1992579" cy="1104426"/>
          </a:xfrm>
          <a:prstGeom prst="roundRect">
            <a:avLst/>
          </a:prstGeom>
          <a:solidFill>
            <a:srgbClr val="DF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8D8DAA"/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المطر الحمضي </a:t>
            </a:r>
          </a:p>
        </p:txBody>
      </p:sp>
      <p:pic>
        <p:nvPicPr>
          <p:cNvPr id="34" name="صورة 33">
            <a:extLst>
              <a:ext uri="{FF2B5EF4-FFF2-40B4-BE49-F238E27FC236}">
                <a16:creationId xmlns:a16="http://schemas.microsoft.com/office/drawing/2014/main" id="{7FEC96F3-CEC3-497D-A839-D95F3DE81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8755685" flipH="1">
            <a:off x="4095871" y="1582183"/>
            <a:ext cx="1702089" cy="453279"/>
          </a:xfrm>
          <a:prstGeom prst="rect">
            <a:avLst/>
          </a:prstGeom>
        </p:spPr>
      </p:pic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29FFE2D4-DE71-42BB-9E41-4AA9F0CEB28E}"/>
              </a:ext>
            </a:extLst>
          </p:cNvPr>
          <p:cNvSpPr/>
          <p:nvPr/>
        </p:nvSpPr>
        <p:spPr>
          <a:xfrm>
            <a:off x="3671900" y="2606064"/>
            <a:ext cx="1992579" cy="1104426"/>
          </a:xfrm>
          <a:prstGeom prst="roundRect">
            <a:avLst/>
          </a:prstGeom>
          <a:solidFill>
            <a:srgbClr val="D1E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8D8DAA"/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الاحتباس الحراري 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1C9E3A7E-99BA-4972-879F-2A68AED615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9142327" flipH="1">
            <a:off x="2672919" y="1443142"/>
            <a:ext cx="1702089" cy="453279"/>
          </a:xfrm>
          <a:prstGeom prst="rect">
            <a:avLst/>
          </a:prstGeom>
        </p:spPr>
      </p:pic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B131DC35-5F45-4BB5-B163-CC18D64CFE27}"/>
              </a:ext>
            </a:extLst>
          </p:cNvPr>
          <p:cNvSpPr/>
          <p:nvPr/>
        </p:nvSpPr>
        <p:spPr>
          <a:xfrm>
            <a:off x="1044396" y="2606064"/>
            <a:ext cx="1992579" cy="1104426"/>
          </a:xfrm>
          <a:prstGeom prst="roundRect">
            <a:avLst/>
          </a:prstGeom>
          <a:solidFill>
            <a:srgbClr val="FB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8D8DAA"/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استنزاف طبقة الأوزون </a:t>
            </a:r>
          </a:p>
        </p:txBody>
      </p:sp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id="{D1A31A83-43BD-44E3-A9A3-3176A92DAF14}"/>
              </a:ext>
            </a:extLst>
          </p:cNvPr>
          <p:cNvCxnSpPr/>
          <p:nvPr/>
        </p:nvCxnSpPr>
        <p:spPr>
          <a:xfrm>
            <a:off x="9564413" y="3710490"/>
            <a:ext cx="0" cy="567559"/>
          </a:xfrm>
          <a:prstGeom prst="straightConnector1">
            <a:avLst/>
          </a:prstGeom>
          <a:ln w="57150">
            <a:solidFill>
              <a:srgbClr val="5B7D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رابط كسهم مستقيم 38">
            <a:extLst>
              <a:ext uri="{FF2B5EF4-FFF2-40B4-BE49-F238E27FC236}">
                <a16:creationId xmlns:a16="http://schemas.microsoft.com/office/drawing/2014/main" id="{B9A3F531-C572-4667-82C9-C878957E2ED3}"/>
              </a:ext>
            </a:extLst>
          </p:cNvPr>
          <p:cNvCxnSpPr/>
          <p:nvPr/>
        </p:nvCxnSpPr>
        <p:spPr>
          <a:xfrm>
            <a:off x="7111456" y="3710489"/>
            <a:ext cx="0" cy="567559"/>
          </a:xfrm>
          <a:prstGeom prst="straightConnector1">
            <a:avLst/>
          </a:prstGeom>
          <a:ln w="57150">
            <a:solidFill>
              <a:srgbClr val="5B7D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E851D45B-4BDD-4EF5-959B-3291D4C09419}"/>
              </a:ext>
            </a:extLst>
          </p:cNvPr>
          <p:cNvSpPr txBox="1"/>
          <p:nvPr/>
        </p:nvSpPr>
        <p:spPr>
          <a:xfrm>
            <a:off x="8343135" y="4299024"/>
            <a:ext cx="24333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ينشأ عندما يتفاعل ضوء الشمس مع الغازات الناتجة عن احتراق الوقود 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9A39D150-FD19-47CD-8ED7-51D243C3E296}"/>
              </a:ext>
            </a:extLst>
          </p:cNvPr>
          <p:cNvSpPr txBox="1"/>
          <p:nvPr/>
        </p:nvSpPr>
        <p:spPr>
          <a:xfrm>
            <a:off x="5627641" y="4278049"/>
            <a:ext cx="27194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عندما تتفاعل ملوثات الهواء الناتجة عن حرق الوقود الاحفوري مع الماء الموجود في الغلاف الجوي </a:t>
            </a:r>
          </a:p>
        </p:txBody>
      </p:sp>
      <p:cxnSp>
        <p:nvCxnSpPr>
          <p:cNvPr id="42" name="رابط كسهم مستقيم 41">
            <a:extLst>
              <a:ext uri="{FF2B5EF4-FFF2-40B4-BE49-F238E27FC236}">
                <a16:creationId xmlns:a16="http://schemas.microsoft.com/office/drawing/2014/main" id="{10B4CE28-F47D-49F5-BF30-479E26EE2892}"/>
              </a:ext>
            </a:extLst>
          </p:cNvPr>
          <p:cNvCxnSpPr/>
          <p:nvPr/>
        </p:nvCxnSpPr>
        <p:spPr>
          <a:xfrm>
            <a:off x="7107540" y="3710489"/>
            <a:ext cx="0" cy="567559"/>
          </a:xfrm>
          <a:prstGeom prst="straightConnector1">
            <a:avLst/>
          </a:prstGeom>
          <a:ln w="57150">
            <a:solidFill>
              <a:srgbClr val="5B7D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مربع نص 42">
            <a:extLst>
              <a:ext uri="{FF2B5EF4-FFF2-40B4-BE49-F238E27FC236}">
                <a16:creationId xmlns:a16="http://schemas.microsoft.com/office/drawing/2014/main" id="{52664D1E-39DB-4BA5-A5E2-7CF5A87A193E}"/>
              </a:ext>
            </a:extLst>
          </p:cNvPr>
          <p:cNvSpPr txBox="1"/>
          <p:nvPr/>
        </p:nvSpPr>
        <p:spPr>
          <a:xfrm>
            <a:off x="5623725" y="4278049"/>
            <a:ext cx="27194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عندما تتفاعل ملوثات الهواء الناتجة عن حرق الوقود الاحفوري مع الماء الموجود في الغلاف الجوي </a:t>
            </a:r>
          </a:p>
        </p:txBody>
      </p:sp>
      <p:cxnSp>
        <p:nvCxnSpPr>
          <p:cNvPr id="44" name="رابط كسهم مستقيم 43">
            <a:extLst>
              <a:ext uri="{FF2B5EF4-FFF2-40B4-BE49-F238E27FC236}">
                <a16:creationId xmlns:a16="http://schemas.microsoft.com/office/drawing/2014/main" id="{A3A77848-292F-4EB9-BA3A-8FE7CD590C39}"/>
              </a:ext>
            </a:extLst>
          </p:cNvPr>
          <p:cNvCxnSpPr/>
          <p:nvPr/>
        </p:nvCxnSpPr>
        <p:spPr>
          <a:xfrm>
            <a:off x="4575935" y="3710488"/>
            <a:ext cx="0" cy="567559"/>
          </a:xfrm>
          <a:prstGeom prst="straightConnector1">
            <a:avLst/>
          </a:prstGeom>
          <a:ln w="57150">
            <a:solidFill>
              <a:srgbClr val="5B7D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مربع نص 44">
            <a:extLst>
              <a:ext uri="{FF2B5EF4-FFF2-40B4-BE49-F238E27FC236}">
                <a16:creationId xmlns:a16="http://schemas.microsoft.com/office/drawing/2014/main" id="{755F17A2-B1BA-49E9-81AB-EF76FFFD48A4}"/>
              </a:ext>
            </a:extLst>
          </p:cNvPr>
          <p:cNvSpPr txBox="1"/>
          <p:nvPr/>
        </p:nvSpPr>
        <p:spPr>
          <a:xfrm>
            <a:off x="3152536" y="4201328"/>
            <a:ext cx="271941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يحدث بسبب زيادة كمية غاز ثاني أكسيد الكربون الناتج عن احتراق الوقود الاحفوري في الهواء </a:t>
            </a:r>
          </a:p>
        </p:txBody>
      </p:sp>
      <p:cxnSp>
        <p:nvCxnSpPr>
          <p:cNvPr id="46" name="رابط كسهم مستقيم 45">
            <a:extLst>
              <a:ext uri="{FF2B5EF4-FFF2-40B4-BE49-F238E27FC236}">
                <a16:creationId xmlns:a16="http://schemas.microsoft.com/office/drawing/2014/main" id="{EA167B0F-5CB3-491A-848D-99814C9D0720}"/>
              </a:ext>
            </a:extLst>
          </p:cNvPr>
          <p:cNvCxnSpPr/>
          <p:nvPr/>
        </p:nvCxnSpPr>
        <p:spPr>
          <a:xfrm>
            <a:off x="2040414" y="3710488"/>
            <a:ext cx="0" cy="567559"/>
          </a:xfrm>
          <a:prstGeom prst="straightConnector1">
            <a:avLst/>
          </a:prstGeom>
          <a:ln w="57150">
            <a:solidFill>
              <a:srgbClr val="5B7DB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8AD9C5E1-45BA-484C-AAF5-62C1DB1D76E9}"/>
              </a:ext>
            </a:extLst>
          </p:cNvPr>
          <p:cNvSpPr txBox="1"/>
          <p:nvPr/>
        </p:nvSpPr>
        <p:spPr>
          <a:xfrm>
            <a:off x="617015" y="4047783"/>
            <a:ext cx="271941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يؤدي وجود بعض المركبات مثل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الكلوروفلوروكربون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 في الغلاف الجوي الى تحلل غاز الأوزون مما يؤدي الى ترقق طبقة الأوزون </a:t>
            </a:r>
          </a:p>
        </p:txBody>
      </p:sp>
    </p:spTree>
    <p:extLst>
      <p:ext uri="{BB962C8B-B14F-4D97-AF65-F5344CB8AC3E}">
        <p14:creationId xmlns:p14="http://schemas.microsoft.com/office/powerpoint/2010/main" val="136228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596055" y="389698"/>
            <a:ext cx="6148552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773215" y="2551837"/>
            <a:ext cx="357088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ماهو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الغاز المسؤول عن استنزاف طبقة الاوزون</a:t>
            </a:r>
          </a:p>
        </p:txBody>
      </p:sp>
    </p:spTree>
    <p:extLst>
      <p:ext uri="{BB962C8B-B14F-4D97-AF65-F5344CB8AC3E}">
        <p14:creationId xmlns:p14="http://schemas.microsoft.com/office/powerpoint/2010/main" val="179594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6550" r="32988" b="5095"/>
          <a:stretch/>
        </p:blipFill>
        <p:spPr>
          <a:xfrm>
            <a:off x="2385848" y="567559"/>
            <a:ext cx="7062952" cy="508700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749565" y="2572141"/>
            <a:ext cx="4188373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عددي بعض مسببات تلوث الهواء داخل المباني </a:t>
            </a:r>
          </a:p>
        </p:txBody>
      </p:sp>
    </p:spTree>
    <p:extLst>
      <p:ext uri="{BB962C8B-B14F-4D97-AF65-F5344CB8AC3E}">
        <p14:creationId xmlns:p14="http://schemas.microsoft.com/office/powerpoint/2010/main" val="151397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9238DE8-F952-4C41-9E14-5C332000CAFD}"/>
              </a:ext>
            </a:extLst>
          </p:cNvPr>
          <p:cNvGrpSpPr/>
          <p:nvPr/>
        </p:nvGrpSpPr>
        <p:grpSpPr>
          <a:xfrm>
            <a:off x="9510529" y="72705"/>
            <a:ext cx="2262352" cy="1595763"/>
            <a:chOff x="9334261" y="-104650"/>
            <a:chExt cx="2262352" cy="2380593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1EFEBF5-7DC3-42E2-B232-0EEB805B3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104650"/>
              <a:ext cx="2262352" cy="2380593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A1C6E13-D054-4913-9673-8CA2C81BA63B}"/>
                </a:ext>
              </a:extLst>
            </p:cNvPr>
            <p:cNvSpPr txBox="1"/>
            <p:nvPr/>
          </p:nvSpPr>
          <p:spPr>
            <a:xfrm>
              <a:off x="9617073" y="747721"/>
              <a:ext cx="10949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التهيئة </a:t>
              </a: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F80036B-7A01-4A18-91DA-560A9BACF83B}"/>
              </a:ext>
            </a:extLst>
          </p:cNvPr>
          <p:cNvSpPr txBox="1"/>
          <p:nvPr/>
        </p:nvSpPr>
        <p:spPr>
          <a:xfrm>
            <a:off x="411560" y="2682251"/>
            <a:ext cx="46368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لماذا يسمى كوكب الأرض بالكوكب المائي؟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F1AFE62-7B67-473E-80BD-373FDECF1C31}"/>
              </a:ext>
            </a:extLst>
          </p:cNvPr>
          <p:cNvSpPr txBox="1"/>
          <p:nvPr/>
        </p:nvSpPr>
        <p:spPr>
          <a:xfrm>
            <a:off x="411560" y="3598463"/>
            <a:ext cx="44826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كم تشكل نسبة الماء في كوكب الأرض ؟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E98A85D-EFFC-4E23-A48B-BAA944542046}"/>
              </a:ext>
            </a:extLst>
          </p:cNvPr>
          <p:cNvSpPr txBox="1"/>
          <p:nvPr/>
        </p:nvSpPr>
        <p:spPr>
          <a:xfrm>
            <a:off x="-1190" y="4514675"/>
            <a:ext cx="44826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كم نسبة المياه العذبة ؟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1533A6F-0C8A-4DB4-B70F-D671E0F89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924" y="1532811"/>
            <a:ext cx="2827568" cy="282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269631E3-DC65-4952-BDFD-2CBC1B3727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97" t="35008" r="33358" b="51538"/>
          <a:stretch/>
        </p:blipFill>
        <p:spPr>
          <a:xfrm>
            <a:off x="3546134" y="644068"/>
            <a:ext cx="3839883" cy="1114483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2BD7795D-32D0-405A-BD76-82A5AA5E12D0}"/>
              </a:ext>
            </a:extLst>
          </p:cNvPr>
          <p:cNvGrpSpPr/>
          <p:nvPr/>
        </p:nvGrpSpPr>
        <p:grpSpPr>
          <a:xfrm>
            <a:off x="-517417" y="85162"/>
            <a:ext cx="3594778" cy="1468538"/>
            <a:chOff x="8953353" y="-104650"/>
            <a:chExt cx="2643260" cy="2380593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5B3E979B-924F-4A7B-98EF-95CCAB19B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104650"/>
              <a:ext cx="2262352" cy="2380593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69B47DC9-79F7-42D8-A924-5ED1FD541CB7}"/>
                </a:ext>
              </a:extLst>
            </p:cNvPr>
            <p:cNvSpPr txBox="1"/>
            <p:nvPr/>
          </p:nvSpPr>
          <p:spPr>
            <a:xfrm>
              <a:off x="8953353" y="312312"/>
              <a:ext cx="2607043" cy="154666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الربط مع </a:t>
              </a:r>
            </a:p>
            <a:p>
              <a:pPr algn="ctr"/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الاجتماعيات </a:t>
              </a:r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8E98892E-EA1E-4DFE-A083-BAA07D6E7A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</a:blip>
          <a:srcRect l="10295" t="68743" r="67252"/>
          <a:stretch/>
        </p:blipFill>
        <p:spPr>
          <a:xfrm>
            <a:off x="5048416" y="4297801"/>
            <a:ext cx="3342873" cy="214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9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10DACDC0-035E-4A4F-84EF-53D20969D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0" t="65694" r="26589" b="3612"/>
          <a:stretch/>
        </p:blipFill>
        <p:spPr>
          <a:xfrm>
            <a:off x="96575" y="2181641"/>
            <a:ext cx="3180677" cy="3007382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24B37C1-12DC-41C8-AD4E-42D539C80118}"/>
              </a:ext>
            </a:extLst>
          </p:cNvPr>
          <p:cNvGrpSpPr/>
          <p:nvPr/>
        </p:nvGrpSpPr>
        <p:grpSpPr>
          <a:xfrm>
            <a:off x="8325517" y="1275520"/>
            <a:ext cx="1134581" cy="802741"/>
            <a:chOff x="9782262" y="2262463"/>
            <a:chExt cx="1134581" cy="802741"/>
          </a:xfrm>
        </p:grpSpPr>
        <p:grpSp>
          <p:nvGrpSpPr>
            <p:cNvPr id="3" name="Google Shape;7633;p61">
              <a:extLst>
                <a:ext uri="{FF2B5EF4-FFF2-40B4-BE49-F238E27FC236}">
                  <a16:creationId xmlns:a16="http://schemas.microsoft.com/office/drawing/2014/main" id="{FFE90E23-3BBD-4634-A8D5-6C809074EB30}"/>
                </a:ext>
              </a:extLst>
            </p:cNvPr>
            <p:cNvGrpSpPr/>
            <p:nvPr/>
          </p:nvGrpSpPr>
          <p:grpSpPr>
            <a:xfrm rot="5400000">
              <a:off x="9948182" y="2096543"/>
              <a:ext cx="802741" cy="1134581"/>
              <a:chOff x="3379425" y="1617275"/>
              <a:chExt cx="1090650" cy="13272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6" name="Google Shape;7634;p61">
                <a:extLst>
                  <a:ext uri="{FF2B5EF4-FFF2-40B4-BE49-F238E27FC236}">
                    <a16:creationId xmlns:a16="http://schemas.microsoft.com/office/drawing/2014/main" id="{1B9832EB-0BEB-49AE-B13C-63E108365CEF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635;p61">
                <a:extLst>
                  <a:ext uri="{FF2B5EF4-FFF2-40B4-BE49-F238E27FC236}">
                    <a16:creationId xmlns:a16="http://schemas.microsoft.com/office/drawing/2014/main" id="{72B59893-98B3-4918-AF50-FC6D4A0B65D8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636;p61">
                <a:extLst>
                  <a:ext uri="{FF2B5EF4-FFF2-40B4-BE49-F238E27FC236}">
                    <a16:creationId xmlns:a16="http://schemas.microsoft.com/office/drawing/2014/main" id="{A54C54E6-FE84-4C53-9372-8502EAED5960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1D030E2-99C4-4A31-A757-4E972C9B5CD2}"/>
                </a:ext>
              </a:extLst>
            </p:cNvPr>
            <p:cNvSpPr txBox="1"/>
            <p:nvPr/>
          </p:nvSpPr>
          <p:spPr>
            <a:xfrm>
              <a:off x="10236838" y="2479139"/>
              <a:ext cx="4572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cs typeface="AGA Aladdin Regular" pitchFamily="2" charset="-78"/>
                </a:rPr>
                <a:t>1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BFAC691-8038-4FC2-95F4-098A289EB27D}"/>
              </a:ext>
            </a:extLst>
          </p:cNvPr>
          <p:cNvGrpSpPr/>
          <p:nvPr/>
        </p:nvGrpSpPr>
        <p:grpSpPr>
          <a:xfrm>
            <a:off x="9799456" y="-127618"/>
            <a:ext cx="2262352" cy="2380593"/>
            <a:chOff x="9334261" y="-34772"/>
            <a:chExt cx="2262352" cy="2380593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08B8748C-F2B9-4310-B902-2D17AE61B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D2840CCB-2561-48A4-B01B-8FA05765174A}"/>
                </a:ext>
              </a:extLst>
            </p:cNvPr>
            <p:cNvSpPr txBox="1"/>
            <p:nvPr/>
          </p:nvSpPr>
          <p:spPr>
            <a:xfrm>
              <a:off x="9805021" y="852236"/>
              <a:ext cx="10949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الاهداف</a:t>
              </a: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0220AFF-56DD-41F3-AA23-4CAA06053A97}"/>
              </a:ext>
            </a:extLst>
          </p:cNvPr>
          <p:cNvGrpSpPr/>
          <p:nvPr/>
        </p:nvGrpSpPr>
        <p:grpSpPr>
          <a:xfrm>
            <a:off x="615440" y="146244"/>
            <a:ext cx="2262352" cy="2380593"/>
            <a:chOff x="9334261" y="-34772"/>
            <a:chExt cx="2262352" cy="2380593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3E46C1B4-262E-441A-B300-735D64AEB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C3D9B5CB-371B-457C-84B3-923FD30B6C5C}"/>
                </a:ext>
              </a:extLst>
            </p:cNvPr>
            <p:cNvSpPr txBox="1"/>
            <p:nvPr/>
          </p:nvSpPr>
          <p:spPr>
            <a:xfrm>
              <a:off x="9720938" y="893914"/>
              <a:ext cx="10949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الاهمية</a:t>
              </a: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9AFB5B1-EBA0-419B-B43A-9DAA69B43F51}"/>
              </a:ext>
            </a:extLst>
          </p:cNvPr>
          <p:cNvSpPr txBox="1"/>
          <p:nvPr/>
        </p:nvSpPr>
        <p:spPr>
          <a:xfrm rot="185795">
            <a:off x="280744" y="2731165"/>
            <a:ext cx="2844936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cs typeface="DecoType Naskh" panose="02010400000000000000" pitchFamily="2" charset="-78"/>
              </a:rPr>
              <a:t>يمكن المساعدة على حل مشكلة التلوث من خلال فهم مسببات التلوث , ان حماية الموارد الطبيعية تحفظ هذه الموارد وتقلل من تلوثها</a:t>
            </a: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B2562494-D1D8-4F54-A983-31BDFD5657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32990" r="50000" b="34712"/>
          <a:stretch/>
        </p:blipFill>
        <p:spPr>
          <a:xfrm>
            <a:off x="7100529" y="3086221"/>
            <a:ext cx="3359128" cy="3340392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93FB0A31-FF36-42F9-80AF-F61ADDBE2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32990" r="50000" b="34712"/>
          <a:stretch/>
        </p:blipFill>
        <p:spPr>
          <a:xfrm>
            <a:off x="3161012" y="3086221"/>
            <a:ext cx="3359129" cy="3340393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108B9D-FFB4-4499-958B-7E9EEC1541FC}"/>
              </a:ext>
            </a:extLst>
          </p:cNvPr>
          <p:cNvSpPr txBox="1"/>
          <p:nvPr/>
        </p:nvSpPr>
        <p:spPr>
          <a:xfrm>
            <a:off x="7530601" y="3736355"/>
            <a:ext cx="30196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مراجعة المفردات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6EE2A813-3AB5-4DC7-B917-C5D85E5802D7}"/>
              </a:ext>
            </a:extLst>
          </p:cNvPr>
          <p:cNvSpPr txBox="1"/>
          <p:nvPr/>
        </p:nvSpPr>
        <p:spPr>
          <a:xfrm>
            <a:off x="7512957" y="4321130"/>
            <a:ext cx="27250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الغلاف الجوي :</a:t>
            </a:r>
          </a:p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طبقة الغازات التي تحيط بالأرض 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999603D8-AB3A-47D7-984E-C7C42C2E922C}"/>
              </a:ext>
            </a:extLst>
          </p:cNvPr>
          <p:cNvSpPr txBox="1"/>
          <p:nvPr/>
        </p:nvSpPr>
        <p:spPr>
          <a:xfrm>
            <a:off x="3364446" y="3701549"/>
            <a:ext cx="30196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المفردات الجديدة 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C2B1FB12-5098-46FD-9D13-64D812D846FE}"/>
              </a:ext>
            </a:extLst>
          </p:cNvPr>
          <p:cNvSpPr txBox="1"/>
          <p:nvPr/>
        </p:nvSpPr>
        <p:spPr>
          <a:xfrm>
            <a:off x="3536147" y="4525471"/>
            <a:ext cx="27250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التعرية </a:t>
            </a:r>
          </a:p>
          <a:p>
            <a:pPr algn="ctr"/>
            <a:r>
              <a:rPr lang="ar-SA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النفايات الخطرة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C570797-7921-4321-A2F2-0EC5769533E0}"/>
              </a:ext>
            </a:extLst>
          </p:cNvPr>
          <p:cNvSpPr txBox="1"/>
          <p:nvPr/>
        </p:nvSpPr>
        <p:spPr>
          <a:xfrm>
            <a:off x="4110868" y="357574"/>
            <a:ext cx="421464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AGA Aladdin Regular" pitchFamily="2" charset="-78"/>
              </a:rPr>
              <a:t>التلوث وحماية البيئة 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D0DDFE2-2DA0-42FC-B38C-10A321C9AB76}"/>
              </a:ext>
            </a:extLst>
          </p:cNvPr>
          <p:cNvSpPr txBox="1"/>
          <p:nvPr/>
        </p:nvSpPr>
        <p:spPr>
          <a:xfrm>
            <a:off x="3782194" y="1460429"/>
            <a:ext cx="44027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تحدد أسباب تلوث الماء 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10ED02DD-84EA-4E38-9DAF-16756986F8D0}"/>
              </a:ext>
            </a:extLst>
          </p:cNvPr>
          <p:cNvGrpSpPr/>
          <p:nvPr/>
        </p:nvGrpSpPr>
        <p:grpSpPr>
          <a:xfrm>
            <a:off x="8347459" y="2254593"/>
            <a:ext cx="1134581" cy="802741"/>
            <a:chOff x="9782262" y="2262463"/>
            <a:chExt cx="1134581" cy="802741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26" name="Google Shape;7633;p61">
              <a:extLst>
                <a:ext uri="{FF2B5EF4-FFF2-40B4-BE49-F238E27FC236}">
                  <a16:creationId xmlns:a16="http://schemas.microsoft.com/office/drawing/2014/main" id="{0146C344-4B15-46DA-AEBF-C19D0CC4A0BC}"/>
                </a:ext>
              </a:extLst>
            </p:cNvPr>
            <p:cNvGrpSpPr/>
            <p:nvPr/>
          </p:nvGrpSpPr>
          <p:grpSpPr>
            <a:xfrm rot="5400000">
              <a:off x="9948182" y="2096543"/>
              <a:ext cx="802741" cy="1134581"/>
              <a:chOff x="3379425" y="1617275"/>
              <a:chExt cx="1090650" cy="1327200"/>
            </a:xfrm>
            <a:grpFill/>
          </p:grpSpPr>
          <p:sp>
            <p:nvSpPr>
              <p:cNvPr id="30" name="Google Shape;7634;p61">
                <a:extLst>
                  <a:ext uri="{FF2B5EF4-FFF2-40B4-BE49-F238E27FC236}">
                    <a16:creationId xmlns:a16="http://schemas.microsoft.com/office/drawing/2014/main" id="{76EA7F2E-09AB-43E9-ADAF-F8F08FA8655E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635;p61">
                <a:extLst>
                  <a:ext uri="{FF2B5EF4-FFF2-40B4-BE49-F238E27FC236}">
                    <a16:creationId xmlns:a16="http://schemas.microsoft.com/office/drawing/2014/main" id="{C291583F-1B1D-4E9A-9728-DFF24A823445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636;p61">
                <a:extLst>
                  <a:ext uri="{FF2B5EF4-FFF2-40B4-BE49-F238E27FC236}">
                    <a16:creationId xmlns:a16="http://schemas.microsoft.com/office/drawing/2014/main" id="{BEAAAB48-22E4-4D8C-A8BC-5FE71E000853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0D13DE49-BFE0-44A2-8B70-71B1C4196A91}"/>
                </a:ext>
              </a:extLst>
            </p:cNvPr>
            <p:cNvSpPr txBox="1"/>
            <p:nvPr/>
          </p:nvSpPr>
          <p:spPr>
            <a:xfrm>
              <a:off x="10236838" y="2479139"/>
              <a:ext cx="4572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cs typeface="AGA Aladdin Regular" pitchFamily="2" charset="-78"/>
                </a:rPr>
                <a:t>2</a:t>
              </a:r>
            </a:p>
          </p:txBody>
        </p:sp>
      </p:grp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3A6D8EA-81C7-48E5-9F62-5E8B81244069}"/>
              </a:ext>
            </a:extLst>
          </p:cNvPr>
          <p:cNvSpPr txBox="1"/>
          <p:nvPr/>
        </p:nvSpPr>
        <p:spPr>
          <a:xfrm>
            <a:off x="3918180" y="2372934"/>
            <a:ext cx="44027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توضح الطرائق التي تمنع تعرية التربة </a:t>
            </a:r>
          </a:p>
        </p:txBody>
      </p:sp>
    </p:spTree>
    <p:extLst>
      <p:ext uri="{BB962C8B-B14F-4D97-AF65-F5344CB8AC3E}">
        <p14:creationId xmlns:p14="http://schemas.microsoft.com/office/powerpoint/2010/main" val="82234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/>
      <p:bldP spid="50" grpId="0"/>
      <p:bldP spid="51" grpId="0"/>
      <p:bldP spid="52" grpId="0" uiExpand="1" build="p"/>
      <p:bldP spid="39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49" descr="صورة 49">
            <a:extLst>
              <a:ext uri="{FF2B5EF4-FFF2-40B4-BE49-F238E27FC236}">
                <a16:creationId xmlns:a16="http://schemas.microsoft.com/office/drawing/2014/main" id="{4BB480C7-0049-4E31-9CF9-964F7423D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90" y="683889"/>
            <a:ext cx="7762638" cy="54902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185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F649046-48AC-4856-BBDB-A95E91D20075}"/>
              </a:ext>
            </a:extLst>
          </p:cNvPr>
          <p:cNvGrpSpPr/>
          <p:nvPr/>
        </p:nvGrpSpPr>
        <p:grpSpPr>
          <a:xfrm>
            <a:off x="1996967" y="116304"/>
            <a:ext cx="7587300" cy="1761594"/>
            <a:chOff x="8870702" y="-125434"/>
            <a:chExt cx="2594919" cy="1761594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AEC80197-D890-48C9-8A99-6CCC07803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2" y="-125434"/>
              <a:ext cx="2594919" cy="1761594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E72D0E01-E566-4042-9F6E-0214F15C6A2C}"/>
                </a:ext>
              </a:extLst>
            </p:cNvPr>
            <p:cNvSpPr txBox="1"/>
            <p:nvPr/>
          </p:nvSpPr>
          <p:spPr>
            <a:xfrm>
              <a:off x="8870702" y="239834"/>
              <a:ext cx="2594919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C37B89"/>
                  </a:solidFill>
                </a:rPr>
                <a:t>الماء أساس الحياة</a:t>
              </a:r>
            </a:p>
            <a:p>
              <a:pPr algn="ctr"/>
              <a:r>
                <a:rPr lang="ar-SA" sz="2400" b="1" dirty="0">
                  <a:solidFill>
                    <a:srgbClr val="C37B89"/>
                  </a:solidFill>
                </a:rPr>
                <a:t>يجب الحفاظ عليه من الملوثات فماهي هذه الملوثات لنتابع </a:t>
              </a:r>
            </a:p>
            <a:p>
              <a:pPr algn="ctr"/>
              <a:r>
                <a:rPr lang="ar-SA" sz="2400" b="1" dirty="0">
                  <a:solidFill>
                    <a:srgbClr val="C37B89"/>
                  </a:solidFill>
                </a:rPr>
                <a:t>معا الفيديو التالي </a:t>
              </a:r>
            </a:p>
          </p:txBody>
        </p:sp>
      </p:grpSp>
      <p:pic>
        <p:nvPicPr>
          <p:cNvPr id="12" name="تلوث المياه">
            <a:hlinkClick r:id="" action="ppaction://media"/>
            <a:extLst>
              <a:ext uri="{FF2B5EF4-FFF2-40B4-BE49-F238E27FC236}">
                <a16:creationId xmlns:a16="http://schemas.microsoft.com/office/drawing/2014/main" id="{283FB204-4D22-4805-9BCF-41C0D1DDB2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6554" y="1877898"/>
            <a:ext cx="8170948" cy="406044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11143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8487962" y="111706"/>
            <a:ext cx="3078368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653599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تلوث الماء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536E0D-B77B-4EE3-A7EE-2534A3A56185}"/>
              </a:ext>
            </a:extLst>
          </p:cNvPr>
          <p:cNvSpPr txBox="1"/>
          <p:nvPr/>
        </p:nvSpPr>
        <p:spPr>
          <a:xfrm>
            <a:off x="5867612" y="1692652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ماهي اشكال المسطحات المائية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BBF2BD9-06F4-46AB-B2F0-2C84DC4F5657}"/>
              </a:ext>
            </a:extLst>
          </p:cNvPr>
          <p:cNvSpPr txBox="1"/>
          <p:nvPr/>
        </p:nvSpPr>
        <p:spPr>
          <a:xfrm>
            <a:off x="2406579" y="372868"/>
            <a:ext cx="5747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بالاستعانة بقراءة نص ( تلوث الماء)  صفحة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130-131 اجب على الأسئلة التالية 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E50BDE6-8D8F-4272-B44A-B883255AB912}"/>
              </a:ext>
            </a:extLst>
          </p:cNvPr>
          <p:cNvSpPr txBox="1"/>
          <p:nvPr/>
        </p:nvSpPr>
        <p:spPr>
          <a:xfrm>
            <a:off x="1196871" y="2043900"/>
            <a:ext cx="8830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36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المسطحات المائية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5F8AE11E-A7B7-43D3-9127-9BE0FAF8D0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1447667">
            <a:off x="6364857" y="2559082"/>
            <a:ext cx="1403401" cy="454719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21C4B6AA-DBA7-47D3-A7F4-FF6D200BACFE}"/>
              </a:ext>
            </a:extLst>
          </p:cNvPr>
          <p:cNvSpPr/>
          <p:nvPr/>
        </p:nvSpPr>
        <p:spPr>
          <a:xfrm>
            <a:off x="7459859" y="3357011"/>
            <a:ext cx="1992579" cy="1104426"/>
          </a:xfrm>
          <a:prstGeom prst="roundRect">
            <a:avLst/>
          </a:prstGeom>
          <a:solidFill>
            <a:srgbClr val="DF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8D8DAA"/>
                </a:solidFill>
                <a:cs typeface="AGA Aladdin Regular" pitchFamily="2" charset="-78"/>
              </a:rPr>
              <a:t>المياه السطحية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2EC30C37-ED82-4AB5-804C-DCFF4C025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 r="5498" b="670"/>
          <a:stretch/>
        </p:blipFill>
        <p:spPr>
          <a:xfrm rot="6435004" flipH="1">
            <a:off x="4920437" y="2887239"/>
            <a:ext cx="1013094" cy="436694"/>
          </a:xfrm>
          <a:prstGeom prst="rect">
            <a:avLst/>
          </a:prstGeom>
        </p:spPr>
      </p:pic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339B5CC9-DBC2-4F2E-ABB3-BABF7A98A38B}"/>
              </a:ext>
            </a:extLst>
          </p:cNvPr>
          <p:cNvSpPr/>
          <p:nvPr/>
        </p:nvSpPr>
        <p:spPr>
          <a:xfrm>
            <a:off x="4438203" y="3591994"/>
            <a:ext cx="1992579" cy="1104426"/>
          </a:xfrm>
          <a:prstGeom prst="roundRect">
            <a:avLst/>
          </a:prstGeom>
          <a:solidFill>
            <a:srgbClr val="D1E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8D8DAA"/>
                </a:solidFill>
                <a:cs typeface="AGA Aladdin Regular" pitchFamily="2" charset="-78"/>
              </a:rPr>
              <a:t>البحار والمحيطات</a:t>
            </a: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DC12CBE7-176E-4419-A780-97B650E1C6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0314877" flipH="1">
            <a:off x="3195823" y="2528613"/>
            <a:ext cx="1410324" cy="453279"/>
          </a:xfrm>
          <a:prstGeom prst="rect">
            <a:avLst/>
          </a:prstGeom>
        </p:spPr>
      </p:pic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29CB484B-05EC-44F4-BA33-EC415A3D869A}"/>
              </a:ext>
            </a:extLst>
          </p:cNvPr>
          <p:cNvSpPr/>
          <p:nvPr/>
        </p:nvSpPr>
        <p:spPr>
          <a:xfrm>
            <a:off x="1472877" y="3429000"/>
            <a:ext cx="1992579" cy="1104426"/>
          </a:xfrm>
          <a:prstGeom prst="roundRect">
            <a:avLst/>
          </a:prstGeom>
          <a:solidFill>
            <a:srgbClr val="FB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8D8DAA"/>
                </a:solidFill>
                <a:cs typeface="AGA Aladdin Regular" pitchFamily="2" charset="-78"/>
              </a:rPr>
              <a:t>المياه الجوفية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757DC0DE-1D98-4CC3-AD48-AD7B2E686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60" t="60006" r="28100" b="4020"/>
          <a:stretch/>
        </p:blipFill>
        <p:spPr>
          <a:xfrm>
            <a:off x="7403529" y="4706973"/>
            <a:ext cx="2048909" cy="1778159"/>
          </a:xfrm>
          <a:prstGeom prst="rect">
            <a:avLst/>
          </a:prstGeom>
        </p:spPr>
      </p:pic>
      <p:pic>
        <p:nvPicPr>
          <p:cNvPr id="31" name="صورة 30">
            <a:extLst>
              <a:ext uri="{FF2B5EF4-FFF2-40B4-BE49-F238E27FC236}">
                <a16:creationId xmlns:a16="http://schemas.microsoft.com/office/drawing/2014/main" id="{708AC573-92F7-45D0-8C05-BFAEA1FE0B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84" t="59503" r="48439" b="4523"/>
          <a:stretch/>
        </p:blipFill>
        <p:spPr>
          <a:xfrm>
            <a:off x="4249363" y="4696420"/>
            <a:ext cx="2181419" cy="1778159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2E1EA775-4259-47DA-B6C9-C8C9682440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21" t="61627" r="70963" b="7478"/>
          <a:stretch/>
        </p:blipFill>
        <p:spPr>
          <a:xfrm>
            <a:off x="1399430" y="4832507"/>
            <a:ext cx="2014297" cy="152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14" grpId="0"/>
      <p:bldP spid="25" grpId="0" animBg="1"/>
      <p:bldP spid="27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8487962" y="111706"/>
            <a:ext cx="3078368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653599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تلوث الماء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536E0D-B77B-4EE3-A7EE-2534A3A56185}"/>
              </a:ext>
            </a:extLst>
          </p:cNvPr>
          <p:cNvSpPr txBox="1"/>
          <p:nvPr/>
        </p:nvSpPr>
        <p:spPr>
          <a:xfrm>
            <a:off x="5867612" y="1692652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ماهي مصادر تلوث المسطحات المائية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BBF2BD9-06F4-46AB-B2F0-2C84DC4F5657}"/>
              </a:ext>
            </a:extLst>
          </p:cNvPr>
          <p:cNvSpPr txBox="1"/>
          <p:nvPr/>
        </p:nvSpPr>
        <p:spPr>
          <a:xfrm>
            <a:off x="2406579" y="372868"/>
            <a:ext cx="5747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بالاستعانة بقراءة نص ( تلوث الماء)  صفحة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130-131 اجب على الأسئلة التالية  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E50BDE6-8D8F-4272-B44A-B883255AB912}"/>
              </a:ext>
            </a:extLst>
          </p:cNvPr>
          <p:cNvSpPr txBox="1"/>
          <p:nvPr/>
        </p:nvSpPr>
        <p:spPr>
          <a:xfrm>
            <a:off x="7358387" y="5769529"/>
            <a:ext cx="2765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36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رمي النفايات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55C870B2-FFEA-40EA-91F0-4BE684A4BE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5" t="32149" r="53876" b="46143"/>
          <a:stretch/>
        </p:blipFill>
        <p:spPr>
          <a:xfrm>
            <a:off x="3899273" y="4550979"/>
            <a:ext cx="3936678" cy="186488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DEAC7B35-5755-46E4-8A0A-30A4697855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27" t="57135" r="70336" b="12030"/>
          <a:stretch/>
        </p:blipFill>
        <p:spPr>
          <a:xfrm>
            <a:off x="456069" y="2368862"/>
            <a:ext cx="2864905" cy="212027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2AB7C779-8BDB-41F1-B20D-A6C01F465B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210" t="56231" r="48553" b="14277"/>
          <a:stretch/>
        </p:blipFill>
        <p:spPr>
          <a:xfrm>
            <a:off x="3782431" y="2368862"/>
            <a:ext cx="2995376" cy="212027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5745DA7D-BA99-4A49-84CC-CC89EB22B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13" t="56803" r="28801" b="11824"/>
          <a:stretch/>
        </p:blipFill>
        <p:spPr>
          <a:xfrm>
            <a:off x="8420150" y="2283558"/>
            <a:ext cx="2570438" cy="2036194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A090BCD-52C4-4E8E-89DA-58D8CAFC4FDC}"/>
              </a:ext>
            </a:extLst>
          </p:cNvPr>
          <p:cNvSpPr txBox="1"/>
          <p:nvPr/>
        </p:nvSpPr>
        <p:spPr>
          <a:xfrm>
            <a:off x="8413960" y="4319752"/>
            <a:ext cx="27655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36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فضلات المصانع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AE238C3-3EFB-455B-8693-E40CD1FA6785}"/>
              </a:ext>
            </a:extLst>
          </p:cNvPr>
          <p:cNvSpPr txBox="1"/>
          <p:nvPr/>
        </p:nvSpPr>
        <p:spPr>
          <a:xfrm>
            <a:off x="182143" y="1350080"/>
            <a:ext cx="6781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تغسل الامطار النفط والشحم من </a:t>
            </a:r>
            <a:r>
              <a:rPr lang="ar-SA" sz="2800" b="1" dirty="0" err="1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موتقف</a:t>
            </a:r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 السيارات والمبيدات الحشرية والاسمدة الكيميائية ممن التربة وتوصلها للمسطحات المائية</a:t>
            </a:r>
          </a:p>
        </p:txBody>
      </p:sp>
    </p:spTree>
    <p:extLst>
      <p:ext uri="{BB962C8B-B14F-4D97-AF65-F5344CB8AC3E}">
        <p14:creationId xmlns:p14="http://schemas.microsoft.com/office/powerpoint/2010/main" val="40199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14" grpId="0"/>
      <p:bldP spid="22" grpId="0"/>
      <p:bldP spid="3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4563</TotalTime>
  <Words>810</Words>
  <Application>Microsoft Office PowerPoint</Application>
  <PresentationFormat>شاشة عريضة</PresentationFormat>
  <Paragraphs>142</Paragraphs>
  <Slides>31</Slides>
  <Notes>1</Notes>
  <HiddenSlides>1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7" baseType="lpstr">
      <vt:lpstr>HP Simplified Jpan</vt:lpstr>
      <vt:lpstr>Arial</vt:lpstr>
      <vt:lpstr>Calibri</vt:lpstr>
      <vt:lpstr>Calibri Light</vt:lpstr>
      <vt:lpstr>Century Gothic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451</cp:revision>
  <dcterms:created xsi:type="dcterms:W3CDTF">2022-03-03T23:13:20Z</dcterms:created>
  <dcterms:modified xsi:type="dcterms:W3CDTF">2022-04-18T04:39:28Z</dcterms:modified>
</cp:coreProperties>
</file>